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7" r:id="rId2"/>
    <p:sldId id="262" r:id="rId3"/>
    <p:sldId id="260" r:id="rId4"/>
    <p:sldId id="263" r:id="rId5"/>
    <p:sldId id="264" r:id="rId6"/>
    <p:sldId id="266" r:id="rId7"/>
    <p:sldId id="267" r:id="rId8"/>
    <p:sldId id="268" r:id="rId9"/>
    <p:sldId id="269" r:id="rId10"/>
    <p:sldId id="270" r:id="rId11"/>
    <p:sldId id="275" r:id="rId12"/>
    <p:sldId id="276" r:id="rId13"/>
    <p:sldId id="277" r:id="rId14"/>
    <p:sldId id="271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3" autoAdjust="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C410-9D53-4120-B9BC-A2F2C66C1AE8}" type="datetimeFigureOut">
              <a:rPr lang="en-IN" smtClean="0"/>
              <a:t>02-02-2018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1471-BD28-42E4-BFEC-ABD6067B6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016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C410-9D53-4120-B9BC-A2F2C66C1AE8}" type="datetimeFigureOut">
              <a:rPr lang="en-IN" smtClean="0"/>
              <a:t>02-02-2018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1471-BD28-42E4-BFEC-ABD6067B6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90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C410-9D53-4120-B9BC-A2F2C66C1AE8}" type="datetimeFigureOut">
              <a:rPr lang="en-IN" smtClean="0"/>
              <a:t>02-02-2018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1471-BD28-42E4-BFEC-ABD6067B665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0963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C410-9D53-4120-B9BC-A2F2C66C1AE8}" type="datetimeFigureOut">
              <a:rPr lang="en-IN" smtClean="0"/>
              <a:t>02-02-2018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1471-BD28-42E4-BFEC-ABD6067B6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91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C410-9D53-4120-B9BC-A2F2C66C1AE8}" type="datetimeFigureOut">
              <a:rPr lang="en-IN" smtClean="0"/>
              <a:t>02-02-2018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1471-BD28-42E4-BFEC-ABD6067B665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3100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C410-9D53-4120-B9BC-A2F2C66C1AE8}" type="datetimeFigureOut">
              <a:rPr lang="en-IN" smtClean="0"/>
              <a:t>02-02-2018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1471-BD28-42E4-BFEC-ABD6067B6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573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C410-9D53-4120-B9BC-A2F2C66C1AE8}" type="datetimeFigureOut">
              <a:rPr lang="en-IN" smtClean="0"/>
              <a:t>02-02-2018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1471-BD28-42E4-BFEC-ABD6067B6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65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C410-9D53-4120-B9BC-A2F2C66C1AE8}" type="datetimeFigureOut">
              <a:rPr lang="en-IN" smtClean="0"/>
              <a:t>02-02-2018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1471-BD28-42E4-BFEC-ABD6067B6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71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C410-9D53-4120-B9BC-A2F2C66C1AE8}" type="datetimeFigureOut">
              <a:rPr lang="en-IN" smtClean="0"/>
              <a:t>02-02-2018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1471-BD28-42E4-BFEC-ABD6067B6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17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C410-9D53-4120-B9BC-A2F2C66C1AE8}" type="datetimeFigureOut">
              <a:rPr lang="en-IN" smtClean="0"/>
              <a:t>02-02-2018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1471-BD28-42E4-BFEC-ABD6067B6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8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C410-9D53-4120-B9BC-A2F2C66C1AE8}" type="datetimeFigureOut">
              <a:rPr lang="en-IN" smtClean="0"/>
              <a:t>02-02-2018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1471-BD28-42E4-BFEC-ABD6067B6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1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C410-9D53-4120-B9BC-A2F2C66C1AE8}" type="datetimeFigureOut">
              <a:rPr lang="en-IN" smtClean="0"/>
              <a:t>02-02-2018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1471-BD28-42E4-BFEC-ABD6067B6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172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C410-9D53-4120-B9BC-A2F2C66C1AE8}" type="datetimeFigureOut">
              <a:rPr lang="en-IN" smtClean="0"/>
              <a:t>02-02-2018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1471-BD28-42E4-BFEC-ABD6067B6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69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C410-9D53-4120-B9BC-A2F2C66C1AE8}" type="datetimeFigureOut">
              <a:rPr lang="en-IN" smtClean="0"/>
              <a:t>02-02-2018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1471-BD28-42E4-BFEC-ABD6067B6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840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C410-9D53-4120-B9BC-A2F2C66C1AE8}" type="datetimeFigureOut">
              <a:rPr lang="en-IN" smtClean="0"/>
              <a:t>02-02-2018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1471-BD28-42E4-BFEC-ABD6067B6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751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1471-BD28-42E4-BFEC-ABD6067B665D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C410-9D53-4120-B9BC-A2F2C66C1AE8}" type="datetimeFigureOut">
              <a:rPr lang="en-IN" smtClean="0"/>
              <a:t>02-02-2018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85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FC410-9D53-4120-B9BC-A2F2C66C1AE8}" type="datetimeFigureOut">
              <a:rPr lang="en-IN" smtClean="0"/>
              <a:t>02-02-2018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7F1471-BD28-42E4-BFEC-ABD6067B6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796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B20DF3-8DD8-4B52-A58A-A3C4E4A0438F}"/>
              </a:ext>
            </a:extLst>
          </p:cNvPr>
          <p:cNvSpPr txBox="1"/>
          <p:nvPr/>
        </p:nvSpPr>
        <p:spPr>
          <a:xfrm>
            <a:off x="-93775" y="4986779"/>
            <a:ext cx="11768973" cy="1151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76500">
              <a:lnSpc>
                <a:spcPct val="100000"/>
              </a:lnSpc>
              <a:spcBef>
                <a:spcPts val="380"/>
              </a:spcBef>
            </a:pPr>
            <a:r>
              <a:rPr lang="en-IN" sz="4400" spc="-5" dirty="0">
                <a:solidFill>
                  <a:schemeClr val="accent1">
                    <a:lumMod val="75000"/>
                  </a:schemeClr>
                </a:solidFill>
              </a:rPr>
              <a:t>Predicting New User</a:t>
            </a:r>
            <a:r>
              <a:rPr lang="en-IN" sz="4400" spc="15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4400" spc="-5" dirty="0">
                <a:solidFill>
                  <a:schemeClr val="accent1">
                    <a:lumMod val="75000"/>
                  </a:schemeClr>
                </a:solidFill>
              </a:rPr>
              <a:t>Bookings</a:t>
            </a:r>
          </a:p>
          <a:p>
            <a:pPr marL="6146800">
              <a:lnSpc>
                <a:spcPct val="100000"/>
              </a:lnSpc>
              <a:spcBef>
                <a:spcPts val="70"/>
              </a:spcBef>
            </a:pPr>
            <a:r>
              <a:rPr lang="en-IN" sz="2400" dirty="0">
                <a:solidFill>
                  <a:srgbClr val="FFC000"/>
                </a:solidFill>
                <a:latin typeface="Arial"/>
                <a:cs typeface="Arial"/>
              </a:rPr>
              <a:t>Shraddha D,  Manish N, Smitha K.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956EE-C5F5-4483-B898-9CD9A75FD102}"/>
              </a:ext>
            </a:extLst>
          </p:cNvPr>
          <p:cNvSpPr txBox="1"/>
          <p:nvPr/>
        </p:nvSpPr>
        <p:spPr>
          <a:xfrm>
            <a:off x="2560179" y="519556"/>
            <a:ext cx="5817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FFC000"/>
                </a:solidFill>
              </a:rPr>
              <a:t>Classification Algorithm</a:t>
            </a:r>
          </a:p>
        </p:txBody>
      </p:sp>
      <p:sp>
        <p:nvSpPr>
          <p:cNvPr id="10" name="AutoShape 6" descr="Image result for airbnb image">
            <a:extLst>
              <a:ext uri="{FF2B5EF4-FFF2-40B4-BE49-F238E27FC236}">
                <a16:creationId xmlns:a16="http://schemas.microsoft.com/office/drawing/2014/main" id="{2F2C2440-F22E-48FB-BE57-0FA1A5F8DCE2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12" name="Picture 11" descr="A sign on the side of a building&#10;&#10;Description generated with very high confidence">
            <a:extLst>
              <a:ext uri="{FF2B5EF4-FFF2-40B4-BE49-F238E27FC236}">
                <a16:creationId xmlns:a16="http://schemas.microsoft.com/office/drawing/2014/main" id="{53B09FF0-B667-4468-8BF7-75D57B3BC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773" y="1329179"/>
            <a:ext cx="6249971" cy="36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57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2124F6-ED45-45E8-974B-5B0A06FA352F}"/>
              </a:ext>
            </a:extLst>
          </p:cNvPr>
          <p:cNvSpPr txBox="1"/>
          <p:nvPr/>
        </p:nvSpPr>
        <p:spPr>
          <a:xfrm>
            <a:off x="282804" y="199647"/>
            <a:ext cx="801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pc="-7" dirty="0">
                <a:latin typeface="Arial"/>
                <a:cs typeface="Arial"/>
              </a:rPr>
              <a:t>Feature Engineering –Merging multiple data sources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6F40EC-6052-4376-B254-FD3AADB14B69}"/>
              </a:ext>
            </a:extLst>
          </p:cNvPr>
          <p:cNvSpPr txBox="1"/>
          <p:nvPr/>
        </p:nvSpPr>
        <p:spPr>
          <a:xfrm>
            <a:off x="1649690" y="1904213"/>
            <a:ext cx="94739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age-gender-</a:t>
            </a:r>
            <a:r>
              <a:rPr lang="en-IN" dirty="0" err="1"/>
              <a:t>bkts</a:t>
            </a:r>
            <a:r>
              <a:rPr lang="en-IN" dirty="0"/>
              <a:t>-</a:t>
            </a:r>
          </a:p>
          <a:p>
            <a:endParaRPr lang="en-IN" dirty="0"/>
          </a:p>
          <a:p>
            <a:r>
              <a:rPr lang="en-IN" dirty="0"/>
              <a:t>Used for NA value imputation for age attribute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sessions-</a:t>
            </a:r>
          </a:p>
          <a:p>
            <a:endParaRPr lang="en-IN" dirty="0"/>
          </a:p>
          <a:p>
            <a:r>
              <a:rPr lang="en-IN" dirty="0"/>
              <a:t>Derived new column-</a:t>
            </a:r>
            <a:r>
              <a:rPr lang="en-IN" dirty="0" err="1"/>
              <a:t>Total_elapsed_time</a:t>
            </a:r>
            <a:r>
              <a:rPr lang="en-IN" dirty="0"/>
              <a:t> from session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7284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9A869-28BD-4272-9802-8B7F935EA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9FCB6-F462-4A4B-B8E7-43A29D869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Naïve Bayes is a generative model.</a:t>
            </a:r>
          </a:p>
          <a:p>
            <a:r>
              <a:rPr lang="en-IN" dirty="0"/>
              <a:t>Naïve Bayes is a </a:t>
            </a:r>
            <a:r>
              <a:rPr lang="en-US" altLang="zh-CN" dirty="0"/>
              <a:t>classification method based on probability theory.</a:t>
            </a:r>
          </a:p>
          <a:p>
            <a:r>
              <a:rPr lang="en-IN" dirty="0"/>
              <a:t>The Naive Bayes algorithm describes a simple method to apply Bayes' theorem to classification problems.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Naive Bayes classifier assume that the effect of the value of a predictor (</a:t>
            </a:r>
            <a:r>
              <a:rPr lang="en-IN" i="1" dirty="0"/>
              <a:t>x</a:t>
            </a:r>
            <a:r>
              <a:rPr lang="en-IN" dirty="0"/>
              <a:t>) on a given class (</a:t>
            </a:r>
            <a:r>
              <a:rPr lang="en-IN" i="1" dirty="0"/>
              <a:t>c</a:t>
            </a:r>
            <a:r>
              <a:rPr lang="en-IN" dirty="0"/>
              <a:t>) is conditionally independent of the values of other predictors</a:t>
            </a:r>
          </a:p>
        </p:txBody>
      </p:sp>
    </p:spTree>
    <p:extLst>
      <p:ext uri="{BB962C8B-B14F-4D97-AF65-F5344CB8AC3E}">
        <p14:creationId xmlns:p14="http://schemas.microsoft.com/office/powerpoint/2010/main" val="863703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9A869-28BD-4272-9802-8B7F935EA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Multinomial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9FCB6-F462-4A4B-B8E7-43A29D869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uses a maximum likelihood estimation rather than the least squares estimation used in traditional multiple regression.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6E9F62-E4D7-4238-8169-6FA09C9A0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257" y="3007543"/>
            <a:ext cx="3924300" cy="1295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FDAC6E-5A7B-4873-955A-6C1D712CD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518" y="4533132"/>
            <a:ext cx="49911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50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9A869-28BD-4272-9802-8B7F935EA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Discriminant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9FCB6-F462-4A4B-B8E7-43A29D869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LDA makes some simplifying assumptions about your data:</a:t>
            </a:r>
          </a:p>
          <a:p>
            <a:pPr marL="0" indent="0">
              <a:buNone/>
            </a:pPr>
            <a:r>
              <a:rPr lang="en-IN" dirty="0"/>
              <a:t>1.	That your data is Gaussian, that each variable is </a:t>
            </a:r>
            <a:r>
              <a:rPr lang="en-IN" dirty="0" err="1"/>
              <a:t>is</a:t>
            </a:r>
            <a:r>
              <a:rPr lang="en-IN" dirty="0"/>
              <a:t> shaped like a bell curve when plotted.</a:t>
            </a:r>
          </a:p>
          <a:p>
            <a:pPr marL="0" indent="0">
              <a:buNone/>
            </a:pPr>
            <a:r>
              <a:rPr lang="en-IN" dirty="0"/>
              <a:t>2.	That each attribute has the same variance, that values of each variable vary around the mean by the same amount on average.</a:t>
            </a:r>
          </a:p>
          <a:p>
            <a:pPr marL="0" indent="0">
              <a:buNone/>
            </a:pPr>
            <a:r>
              <a:rPr lang="en-IN" dirty="0"/>
              <a:t>With these assumptions, the LDA model estimates the mean and variance from your data for each class. </a:t>
            </a:r>
            <a:r>
              <a:rPr lang="en-IN"/>
              <a:t>It is easy to think about this in the univariate (single input variable) case with two classes.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630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2DE43D-482E-4FC7-AC6B-EB24E12CDE80}"/>
              </a:ext>
            </a:extLst>
          </p:cNvPr>
          <p:cNvSpPr txBox="1"/>
          <p:nvPr/>
        </p:nvSpPr>
        <p:spPr>
          <a:xfrm>
            <a:off x="537328" y="358219"/>
            <a:ext cx="710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Classification Algorithm-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C8728F-CF66-4CDA-B545-269345E82FC4}"/>
              </a:ext>
            </a:extLst>
          </p:cNvPr>
          <p:cNvSpPr txBox="1"/>
          <p:nvPr/>
        </p:nvSpPr>
        <p:spPr>
          <a:xfrm>
            <a:off x="348792" y="1300899"/>
            <a:ext cx="2828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Naïve Bayes</a:t>
            </a:r>
          </a:p>
          <a:p>
            <a:endParaRPr lang="en-IN" dirty="0"/>
          </a:p>
          <a:p>
            <a:r>
              <a:rPr lang="en-IN" dirty="0"/>
              <a:t>Accuracy:0.532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1450E0-1B0B-4C72-968F-C58487DA26B0}"/>
              </a:ext>
            </a:extLst>
          </p:cNvPr>
          <p:cNvSpPr txBox="1"/>
          <p:nvPr/>
        </p:nvSpPr>
        <p:spPr>
          <a:xfrm>
            <a:off x="3629320" y="2695570"/>
            <a:ext cx="2828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Multinomial LR</a:t>
            </a:r>
          </a:p>
          <a:p>
            <a:endParaRPr lang="en-IN" dirty="0"/>
          </a:p>
          <a:p>
            <a:r>
              <a:rPr lang="en-IN" dirty="0"/>
              <a:t>Accuracy:0.606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7A0CEB-8FC3-43D8-AD07-E518EEEEC88D}"/>
              </a:ext>
            </a:extLst>
          </p:cNvPr>
          <p:cNvSpPr txBox="1"/>
          <p:nvPr/>
        </p:nvSpPr>
        <p:spPr>
          <a:xfrm>
            <a:off x="6661608" y="3949831"/>
            <a:ext cx="2560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LDA</a:t>
            </a:r>
          </a:p>
          <a:p>
            <a:endParaRPr lang="en-IN" dirty="0"/>
          </a:p>
          <a:p>
            <a:r>
              <a:rPr lang="en-IN" dirty="0"/>
              <a:t>Accuracy:0.67</a:t>
            </a:r>
          </a:p>
        </p:txBody>
      </p:sp>
    </p:spTree>
    <p:extLst>
      <p:ext uri="{BB962C8B-B14F-4D97-AF65-F5344CB8AC3E}">
        <p14:creationId xmlns:p14="http://schemas.microsoft.com/office/powerpoint/2010/main" val="2213198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 for thank you slide for ppt">
            <a:extLst>
              <a:ext uri="{FF2B5EF4-FFF2-40B4-BE49-F238E27FC236}">
                <a16:creationId xmlns:a16="http://schemas.microsoft.com/office/drawing/2014/main" id="{D023DDA8-9BFD-4958-9767-13044D38C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600200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682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ircle: Hollow 1">
            <a:extLst>
              <a:ext uri="{FF2B5EF4-FFF2-40B4-BE49-F238E27FC236}">
                <a16:creationId xmlns:a16="http://schemas.microsoft.com/office/drawing/2014/main" id="{5424C97B-F41F-4C37-93A4-F2ED767994EA}"/>
              </a:ext>
            </a:extLst>
          </p:cNvPr>
          <p:cNvSpPr/>
          <p:nvPr/>
        </p:nvSpPr>
        <p:spPr>
          <a:xfrm>
            <a:off x="2582944" y="1536569"/>
            <a:ext cx="5806912" cy="4515439"/>
          </a:xfrm>
          <a:prstGeom prst="donut">
            <a:avLst>
              <a:gd name="adj" fmla="val 86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A79049-F389-4989-A6CE-D664BFC0D591}"/>
              </a:ext>
            </a:extLst>
          </p:cNvPr>
          <p:cNvSpPr txBox="1"/>
          <p:nvPr/>
        </p:nvSpPr>
        <p:spPr>
          <a:xfrm>
            <a:off x="3516198" y="2714920"/>
            <a:ext cx="3987538" cy="2182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2395">
              <a:spcBef>
                <a:spcPts val="127"/>
              </a:spcBef>
            </a:pPr>
            <a:r>
              <a:rPr lang="en-IN" sz="6600" dirty="0">
                <a:latin typeface="Arial"/>
                <a:cs typeface="Arial"/>
              </a:rPr>
              <a:t> </a:t>
            </a:r>
            <a:r>
              <a:rPr lang="en-IN" sz="6600" dirty="0">
                <a:solidFill>
                  <a:srgbClr val="00B0F0"/>
                </a:solidFill>
                <a:latin typeface="Arial"/>
                <a:cs typeface="Arial"/>
              </a:rPr>
              <a:t>Goal</a:t>
            </a:r>
          </a:p>
          <a:p>
            <a:pPr marL="16933" marR="6773" algn="ctr">
              <a:spcBef>
                <a:spcPts val="1853"/>
              </a:spcBef>
            </a:pPr>
            <a:r>
              <a:rPr lang="en-IN" spc="-7" dirty="0">
                <a:latin typeface="Arial"/>
                <a:cs typeface="Arial"/>
              </a:rPr>
              <a:t>Using a dataset </a:t>
            </a:r>
            <a:r>
              <a:rPr lang="en-IN" dirty="0">
                <a:latin typeface="Arial"/>
                <a:cs typeface="Arial"/>
              </a:rPr>
              <a:t>of </a:t>
            </a:r>
            <a:r>
              <a:rPr lang="en-IN" spc="-7" dirty="0">
                <a:latin typeface="Arial"/>
                <a:cs typeface="Arial"/>
              </a:rPr>
              <a:t>16</a:t>
            </a:r>
            <a:r>
              <a:rPr lang="en-IN" spc="-47" dirty="0">
                <a:latin typeface="Arial"/>
                <a:cs typeface="Arial"/>
              </a:rPr>
              <a:t> </a:t>
            </a:r>
            <a:r>
              <a:rPr lang="en-IN" spc="-7" dirty="0">
                <a:latin typeface="Arial"/>
                <a:cs typeface="Arial"/>
              </a:rPr>
              <a:t>basic  features, predict </a:t>
            </a:r>
            <a:r>
              <a:rPr lang="en-IN" spc="-20" dirty="0">
                <a:latin typeface="Arial"/>
                <a:cs typeface="Arial"/>
              </a:rPr>
              <a:t>where </a:t>
            </a:r>
            <a:r>
              <a:rPr lang="en-IN" dirty="0">
                <a:latin typeface="Arial"/>
                <a:cs typeface="Arial"/>
              </a:rPr>
              <a:t>the  </a:t>
            </a:r>
            <a:r>
              <a:rPr lang="en-IN" spc="-7" dirty="0">
                <a:latin typeface="Arial"/>
                <a:cs typeface="Arial"/>
              </a:rPr>
              <a:t>user </a:t>
            </a:r>
            <a:r>
              <a:rPr lang="en-IN" spc="-20" dirty="0">
                <a:latin typeface="Arial"/>
                <a:cs typeface="Arial"/>
              </a:rPr>
              <a:t>will </a:t>
            </a:r>
            <a:r>
              <a:rPr lang="en-IN" spc="-7" dirty="0">
                <a:latin typeface="Arial"/>
                <a:cs typeface="Arial"/>
              </a:rPr>
              <a:t>make their </a:t>
            </a:r>
            <a:r>
              <a:rPr lang="en-IN" dirty="0">
                <a:latin typeface="Arial"/>
                <a:cs typeface="Arial"/>
              </a:rPr>
              <a:t>first  </a:t>
            </a:r>
            <a:r>
              <a:rPr lang="en-IN" spc="-7" dirty="0">
                <a:latin typeface="Arial"/>
                <a:cs typeface="Arial"/>
              </a:rPr>
              <a:t>booking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4623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7B379B-8C8B-40DA-8AAA-09B5D5912F86}"/>
              </a:ext>
            </a:extLst>
          </p:cNvPr>
          <p:cNvSpPr txBox="1"/>
          <p:nvPr/>
        </p:nvSpPr>
        <p:spPr>
          <a:xfrm>
            <a:off x="282804" y="201541"/>
            <a:ext cx="1172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The whole dataset contains 4 csv files: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CECB5C-4C2C-41BE-88FB-E13AD365C3E7}"/>
              </a:ext>
            </a:extLst>
          </p:cNvPr>
          <p:cNvSpPr txBox="1"/>
          <p:nvPr/>
        </p:nvSpPr>
        <p:spPr>
          <a:xfrm>
            <a:off x="8394572" y="1161069"/>
            <a:ext cx="284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sessions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E8BE04-D305-4228-87E2-AA12A130C65F}"/>
              </a:ext>
            </a:extLst>
          </p:cNvPr>
          <p:cNvSpPr txBox="1"/>
          <p:nvPr/>
        </p:nvSpPr>
        <p:spPr>
          <a:xfrm>
            <a:off x="4564144" y="1161069"/>
            <a:ext cx="251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age-gender-</a:t>
            </a:r>
            <a:r>
              <a:rPr lang="en-IN" dirty="0" err="1"/>
              <a:t>bkts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FC2C4B-9120-4ED1-9CAA-D8959A9C466C}"/>
              </a:ext>
            </a:extLst>
          </p:cNvPr>
          <p:cNvSpPr txBox="1"/>
          <p:nvPr/>
        </p:nvSpPr>
        <p:spPr>
          <a:xfrm>
            <a:off x="237241" y="1123361"/>
            <a:ext cx="284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train-users and test-users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6780E1-1D32-452F-9AEF-72AE48D7B3AD}"/>
              </a:ext>
            </a:extLst>
          </p:cNvPr>
          <p:cNvSpPr txBox="1"/>
          <p:nvPr/>
        </p:nvSpPr>
        <p:spPr>
          <a:xfrm>
            <a:off x="237241" y="1762812"/>
            <a:ext cx="29113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• </a:t>
            </a:r>
            <a:r>
              <a:rPr lang="en-IN" spc="-7" dirty="0">
                <a:latin typeface="Arial"/>
                <a:cs typeface="Arial"/>
              </a:rPr>
              <a:t>id </a:t>
            </a:r>
          </a:p>
          <a:p>
            <a:r>
              <a:rPr lang="en-IN" spc="-7" dirty="0">
                <a:latin typeface="Arial"/>
                <a:cs typeface="Arial"/>
              </a:rPr>
              <a:t>• date-</a:t>
            </a:r>
            <a:r>
              <a:rPr lang="en-IN" spc="-7" dirty="0" err="1">
                <a:latin typeface="Arial"/>
                <a:cs typeface="Arial"/>
              </a:rPr>
              <a:t>accounat</a:t>
            </a:r>
            <a:r>
              <a:rPr lang="en-IN" spc="-7" dirty="0">
                <a:latin typeface="Arial"/>
                <a:cs typeface="Arial"/>
              </a:rPr>
              <a:t>-created</a:t>
            </a:r>
          </a:p>
          <a:p>
            <a:r>
              <a:rPr lang="en-IN" spc="-7" dirty="0">
                <a:latin typeface="Arial"/>
                <a:cs typeface="Arial"/>
              </a:rPr>
              <a:t>• date-first-booking </a:t>
            </a:r>
          </a:p>
          <a:p>
            <a:r>
              <a:rPr lang="en-IN" spc="-7" dirty="0">
                <a:latin typeface="Arial"/>
                <a:cs typeface="Arial"/>
              </a:rPr>
              <a:t>• gender </a:t>
            </a:r>
          </a:p>
          <a:p>
            <a:r>
              <a:rPr lang="en-IN" spc="-7" dirty="0">
                <a:latin typeface="Arial"/>
                <a:cs typeface="Arial"/>
              </a:rPr>
              <a:t>• age</a:t>
            </a:r>
          </a:p>
          <a:p>
            <a:r>
              <a:rPr lang="en-IN" spc="-7" dirty="0">
                <a:latin typeface="Arial"/>
                <a:cs typeface="Arial"/>
              </a:rPr>
              <a:t>• signup-method </a:t>
            </a:r>
          </a:p>
          <a:p>
            <a:r>
              <a:rPr lang="en-IN" spc="-7" dirty="0">
                <a:latin typeface="Arial"/>
                <a:cs typeface="Arial"/>
              </a:rPr>
              <a:t>• signup-flow </a:t>
            </a:r>
          </a:p>
          <a:p>
            <a:r>
              <a:rPr lang="en-IN" spc="-7" dirty="0">
                <a:latin typeface="Arial"/>
                <a:cs typeface="Arial"/>
              </a:rPr>
              <a:t>• language</a:t>
            </a:r>
          </a:p>
          <a:p>
            <a:r>
              <a:rPr lang="en-IN" spc="-7" dirty="0">
                <a:latin typeface="Arial"/>
                <a:cs typeface="Arial"/>
              </a:rPr>
              <a:t>• affiliate-channel </a:t>
            </a:r>
          </a:p>
          <a:p>
            <a:r>
              <a:rPr lang="en-IN" spc="-7" dirty="0">
                <a:latin typeface="Arial"/>
                <a:cs typeface="Arial"/>
              </a:rPr>
              <a:t>• affiliate-provider </a:t>
            </a:r>
          </a:p>
          <a:p>
            <a:r>
              <a:rPr lang="en-IN" spc="-7" dirty="0">
                <a:latin typeface="Arial"/>
                <a:cs typeface="Arial"/>
              </a:rPr>
              <a:t>• first-affiliate-tracked </a:t>
            </a:r>
          </a:p>
          <a:p>
            <a:r>
              <a:rPr lang="en-IN" spc="-7" dirty="0">
                <a:latin typeface="Arial"/>
                <a:cs typeface="Arial"/>
              </a:rPr>
              <a:t>• signup-app </a:t>
            </a:r>
          </a:p>
          <a:p>
            <a:r>
              <a:rPr lang="en-IN" spc="-7" dirty="0">
                <a:latin typeface="Arial"/>
                <a:cs typeface="Arial"/>
              </a:rPr>
              <a:t>• first-device-type </a:t>
            </a:r>
          </a:p>
          <a:p>
            <a:r>
              <a:rPr lang="en-IN" spc="-7" dirty="0">
                <a:latin typeface="Arial"/>
                <a:cs typeface="Arial"/>
              </a:rPr>
              <a:t>• first-browser </a:t>
            </a:r>
          </a:p>
          <a:p>
            <a:r>
              <a:rPr lang="en-IN" spc="-7" dirty="0">
                <a:latin typeface="Arial"/>
                <a:cs typeface="Arial"/>
              </a:rPr>
              <a:t>• country-destination </a:t>
            </a:r>
          </a:p>
          <a:p>
            <a:r>
              <a:rPr lang="en-IN" spc="-7" dirty="0">
                <a:latin typeface="Arial"/>
                <a:cs typeface="Arial"/>
              </a:rPr>
              <a:t>• timestamp-</a:t>
            </a:r>
            <a:r>
              <a:rPr lang="en-IN" spc="-7" dirty="0" err="1">
                <a:latin typeface="Arial"/>
                <a:cs typeface="Arial"/>
              </a:rPr>
              <a:t>firstactive</a:t>
            </a:r>
            <a:endParaRPr lang="en-IN" spc="-7" dirty="0">
              <a:latin typeface="Arial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E21467-1825-4294-BD2E-84400DEE47E4}"/>
              </a:ext>
            </a:extLst>
          </p:cNvPr>
          <p:cNvSpPr txBox="1"/>
          <p:nvPr/>
        </p:nvSpPr>
        <p:spPr>
          <a:xfrm>
            <a:off x="4490300" y="1762812"/>
            <a:ext cx="2911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• </a:t>
            </a:r>
            <a:r>
              <a:rPr lang="en-IN" spc="-7" dirty="0" err="1">
                <a:latin typeface="Arial"/>
                <a:cs typeface="Arial"/>
              </a:rPr>
              <a:t>age_bucket</a:t>
            </a:r>
            <a:r>
              <a:rPr lang="en-IN" spc="-7" dirty="0">
                <a:latin typeface="Arial"/>
                <a:cs typeface="Arial"/>
              </a:rPr>
              <a:t> </a:t>
            </a:r>
          </a:p>
          <a:p>
            <a:r>
              <a:rPr lang="en-IN" spc="-7" dirty="0">
                <a:latin typeface="Arial"/>
                <a:cs typeface="Arial"/>
              </a:rPr>
              <a:t>• </a:t>
            </a:r>
            <a:r>
              <a:rPr lang="en-IN" spc="-7" dirty="0" err="1">
                <a:latin typeface="Arial"/>
                <a:cs typeface="Arial"/>
              </a:rPr>
              <a:t>country_destination</a:t>
            </a:r>
            <a:r>
              <a:rPr lang="en-IN" spc="-7" dirty="0">
                <a:latin typeface="Arial"/>
                <a:cs typeface="Arial"/>
              </a:rPr>
              <a:t> </a:t>
            </a:r>
          </a:p>
          <a:p>
            <a:r>
              <a:rPr lang="en-IN" spc="-7" dirty="0">
                <a:latin typeface="Arial"/>
                <a:cs typeface="Arial"/>
              </a:rPr>
              <a:t>• gender </a:t>
            </a:r>
          </a:p>
          <a:p>
            <a:r>
              <a:rPr lang="en-IN" spc="-7" dirty="0">
                <a:latin typeface="Arial"/>
                <a:cs typeface="Arial"/>
              </a:rPr>
              <a:t>•</a:t>
            </a:r>
            <a:r>
              <a:rPr lang="en-IN" spc="-7" dirty="0" err="1">
                <a:latin typeface="Arial"/>
                <a:cs typeface="Arial"/>
              </a:rPr>
              <a:t>population_in_thousands</a:t>
            </a:r>
            <a:r>
              <a:rPr lang="en-IN" spc="-7" dirty="0">
                <a:latin typeface="Arial"/>
                <a:cs typeface="Arial"/>
              </a:rPr>
              <a:t> </a:t>
            </a:r>
          </a:p>
          <a:p>
            <a:r>
              <a:rPr lang="en-IN" spc="-7" dirty="0">
                <a:latin typeface="Arial"/>
                <a:cs typeface="Arial"/>
              </a:rPr>
              <a:t>• year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93DF90-092C-4768-986C-CFBC58BA63C6}"/>
              </a:ext>
            </a:extLst>
          </p:cNvPr>
          <p:cNvSpPr txBox="1"/>
          <p:nvPr/>
        </p:nvSpPr>
        <p:spPr>
          <a:xfrm>
            <a:off x="8394572" y="1762812"/>
            <a:ext cx="2911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fontAlgn="base">
              <a:defRPr/>
            </a:lvl1pPr>
          </a:lstStyle>
          <a:p>
            <a:r>
              <a:rPr lang="en-IN" dirty="0"/>
              <a:t>• </a:t>
            </a:r>
            <a:r>
              <a:rPr lang="en-IN" spc="-7" dirty="0" err="1">
                <a:latin typeface="Arial"/>
                <a:cs typeface="Arial"/>
              </a:rPr>
              <a:t>user_id</a:t>
            </a:r>
            <a:r>
              <a:rPr lang="en-IN" spc="-7" dirty="0">
                <a:latin typeface="Arial"/>
                <a:cs typeface="Arial"/>
              </a:rPr>
              <a:t> </a:t>
            </a:r>
          </a:p>
          <a:p>
            <a:r>
              <a:rPr lang="en-IN" spc="-7" dirty="0">
                <a:latin typeface="Arial"/>
                <a:cs typeface="Arial"/>
              </a:rPr>
              <a:t>• </a:t>
            </a:r>
            <a:r>
              <a:rPr lang="en-IN" spc="-7" dirty="0" err="1">
                <a:latin typeface="Arial"/>
                <a:cs typeface="Arial"/>
              </a:rPr>
              <a:t>action_type</a:t>
            </a:r>
            <a:endParaRPr lang="en-IN" spc="-7" dirty="0">
              <a:latin typeface="Arial"/>
              <a:cs typeface="Arial"/>
            </a:endParaRPr>
          </a:p>
          <a:p>
            <a:r>
              <a:rPr lang="en-IN" spc="-7" dirty="0">
                <a:latin typeface="Arial"/>
                <a:cs typeface="Arial"/>
              </a:rPr>
              <a:t>• </a:t>
            </a:r>
            <a:r>
              <a:rPr lang="en-IN" spc="-7" dirty="0" err="1">
                <a:latin typeface="Arial"/>
                <a:cs typeface="Arial"/>
              </a:rPr>
              <a:t>action_detail</a:t>
            </a:r>
            <a:endParaRPr lang="en-IN" spc="-7" dirty="0">
              <a:latin typeface="Arial"/>
              <a:cs typeface="Arial"/>
            </a:endParaRPr>
          </a:p>
          <a:p>
            <a:r>
              <a:rPr lang="en-IN" spc="-7" dirty="0">
                <a:latin typeface="Arial"/>
                <a:cs typeface="Arial"/>
              </a:rPr>
              <a:t>• </a:t>
            </a:r>
            <a:r>
              <a:rPr lang="en-IN" spc="-7" dirty="0" err="1">
                <a:latin typeface="Arial"/>
                <a:cs typeface="Arial"/>
              </a:rPr>
              <a:t>device_type</a:t>
            </a:r>
            <a:endParaRPr lang="en-IN" spc="-7" dirty="0">
              <a:latin typeface="Arial"/>
              <a:cs typeface="Arial"/>
            </a:endParaRPr>
          </a:p>
          <a:p>
            <a:r>
              <a:rPr lang="en-IN" spc="-7" dirty="0">
                <a:latin typeface="Arial"/>
                <a:cs typeface="Arial"/>
              </a:rPr>
              <a:t>• </a:t>
            </a:r>
            <a:r>
              <a:rPr lang="en-IN" spc="-7" dirty="0" err="1">
                <a:latin typeface="Arial"/>
                <a:cs typeface="Arial"/>
              </a:rPr>
              <a:t>secs_elapsed</a:t>
            </a:r>
            <a:endParaRPr lang="en-IN" spc="-7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519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84DE9-2E33-49C4-83DE-497C02DD4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258" y="0"/>
            <a:ext cx="7766936" cy="838287"/>
          </a:xfrm>
        </p:spPr>
        <p:txBody>
          <a:bodyPr/>
          <a:lstStyle/>
          <a:p>
            <a:r>
              <a:rPr lang="en-IN" sz="3600" dirty="0"/>
              <a:t>Exploratory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844EDA-6C68-4E62-BBD1-8B06A52BA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6378" y="838287"/>
            <a:ext cx="7861952" cy="2065169"/>
          </a:xfrm>
        </p:spPr>
        <p:txBody>
          <a:bodyPr>
            <a:normAutofit/>
          </a:bodyPr>
          <a:lstStyle/>
          <a:p>
            <a:pPr algn="l" defTabSz="914400"/>
            <a:r>
              <a:rPr lang="en-IN" spc="-7" dirty="0">
                <a:solidFill>
                  <a:schemeClr val="tx1"/>
                </a:solidFill>
                <a:latin typeface="Arial"/>
                <a:cs typeface="Arial"/>
              </a:rPr>
              <a:t>After running summary we can see that there are NA /-unknown- values in the following attribute-</a:t>
            </a:r>
          </a:p>
          <a:p>
            <a:pPr algn="l" defTabSz="914400"/>
            <a:r>
              <a:rPr lang="en-IN" spc="-7" dirty="0">
                <a:solidFill>
                  <a:schemeClr val="tx1"/>
                </a:solidFill>
                <a:latin typeface="Arial"/>
                <a:cs typeface="Arial"/>
              </a:rPr>
              <a:t>Gender- ‘-unknown-’</a:t>
            </a:r>
          </a:p>
          <a:p>
            <a:pPr algn="l" defTabSz="914400"/>
            <a:r>
              <a:rPr lang="en-IN" spc="-7" dirty="0">
                <a:solidFill>
                  <a:schemeClr val="tx1"/>
                </a:solidFill>
                <a:latin typeface="Arial"/>
                <a:cs typeface="Arial"/>
              </a:rPr>
              <a:t>Age- NA</a:t>
            </a:r>
          </a:p>
          <a:p>
            <a:pPr algn="l" defTabSz="914400"/>
            <a:r>
              <a:rPr lang="en-IN" spc="-7" dirty="0" err="1">
                <a:solidFill>
                  <a:schemeClr val="tx1"/>
                </a:solidFill>
                <a:latin typeface="Arial"/>
                <a:cs typeface="Arial"/>
              </a:rPr>
              <a:t>First_affiliate_tracked</a:t>
            </a:r>
            <a:r>
              <a:rPr lang="en-IN" spc="-7" dirty="0">
                <a:solidFill>
                  <a:schemeClr val="tx1"/>
                </a:solidFill>
                <a:latin typeface="Arial"/>
                <a:cs typeface="Arial"/>
              </a:rPr>
              <a:t>- NA</a:t>
            </a:r>
          </a:p>
        </p:txBody>
      </p:sp>
    </p:spTree>
    <p:extLst>
      <p:ext uri="{BB962C8B-B14F-4D97-AF65-F5344CB8AC3E}">
        <p14:creationId xmlns:p14="http://schemas.microsoft.com/office/powerpoint/2010/main" val="2640229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8EB476-90A5-4066-B020-3F541EBC5A3C}"/>
              </a:ext>
            </a:extLst>
          </p:cNvPr>
          <p:cNvSpPr txBox="1"/>
          <p:nvPr/>
        </p:nvSpPr>
        <p:spPr>
          <a:xfrm>
            <a:off x="235670" y="301657"/>
            <a:ext cx="801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pc="-7" dirty="0">
                <a:solidFill>
                  <a:schemeClr val="tx1"/>
                </a:solidFill>
                <a:latin typeface="Arial"/>
                <a:cs typeface="Arial"/>
              </a:rPr>
              <a:t>Identify NA’s and handle NA- </a:t>
            </a:r>
            <a:r>
              <a:rPr lang="en-IN" dirty="0"/>
              <a:t>Missing value imputation of gender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2097B4-E5E8-4480-AE98-0ED9671C4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0" y="1463306"/>
            <a:ext cx="7063831" cy="409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8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9415C4A1-AD97-42E6-8227-660CDC7C0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0" y="1152427"/>
            <a:ext cx="9558779" cy="45531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8EB476-90A5-4066-B020-3F541EBC5A3C}"/>
              </a:ext>
            </a:extLst>
          </p:cNvPr>
          <p:cNvSpPr txBox="1"/>
          <p:nvPr/>
        </p:nvSpPr>
        <p:spPr>
          <a:xfrm>
            <a:off x="235670" y="301657"/>
            <a:ext cx="801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pc="-7" dirty="0">
                <a:solidFill>
                  <a:schemeClr val="tx1"/>
                </a:solidFill>
                <a:latin typeface="Arial"/>
                <a:cs typeface="Arial"/>
              </a:rPr>
              <a:t>Identify NA’s and handle NA- </a:t>
            </a:r>
            <a:r>
              <a:rPr lang="en-IN" dirty="0"/>
              <a:t>Missing value imputation of age</a:t>
            </a:r>
          </a:p>
        </p:txBody>
      </p:sp>
    </p:spTree>
    <p:extLst>
      <p:ext uri="{BB962C8B-B14F-4D97-AF65-F5344CB8AC3E}">
        <p14:creationId xmlns:p14="http://schemas.microsoft.com/office/powerpoint/2010/main" val="2706471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8EB476-90A5-4066-B020-3F541EBC5A3C}"/>
              </a:ext>
            </a:extLst>
          </p:cNvPr>
          <p:cNvSpPr txBox="1"/>
          <p:nvPr/>
        </p:nvSpPr>
        <p:spPr>
          <a:xfrm>
            <a:off x="235670" y="301657"/>
            <a:ext cx="8012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pc="-7" dirty="0">
                <a:solidFill>
                  <a:schemeClr val="tx1"/>
                </a:solidFill>
                <a:latin typeface="Arial"/>
                <a:cs typeface="Arial"/>
              </a:rPr>
              <a:t>Identify NA’s and handle NA- </a:t>
            </a:r>
            <a:r>
              <a:rPr lang="en-IN" dirty="0"/>
              <a:t>Missing value imputation of first Affiliate tracked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2F239F-3FB0-413E-AC3F-061383FAF5FD}"/>
              </a:ext>
            </a:extLst>
          </p:cNvPr>
          <p:cNvSpPr txBox="1"/>
          <p:nvPr/>
        </p:nvSpPr>
        <p:spPr>
          <a:xfrm>
            <a:off x="367645" y="1517715"/>
            <a:ext cx="7654565" cy="3101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E83D8B-55D6-4351-BFCA-9E44D91BD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52" y="1604708"/>
            <a:ext cx="7220958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94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8EB476-90A5-4066-B020-3F541EBC5A3C}"/>
              </a:ext>
            </a:extLst>
          </p:cNvPr>
          <p:cNvSpPr txBox="1"/>
          <p:nvPr/>
        </p:nvSpPr>
        <p:spPr>
          <a:xfrm>
            <a:off x="282804" y="199647"/>
            <a:ext cx="801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pc="-7" dirty="0">
                <a:latin typeface="Arial"/>
                <a:cs typeface="Arial"/>
              </a:rPr>
              <a:t>Feature Engineering – </a:t>
            </a:r>
            <a:r>
              <a:rPr lang="en-IN" spc="-7" dirty="0" err="1">
                <a:latin typeface="Arial"/>
                <a:cs typeface="Arial"/>
              </a:rPr>
              <a:t>timestamp_first_active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81569A-C9F2-4C08-9E03-0D2910077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83" y="984901"/>
            <a:ext cx="2457450" cy="1657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092E53-D23B-43EF-A2C9-7F0753AB1F1B}"/>
              </a:ext>
            </a:extLst>
          </p:cNvPr>
          <p:cNvSpPr txBox="1"/>
          <p:nvPr/>
        </p:nvSpPr>
        <p:spPr>
          <a:xfrm>
            <a:off x="5128181" y="1055802"/>
            <a:ext cx="3949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Month extracted from the timestamp</a:t>
            </a:r>
          </a:p>
        </p:txBody>
      </p: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BEEDFB3-23EB-426F-881C-166D73840D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83" y="2718454"/>
            <a:ext cx="6815579" cy="39038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06C150-8E35-4104-85A5-E546E40DE4EB}"/>
              </a:ext>
            </a:extLst>
          </p:cNvPr>
          <p:cNvSpPr txBox="1"/>
          <p:nvPr/>
        </p:nvSpPr>
        <p:spPr>
          <a:xfrm>
            <a:off x="5618375" y="4164291"/>
            <a:ext cx="452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Graph- Months binned into two groups</a:t>
            </a:r>
          </a:p>
        </p:txBody>
      </p:sp>
    </p:spTree>
    <p:extLst>
      <p:ext uri="{BB962C8B-B14F-4D97-AF65-F5344CB8AC3E}">
        <p14:creationId xmlns:p14="http://schemas.microsoft.com/office/powerpoint/2010/main" val="421292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263F37-9E2B-4B0E-997B-A6A73E5D3BF1}"/>
              </a:ext>
            </a:extLst>
          </p:cNvPr>
          <p:cNvSpPr txBox="1"/>
          <p:nvPr/>
        </p:nvSpPr>
        <p:spPr>
          <a:xfrm>
            <a:off x="282804" y="199647"/>
            <a:ext cx="801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pc="-7" dirty="0">
                <a:latin typeface="Arial"/>
                <a:cs typeface="Arial"/>
              </a:rPr>
              <a:t>Feature Engineering – </a:t>
            </a:r>
            <a:r>
              <a:rPr lang="en-IN" spc="-7" dirty="0" err="1">
                <a:latin typeface="Arial"/>
                <a:cs typeface="Arial"/>
              </a:rPr>
              <a:t>first_browser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5FFE64-62FE-4BB8-80A7-3FABA39B2B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28" r="-1972"/>
          <a:stretch/>
        </p:blipFill>
        <p:spPr>
          <a:xfrm>
            <a:off x="175800" y="148391"/>
            <a:ext cx="11188540" cy="65612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337401-9C82-43A7-BA64-5547D5871096}"/>
              </a:ext>
            </a:extLst>
          </p:cNvPr>
          <p:cNvSpPr txBox="1"/>
          <p:nvPr/>
        </p:nvSpPr>
        <p:spPr>
          <a:xfrm>
            <a:off x="4289196" y="384313"/>
            <a:ext cx="801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pc="-7" dirty="0">
                <a:latin typeface="Arial"/>
                <a:cs typeface="Arial"/>
              </a:rPr>
              <a:t>Feature Engineering – </a:t>
            </a:r>
            <a:r>
              <a:rPr lang="en-IN" spc="-7" dirty="0" err="1">
                <a:latin typeface="Arial"/>
                <a:cs typeface="Arial"/>
              </a:rPr>
              <a:t>first_browser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46492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</TotalTime>
  <Words>358</Words>
  <Application>Microsoft Office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STXinwei</vt:lpstr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Naïve Bayes</vt:lpstr>
      <vt:lpstr>Multinomial Logistic Regression</vt:lpstr>
      <vt:lpstr>Linear Discriminant Analysis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Smitha Thomas</dc:creator>
  <cp:lastModifiedBy>Smitha Thomas</cp:lastModifiedBy>
  <cp:revision>27</cp:revision>
  <dcterms:created xsi:type="dcterms:W3CDTF">2018-02-02T08:59:09Z</dcterms:created>
  <dcterms:modified xsi:type="dcterms:W3CDTF">2018-02-02T17:24:58Z</dcterms:modified>
</cp:coreProperties>
</file>