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embeddedFontLst>
    <p:embeddedFont>
      <p:font typeface="Quattrocento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1" roundtripDataSignature="AMtx7mhwdaZSmZ0IbcxhF5Ar98R+ID2I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QuattrocentoSans-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QuattrocentoSans-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QuattrocentoSans-italic.fntdata"/><Relationship Id="rId14" Type="http://schemas.openxmlformats.org/officeDocument/2006/relationships/slide" Target="slides/slide10.xml"/><Relationship Id="rId58" Type="http://schemas.openxmlformats.org/officeDocument/2006/relationships/font" Target="fonts/QuattrocentoSan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93165b8b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e93165b8b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93165b8b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e93165b8b5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93165b8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e93165b8b5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93165b8b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e93165b8b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93165b8b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e93165b8b5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93165b8b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e93165b8b5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93165b8b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e93165b8b5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93165b8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e93165b8b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93165b8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e93165b8b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93165b8b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e93165b8b5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93165b8b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e93165b8b5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93165b8b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e93165b8b5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93165b8b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e93165b8b5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93165b8b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e93165b8b5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93165b8b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e93165b8b5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93165b8b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e93165b8b5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93165b8b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e93165b8b5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93165b8b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e93165b8b5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93165b8b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e93165b8b5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93165b8b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e93165b8b5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93165b8b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e93165b8b5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93165b8b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e93165b8b5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93165b8b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e93165b8b5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93165b8b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e93165b8b5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93165b8b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e93165b8b5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93165b8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e93165b8b5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93165b8b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e93165b8b5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93165b8b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e93165b8b5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93165b8b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e93165b8b5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93165b8b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e93165b8b5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e93165b8b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e93165b8b5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93165b8b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e93165b8b5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93165b8b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e93165b8b5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93165b8b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e93165b8b5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93165b8b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e93165b8b5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93165b8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e93165b8b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93165b8b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e93165b8b5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93165b8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e93165b8b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7" name="Shape 77"/>
        <p:cNvGrpSpPr/>
        <p:nvPr/>
      </p:nvGrpSpPr>
      <p:grpSpPr>
        <a:xfrm>
          <a:off x="0" y="0"/>
          <a:ext cx="0" cy="0"/>
          <a:chOff x="0" y="0"/>
          <a:chExt cx="0" cy="0"/>
        </a:xfrm>
      </p:grpSpPr>
      <p:sp>
        <p:nvSpPr>
          <p:cNvPr id="78" name="Google Shape;78;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4"/>
          <p:cNvSpPr/>
          <p:nvPr>
            <p:ph idx="2" type="pic"/>
          </p:nvPr>
        </p:nvSpPr>
        <p:spPr>
          <a:xfrm>
            <a:off x="5183188" y="987425"/>
            <a:ext cx="6172200" cy="4873625"/>
          </a:xfrm>
          <a:prstGeom prst="rect">
            <a:avLst/>
          </a:prstGeom>
          <a:noFill/>
          <a:ln>
            <a:noFill/>
          </a:ln>
        </p:spPr>
      </p:sp>
      <p:sp>
        <p:nvSpPr>
          <p:cNvPr id="67" name="Google Shape;67;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descr="A red and blue rectangle with black background&#10;&#10;Description automatically generated" id="11" name="Google Shape;11;p15"/>
          <p:cNvPicPr preferRelativeResize="0"/>
          <p:nvPr/>
        </p:nvPicPr>
        <p:blipFill rotWithShape="1">
          <a:blip r:embed="rId1">
            <a:alphaModFix/>
          </a:blip>
          <a:srcRect b="0" l="0" r="0" t="0"/>
          <a:stretch/>
        </p:blipFill>
        <p:spPr>
          <a:xfrm>
            <a:off x="105461" y="6414647"/>
            <a:ext cx="732739" cy="427431"/>
          </a:xfrm>
          <a:prstGeom prst="rect">
            <a:avLst/>
          </a:prstGeom>
          <a:noFill/>
          <a:ln>
            <a:noFill/>
          </a:ln>
        </p:spPr>
      </p:pic>
      <p:pic>
        <p:nvPicPr>
          <p:cNvPr descr="A black and orange logo&#10;&#10;Description automatically generated" id="12" name="Google Shape;12;p15"/>
          <p:cNvPicPr preferRelativeResize="0"/>
          <p:nvPr/>
        </p:nvPicPr>
        <p:blipFill rotWithShape="1">
          <a:blip r:embed="rId2">
            <a:alphaModFix/>
          </a:blip>
          <a:srcRect b="0" l="0" r="0" t="0"/>
          <a:stretch/>
        </p:blipFill>
        <p:spPr>
          <a:xfrm>
            <a:off x="9928972" y="6350274"/>
            <a:ext cx="894900" cy="503382"/>
          </a:xfrm>
          <a:prstGeom prst="rect">
            <a:avLst/>
          </a:prstGeom>
          <a:noFill/>
          <a:ln>
            <a:noFill/>
          </a:ln>
        </p:spPr>
      </p:pic>
      <p:pic>
        <p:nvPicPr>
          <p:cNvPr descr="A close-up of a logo&#10;&#10;Description automatically generated" id="13" name="Google Shape;13;p15"/>
          <p:cNvPicPr preferRelativeResize="0"/>
          <p:nvPr/>
        </p:nvPicPr>
        <p:blipFill rotWithShape="1">
          <a:blip r:embed="rId3">
            <a:alphaModFix/>
          </a:blip>
          <a:srcRect b="0" l="0" r="0" t="0"/>
          <a:stretch/>
        </p:blipFill>
        <p:spPr>
          <a:xfrm>
            <a:off x="11011286" y="6449850"/>
            <a:ext cx="1127941" cy="26495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ithub.com/ManishParkar/SmartGen-AI"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2488050" y="1270625"/>
            <a:ext cx="7215900" cy="5760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dk1"/>
              </a:buClr>
              <a:buSzPts val="3200"/>
              <a:buFont typeface="Quattrocento Sans"/>
              <a:buNone/>
            </a:pPr>
            <a:r>
              <a:rPr b="1" i="0" lang="en-IN" sz="3600" u="none" cap="none" strike="noStrike">
                <a:solidFill>
                  <a:schemeClr val="dk1"/>
                </a:solidFill>
                <a:latin typeface="Quattrocento Sans"/>
                <a:ea typeface="Quattrocento Sans"/>
                <a:cs typeface="Quattrocento Sans"/>
                <a:sym typeface="Quattrocento Sans"/>
              </a:rPr>
              <a:t>Bank of Baroda Hackathon 2024</a:t>
            </a:r>
            <a:endParaRPr b="1" i="0" sz="3600" u="none" cap="none" strike="noStrike">
              <a:solidFill>
                <a:schemeClr val="dk1"/>
              </a:solidFill>
              <a:latin typeface="Quattrocento Sans"/>
              <a:ea typeface="Quattrocento Sans"/>
              <a:cs typeface="Quattrocento Sans"/>
              <a:sym typeface="Quattrocento Sans"/>
            </a:endParaRPr>
          </a:p>
        </p:txBody>
      </p:sp>
      <p:sp>
        <p:nvSpPr>
          <p:cNvPr id="88" name="Google Shape;88;p1"/>
          <p:cNvSpPr txBox="1"/>
          <p:nvPr/>
        </p:nvSpPr>
        <p:spPr>
          <a:xfrm>
            <a:off x="787050" y="2761625"/>
            <a:ext cx="89169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dk1"/>
                </a:solidFill>
                <a:latin typeface="Quattrocento Sans"/>
                <a:ea typeface="Quattrocento Sans"/>
                <a:cs typeface="Quattrocento Sans"/>
                <a:sym typeface="Quattrocento Sans"/>
              </a:rPr>
              <a:t>Team Name : Parkar</a:t>
            </a:r>
            <a:r>
              <a:rPr b="1" lang="en-IN" sz="1800">
                <a:solidFill>
                  <a:schemeClr val="dk1"/>
                </a:solidFill>
                <a:latin typeface="Quattrocento Sans"/>
                <a:ea typeface="Quattrocento Sans"/>
                <a:cs typeface="Quattrocento Sans"/>
                <a:sym typeface="Quattrocento Sans"/>
              </a:rPr>
              <a:t>’s Team Kinkaras</a:t>
            </a:r>
            <a:endParaRPr sz="1800"/>
          </a:p>
          <a:p>
            <a:pPr indent="0" lvl="0" marL="0" marR="0" rtl="0" algn="l">
              <a:spcBef>
                <a:spcPts val="0"/>
              </a:spcBef>
              <a:spcAft>
                <a:spcPts val="0"/>
              </a:spcAft>
              <a:buNone/>
            </a:pPr>
            <a:r>
              <a:t/>
            </a:r>
            <a:endParaRPr b="1" i="0" sz="1800" u="none" cap="none" strike="noStrike">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IN" sz="1800">
                <a:solidFill>
                  <a:schemeClr val="dk1"/>
                </a:solidFill>
                <a:latin typeface="Quattrocento Sans"/>
                <a:ea typeface="Quattrocento Sans"/>
                <a:cs typeface="Quattrocento Sans"/>
                <a:sym typeface="Quattrocento Sans"/>
              </a:rPr>
              <a:t>T</a:t>
            </a:r>
            <a:r>
              <a:rPr b="1" i="0" lang="en-IN" sz="1800" u="none" cap="none" strike="noStrike">
                <a:solidFill>
                  <a:schemeClr val="dk1"/>
                </a:solidFill>
                <a:latin typeface="Quattrocento Sans"/>
                <a:ea typeface="Quattrocento Sans"/>
                <a:cs typeface="Quattrocento Sans"/>
                <a:sym typeface="Quattrocento Sans"/>
              </a:rPr>
              <a:t>eam bio : </a:t>
            </a:r>
            <a:endParaRPr b="1" i="0" sz="1800" u="none" cap="none" strike="noStrike">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1" i="0" lang="en-IN" sz="1800" u="none" cap="none" strike="noStrike">
                <a:solidFill>
                  <a:schemeClr val="dk1"/>
                </a:solidFill>
                <a:latin typeface="Quattrocento Sans"/>
                <a:ea typeface="Quattrocento Sans"/>
                <a:cs typeface="Quattrocento Sans"/>
                <a:sym typeface="Quattrocento Sans"/>
              </a:rPr>
              <a:t>At </a:t>
            </a:r>
            <a:r>
              <a:rPr b="1" lang="en-IN" sz="1800">
                <a:solidFill>
                  <a:schemeClr val="dk1"/>
                </a:solidFill>
                <a:latin typeface="Quattrocento Sans"/>
                <a:ea typeface="Quattrocento Sans"/>
                <a:cs typeface="Quattrocento Sans"/>
                <a:sym typeface="Quattrocento Sans"/>
              </a:rPr>
              <a:t>Parkar’s Team Kinkaras</a:t>
            </a:r>
            <a:r>
              <a:rPr b="1" i="0" lang="en-IN" sz="1800" u="none" cap="none" strike="noStrike">
                <a:solidFill>
                  <a:schemeClr val="dk1"/>
                </a:solidFill>
                <a:latin typeface="Quattrocento Sans"/>
                <a:ea typeface="Quattrocento Sans"/>
                <a:cs typeface="Quattrocento Sans"/>
                <a:sym typeface="Quattrocento Sans"/>
              </a:rPr>
              <a:t>, we are driven by a passion for leveraging cutting-edge technology to enhance the experience for customers. Our diverse team brings together expertise in Artificial Intelligence, </a:t>
            </a:r>
            <a:r>
              <a:rPr b="1" lang="en-IN" sz="1800">
                <a:solidFill>
                  <a:schemeClr val="dk1"/>
                </a:solidFill>
                <a:latin typeface="Quattrocento Sans"/>
                <a:ea typeface="Quattrocento Sans"/>
                <a:cs typeface="Quattrocento Sans"/>
                <a:sym typeface="Quattrocento Sans"/>
              </a:rPr>
              <a:t>D</a:t>
            </a:r>
            <a:r>
              <a:rPr b="1" i="0" lang="en-IN" sz="1800" u="none" cap="none" strike="noStrike">
                <a:solidFill>
                  <a:schemeClr val="dk1"/>
                </a:solidFill>
                <a:latin typeface="Quattrocento Sans"/>
                <a:ea typeface="Quattrocento Sans"/>
                <a:cs typeface="Quattrocento Sans"/>
                <a:sym typeface="Quattrocento Sans"/>
              </a:rPr>
              <a:t>ata </a:t>
            </a:r>
            <a:r>
              <a:rPr b="1" lang="en-IN" sz="1800">
                <a:solidFill>
                  <a:schemeClr val="dk1"/>
                </a:solidFill>
                <a:latin typeface="Quattrocento Sans"/>
                <a:ea typeface="Quattrocento Sans"/>
                <a:cs typeface="Quattrocento Sans"/>
                <a:sym typeface="Quattrocento Sans"/>
              </a:rPr>
              <a:t>S</a:t>
            </a:r>
            <a:r>
              <a:rPr b="1" i="0" lang="en-IN" sz="1800" u="none" cap="none" strike="noStrike">
                <a:solidFill>
                  <a:schemeClr val="dk1"/>
                </a:solidFill>
                <a:latin typeface="Quattrocento Sans"/>
                <a:ea typeface="Quattrocento Sans"/>
                <a:cs typeface="Quattrocento Sans"/>
                <a:sym typeface="Quattrocento Sans"/>
              </a:rPr>
              <a:t>cience, </a:t>
            </a:r>
            <a:r>
              <a:rPr b="1" lang="en-IN" sz="1800">
                <a:solidFill>
                  <a:schemeClr val="dk1"/>
                </a:solidFill>
                <a:latin typeface="Quattrocento Sans"/>
                <a:ea typeface="Quattrocento Sans"/>
                <a:cs typeface="Quattrocento Sans"/>
                <a:sym typeface="Quattrocento Sans"/>
              </a:rPr>
              <a:t>S</a:t>
            </a:r>
            <a:r>
              <a:rPr b="1" i="0" lang="en-IN" sz="1800" u="none" cap="none" strike="noStrike">
                <a:solidFill>
                  <a:schemeClr val="dk1"/>
                </a:solidFill>
                <a:latin typeface="Quattrocento Sans"/>
                <a:ea typeface="Quattrocento Sans"/>
                <a:cs typeface="Quattrocento Sans"/>
                <a:sym typeface="Quattrocento Sans"/>
              </a:rPr>
              <a:t>oftware </a:t>
            </a:r>
            <a:r>
              <a:rPr b="1" lang="en-IN" sz="1800">
                <a:solidFill>
                  <a:schemeClr val="dk1"/>
                </a:solidFill>
                <a:latin typeface="Quattrocento Sans"/>
                <a:ea typeface="Quattrocento Sans"/>
                <a:cs typeface="Quattrocento Sans"/>
                <a:sym typeface="Quattrocento Sans"/>
              </a:rPr>
              <a:t>E</a:t>
            </a:r>
            <a:r>
              <a:rPr b="1" i="0" lang="en-IN" sz="1800" u="none" cap="none" strike="noStrike">
                <a:solidFill>
                  <a:schemeClr val="dk1"/>
                </a:solidFill>
                <a:latin typeface="Quattrocento Sans"/>
                <a:ea typeface="Quattrocento Sans"/>
                <a:cs typeface="Quattrocento Sans"/>
                <a:sym typeface="Quattrocento Sans"/>
              </a:rPr>
              <a:t>ngineering, </a:t>
            </a:r>
            <a:r>
              <a:rPr b="1" lang="en-IN" sz="1800">
                <a:solidFill>
                  <a:schemeClr val="dk1"/>
                </a:solidFill>
                <a:latin typeface="Quattrocento Sans"/>
                <a:ea typeface="Quattrocento Sans"/>
                <a:cs typeface="Quattrocento Sans"/>
                <a:sym typeface="Quattrocento Sans"/>
              </a:rPr>
              <a:t>D</a:t>
            </a:r>
            <a:r>
              <a:rPr b="1" i="0" lang="en-IN" sz="1800" u="none" cap="none" strike="noStrike">
                <a:solidFill>
                  <a:schemeClr val="dk1"/>
                </a:solidFill>
                <a:latin typeface="Quattrocento Sans"/>
                <a:ea typeface="Quattrocento Sans"/>
                <a:cs typeface="Quattrocento Sans"/>
                <a:sym typeface="Quattrocento Sans"/>
              </a:rPr>
              <a:t>esign,</a:t>
            </a:r>
            <a:r>
              <a:rPr b="1" lang="en-IN" sz="1800">
                <a:solidFill>
                  <a:schemeClr val="dk1"/>
                </a:solidFill>
                <a:latin typeface="Quattrocento Sans"/>
                <a:ea typeface="Quattrocento Sans"/>
                <a:cs typeface="Quattrocento Sans"/>
                <a:sym typeface="Quattrocento Sans"/>
              </a:rPr>
              <a:t> F</a:t>
            </a:r>
            <a:r>
              <a:rPr b="1" i="0" lang="en-IN" sz="1800" u="none" cap="none" strike="noStrike">
                <a:solidFill>
                  <a:schemeClr val="dk1"/>
                </a:solidFill>
                <a:latin typeface="Quattrocento Sans"/>
                <a:ea typeface="Quattrocento Sans"/>
                <a:cs typeface="Quattrocento Sans"/>
                <a:sym typeface="Quattrocento Sans"/>
              </a:rPr>
              <a:t>inance and </a:t>
            </a:r>
            <a:r>
              <a:rPr b="1" lang="en-IN" sz="1800">
                <a:solidFill>
                  <a:schemeClr val="dk1"/>
                </a:solidFill>
                <a:latin typeface="Quattrocento Sans"/>
                <a:ea typeface="Quattrocento Sans"/>
                <a:cs typeface="Quattrocento Sans"/>
                <a:sym typeface="Quattrocento Sans"/>
              </a:rPr>
              <a:t>C</a:t>
            </a:r>
            <a:r>
              <a:rPr b="1" i="0" lang="en-IN" sz="1800" u="none" cap="none" strike="noStrike">
                <a:solidFill>
                  <a:schemeClr val="dk1"/>
                </a:solidFill>
                <a:latin typeface="Quattrocento Sans"/>
                <a:ea typeface="Quattrocento Sans"/>
                <a:cs typeface="Quattrocento Sans"/>
                <a:sym typeface="Quattrocento Sans"/>
              </a:rPr>
              <a:t>ontent to create innovative solutions that meet the </a:t>
            </a:r>
            <a:r>
              <a:rPr b="1" lang="en-IN" sz="1800">
                <a:solidFill>
                  <a:schemeClr val="dk1"/>
                </a:solidFill>
                <a:latin typeface="Quattrocento Sans"/>
                <a:ea typeface="Quattrocento Sans"/>
                <a:cs typeface="Quattrocento Sans"/>
                <a:sym typeface="Quattrocento Sans"/>
              </a:rPr>
              <a:t>unique</a:t>
            </a:r>
            <a:r>
              <a:rPr b="1" i="0" lang="en-IN" sz="1800" u="none" cap="none" strike="noStrike">
                <a:solidFill>
                  <a:schemeClr val="dk1"/>
                </a:solidFill>
                <a:latin typeface="Quattrocento Sans"/>
                <a:ea typeface="Quattrocento Sans"/>
                <a:cs typeface="Quattrocento Sans"/>
                <a:sym typeface="Quattrocento Sans"/>
              </a:rPr>
              <a:t> needs of the banking sector.</a:t>
            </a:r>
            <a:endParaRPr sz="1800"/>
          </a:p>
          <a:p>
            <a:pPr indent="0" lvl="0" marL="0" marR="0" rtl="0" algn="l">
              <a:spcBef>
                <a:spcPts val="0"/>
              </a:spcBef>
              <a:spcAft>
                <a:spcPts val="0"/>
              </a:spcAft>
              <a:buNone/>
            </a:pPr>
            <a:r>
              <a:t/>
            </a:r>
            <a:endParaRPr b="1" i="0" sz="1800" u="none" cap="none" strike="noStrike">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1" i="0" lang="en-IN" sz="1800" u="none" cap="none" strike="noStrike">
                <a:solidFill>
                  <a:schemeClr val="dk1"/>
                </a:solidFill>
                <a:latin typeface="Quattrocento Sans"/>
                <a:ea typeface="Quattrocento Sans"/>
                <a:cs typeface="Quattrocento Sans"/>
                <a:sym typeface="Quattrocento Sans"/>
              </a:rPr>
              <a:t>Date : 30 June, 2024</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e93165b8b5_0_22"/>
          <p:cNvSpPr txBox="1"/>
          <p:nvPr/>
        </p:nvSpPr>
        <p:spPr>
          <a:xfrm>
            <a:off x="173250" y="118950"/>
            <a:ext cx="11845500" cy="66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3. Azure Data Lake Storage:</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Purpose:</a:t>
            </a:r>
            <a:r>
              <a:rPr lang="en-IN" sz="1800">
                <a:solidFill>
                  <a:schemeClr val="dk1"/>
                </a:solidFill>
                <a:latin typeface="Quattrocento Sans"/>
                <a:ea typeface="Quattrocento Sans"/>
                <a:cs typeface="Quattrocento Sans"/>
                <a:sym typeface="Quattrocento Sans"/>
              </a:rPr>
              <a:t> Centralized storage for all customer data, including historical interactions, preferences, and behavioral data.</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Functionality:</a:t>
            </a:r>
            <a:r>
              <a:rPr lang="en-IN" sz="1800">
                <a:solidFill>
                  <a:schemeClr val="dk1"/>
                </a:solidFill>
                <a:latin typeface="Quattrocento Sans"/>
                <a:ea typeface="Quattrocento Sans"/>
                <a:cs typeface="Quattrocento Sans"/>
                <a:sym typeface="Quattrocento Sans"/>
              </a:rPr>
              <a:t> Scalable storage solution that supports the vast amount of data generated and processed for personalized content generation.</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Benefit:</a:t>
            </a:r>
            <a:r>
              <a:rPr lang="en-IN" sz="1800">
                <a:solidFill>
                  <a:schemeClr val="dk1"/>
                </a:solidFill>
                <a:latin typeface="Quattrocento Sans"/>
                <a:ea typeface="Quattrocento Sans"/>
                <a:cs typeface="Quattrocento Sans"/>
                <a:sym typeface="Quattrocento Sans"/>
              </a:rPr>
              <a:t> Ensures efficient data management, high availability, and quick access for AI processing.</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4. Azure Synapse Analytics:</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Purpose:</a:t>
            </a:r>
            <a:r>
              <a:rPr lang="en-IN" sz="1800">
                <a:solidFill>
                  <a:schemeClr val="dk1"/>
                </a:solidFill>
                <a:latin typeface="Quattrocento Sans"/>
                <a:ea typeface="Quattrocento Sans"/>
                <a:cs typeface="Quattrocento Sans"/>
                <a:sym typeface="Quattrocento Sans"/>
              </a:rPr>
              <a:t> To process and analyze large volumes of data quickly and efficiently.</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Functionality:</a:t>
            </a:r>
            <a:r>
              <a:rPr lang="en-IN" sz="1800">
                <a:solidFill>
                  <a:schemeClr val="dk1"/>
                </a:solidFill>
                <a:latin typeface="Quattrocento Sans"/>
                <a:ea typeface="Quattrocento Sans"/>
                <a:cs typeface="Quattrocento Sans"/>
                <a:sym typeface="Quattrocento Sans"/>
              </a:rPr>
              <a:t> Integrates big data and data warehousing, allowing for real-time data analysis and reporting.</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Benefit:</a:t>
            </a:r>
            <a:r>
              <a:rPr lang="en-IN" sz="1800">
                <a:solidFill>
                  <a:schemeClr val="dk1"/>
                </a:solidFill>
                <a:latin typeface="Quattrocento Sans"/>
                <a:ea typeface="Quattrocento Sans"/>
                <a:cs typeface="Quattrocento Sans"/>
                <a:sym typeface="Quattrocento Sans"/>
              </a:rPr>
              <a:t> Enables the extraction of actionable insights from customer data, improving the relevance and personalization of the generated content.</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5. Azure Machine Learning:</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Purpose:</a:t>
            </a:r>
            <a:r>
              <a:rPr lang="en-IN" sz="1800">
                <a:solidFill>
                  <a:schemeClr val="dk1"/>
                </a:solidFill>
                <a:latin typeface="Quattrocento Sans"/>
                <a:ea typeface="Quattrocento Sans"/>
                <a:cs typeface="Quattrocento Sans"/>
                <a:sym typeface="Quattrocento Sans"/>
              </a:rPr>
              <a:t> To build, train, and deploy machine learning models that will drive the personalization algorithms.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Functionality:</a:t>
            </a:r>
            <a:r>
              <a:rPr lang="en-IN" sz="1800">
                <a:solidFill>
                  <a:schemeClr val="dk1"/>
                </a:solidFill>
                <a:latin typeface="Quattrocento Sans"/>
                <a:ea typeface="Quattrocento Sans"/>
                <a:cs typeface="Quattrocento Sans"/>
                <a:sym typeface="Quattrocento Sans"/>
              </a:rPr>
              <a:t> Provides an end-to-end machine learning platform that supports data preparation, model training, and deployment.</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Benefit:</a:t>
            </a:r>
            <a:r>
              <a:rPr lang="en-IN" sz="1800">
                <a:solidFill>
                  <a:schemeClr val="dk1"/>
                </a:solidFill>
                <a:latin typeface="Quattrocento Sans"/>
                <a:ea typeface="Quattrocento Sans"/>
                <a:cs typeface="Quattrocento Sans"/>
                <a:sym typeface="Quattrocento Sans"/>
              </a:rPr>
              <a:t> Facilitates the development of sophisticated models that can predict customer preferences and optimize content delivery.</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e93165b8b5_0_26"/>
          <p:cNvSpPr txBox="1"/>
          <p:nvPr/>
        </p:nvSpPr>
        <p:spPr>
          <a:xfrm>
            <a:off x="173250" y="118950"/>
            <a:ext cx="11845500" cy="66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6. Power BI:</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Purpose:</a:t>
            </a:r>
            <a:r>
              <a:rPr lang="en-IN" sz="1800">
                <a:solidFill>
                  <a:schemeClr val="dk1"/>
                </a:solidFill>
                <a:latin typeface="Quattrocento Sans"/>
                <a:ea typeface="Quattrocento Sans"/>
                <a:cs typeface="Quattrocento Sans"/>
                <a:sym typeface="Quattrocento Sans"/>
              </a:rPr>
              <a:t> Visualization and reporting tool for data insights and performance metrics.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Functionality:</a:t>
            </a:r>
            <a:r>
              <a:rPr lang="en-IN" sz="1800">
                <a:solidFill>
                  <a:schemeClr val="dk1"/>
                </a:solidFill>
                <a:latin typeface="Quattrocento Sans"/>
                <a:ea typeface="Quattrocento Sans"/>
                <a:cs typeface="Quattrocento Sans"/>
                <a:sym typeface="Quattrocento Sans"/>
              </a:rPr>
              <a:t> Creates interactive and shareable dashboards that provide insights into the effectiveness of personalized content and customer engagement.</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Benefit:</a:t>
            </a:r>
            <a:r>
              <a:rPr lang="en-IN" sz="1800">
                <a:solidFill>
                  <a:schemeClr val="dk1"/>
                </a:solidFill>
                <a:latin typeface="Quattrocento Sans"/>
                <a:ea typeface="Quattrocento Sans"/>
                <a:cs typeface="Quattrocento Sans"/>
                <a:sym typeface="Quattrocento Sans"/>
              </a:rPr>
              <a:t> Helps stakeholders understand the impact of AI-driven content generation and make informed decisions.</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7. Azure Logic Apps:</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Purpose:</a:t>
            </a:r>
            <a:r>
              <a:rPr lang="en-IN" sz="1800">
                <a:solidFill>
                  <a:schemeClr val="dk1"/>
                </a:solidFill>
                <a:latin typeface="Quattrocento Sans"/>
                <a:ea typeface="Quattrocento Sans"/>
                <a:cs typeface="Quattrocento Sans"/>
                <a:sym typeface="Quattrocento Sans"/>
              </a:rPr>
              <a:t> To automate workflows and integrate various Azure services.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Functionality:</a:t>
            </a:r>
            <a:r>
              <a:rPr lang="en-IN" sz="1800">
                <a:solidFill>
                  <a:schemeClr val="dk1"/>
                </a:solidFill>
                <a:latin typeface="Quattrocento Sans"/>
                <a:ea typeface="Quattrocento Sans"/>
                <a:cs typeface="Quattrocento Sans"/>
                <a:sym typeface="Quattrocento Sans"/>
              </a:rPr>
              <a:t> Automates the process of data extraction, transformation, and loading (ETL), content generation, and distribution.</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Benefit:</a:t>
            </a:r>
            <a:r>
              <a:rPr lang="en-IN" sz="1800">
                <a:solidFill>
                  <a:schemeClr val="dk1"/>
                </a:solidFill>
                <a:latin typeface="Quattrocento Sans"/>
                <a:ea typeface="Quattrocento Sans"/>
                <a:cs typeface="Quattrocento Sans"/>
                <a:sym typeface="Quattrocento Sans"/>
              </a:rPr>
              <a:t> Streamlines operations, reduces manual intervention, and ensures seamless integration between different components of the solution.</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8. Azure Functions:</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Purpose:</a:t>
            </a:r>
            <a:r>
              <a:rPr lang="en-IN" sz="1800">
                <a:solidFill>
                  <a:schemeClr val="dk1"/>
                </a:solidFill>
                <a:latin typeface="Quattrocento Sans"/>
                <a:ea typeface="Quattrocento Sans"/>
                <a:cs typeface="Quattrocento Sans"/>
                <a:sym typeface="Quattrocento Sans"/>
              </a:rPr>
              <a:t> To implement serverless computing for on-demand content generation and processing.</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Functionality:</a:t>
            </a:r>
            <a:r>
              <a:rPr lang="en-IN" sz="1800">
                <a:solidFill>
                  <a:schemeClr val="dk1"/>
                </a:solidFill>
                <a:latin typeface="Quattrocento Sans"/>
                <a:ea typeface="Quattrocento Sans"/>
                <a:cs typeface="Quattrocento Sans"/>
                <a:sym typeface="Quattrocento Sans"/>
              </a:rPr>
              <a:t> Executes small pieces of code in response to events, such as generating personalized content when a customer interacts with the bank.</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Benefit:</a:t>
            </a:r>
            <a:r>
              <a:rPr lang="en-IN" sz="1800">
                <a:solidFill>
                  <a:schemeClr val="dk1"/>
                </a:solidFill>
                <a:latin typeface="Quattrocento Sans"/>
                <a:ea typeface="Quattrocento Sans"/>
                <a:cs typeface="Quattrocento Sans"/>
                <a:sym typeface="Quattrocento Sans"/>
              </a:rPr>
              <a:t> Reduces infrastructure management overhead and ensures scalability.</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e93165b8b5_0_30"/>
          <p:cNvSpPr txBox="1"/>
          <p:nvPr/>
        </p:nvSpPr>
        <p:spPr>
          <a:xfrm>
            <a:off x="383400" y="1239600"/>
            <a:ext cx="11425200" cy="437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900">
                <a:solidFill>
                  <a:schemeClr val="dk1"/>
                </a:solidFill>
                <a:latin typeface="Quattrocento Sans"/>
                <a:ea typeface="Quattrocento Sans"/>
                <a:cs typeface="Quattrocento Sans"/>
                <a:sym typeface="Quattrocento Sans"/>
              </a:rPr>
              <a:t>9. Azure DevOps:</a:t>
            </a:r>
            <a:endParaRPr b="1" sz="1900">
              <a:solidFill>
                <a:schemeClr val="dk1"/>
              </a:solidFill>
              <a:latin typeface="Quattrocento Sans"/>
              <a:ea typeface="Quattrocento Sans"/>
              <a:cs typeface="Quattrocento Sans"/>
              <a:sym typeface="Quattrocento Sans"/>
            </a:endParaRPr>
          </a:p>
          <a:p>
            <a:pPr indent="-349250" lvl="0" marL="457200" rtl="0" algn="l">
              <a:lnSpc>
                <a:spcPct val="115000"/>
              </a:lnSpc>
              <a:spcBef>
                <a:spcPts val="1200"/>
              </a:spcBef>
              <a:spcAft>
                <a:spcPts val="0"/>
              </a:spcAft>
              <a:buClr>
                <a:schemeClr val="dk1"/>
              </a:buClr>
              <a:buSzPts val="1900"/>
              <a:buChar char="●"/>
            </a:pPr>
            <a:r>
              <a:rPr b="1" lang="en-IN" sz="1900">
                <a:solidFill>
                  <a:schemeClr val="dk1"/>
                </a:solidFill>
                <a:latin typeface="Quattrocento Sans"/>
                <a:ea typeface="Quattrocento Sans"/>
                <a:cs typeface="Quattrocento Sans"/>
                <a:sym typeface="Quattrocento Sans"/>
              </a:rPr>
              <a:t>Purpose:</a:t>
            </a:r>
            <a:r>
              <a:rPr lang="en-IN" sz="1900">
                <a:solidFill>
                  <a:schemeClr val="dk1"/>
                </a:solidFill>
                <a:latin typeface="Quattrocento Sans"/>
                <a:ea typeface="Quattrocento Sans"/>
                <a:cs typeface="Quattrocento Sans"/>
                <a:sym typeface="Quattrocento Sans"/>
              </a:rPr>
              <a:t> To manage the development lifecycle, including planning, coding, building, testing, and deployment.</a:t>
            </a:r>
            <a:endParaRPr sz="1900">
              <a:solidFill>
                <a:schemeClr val="dk1"/>
              </a:solidFill>
              <a:latin typeface="Quattrocento Sans"/>
              <a:ea typeface="Quattrocento Sans"/>
              <a:cs typeface="Quattrocento Sans"/>
              <a:sym typeface="Quattrocento Sans"/>
            </a:endParaRPr>
          </a:p>
          <a:p>
            <a:pPr indent="-349250" lvl="0" marL="457200" rtl="0" algn="l">
              <a:lnSpc>
                <a:spcPct val="115000"/>
              </a:lnSpc>
              <a:spcBef>
                <a:spcPts val="0"/>
              </a:spcBef>
              <a:spcAft>
                <a:spcPts val="0"/>
              </a:spcAft>
              <a:buClr>
                <a:schemeClr val="dk1"/>
              </a:buClr>
              <a:buSzPts val="1900"/>
              <a:buChar char="●"/>
            </a:pPr>
            <a:r>
              <a:rPr b="1" lang="en-IN" sz="1900">
                <a:solidFill>
                  <a:schemeClr val="dk1"/>
                </a:solidFill>
                <a:latin typeface="Quattrocento Sans"/>
                <a:ea typeface="Quattrocento Sans"/>
                <a:cs typeface="Quattrocento Sans"/>
                <a:sym typeface="Quattrocento Sans"/>
              </a:rPr>
              <a:t>Functionality:</a:t>
            </a:r>
            <a:r>
              <a:rPr lang="en-IN" sz="1900">
                <a:solidFill>
                  <a:schemeClr val="dk1"/>
                </a:solidFill>
                <a:latin typeface="Quattrocento Sans"/>
                <a:ea typeface="Quattrocento Sans"/>
                <a:cs typeface="Quattrocento Sans"/>
                <a:sym typeface="Quattrocento Sans"/>
              </a:rPr>
              <a:t> Provides tools for continuous integration and continuous deployment (CI/CD), version control, and project management.</a:t>
            </a:r>
            <a:endParaRPr sz="1900">
              <a:solidFill>
                <a:schemeClr val="dk1"/>
              </a:solidFill>
              <a:latin typeface="Quattrocento Sans"/>
              <a:ea typeface="Quattrocento Sans"/>
              <a:cs typeface="Quattrocento Sans"/>
              <a:sym typeface="Quattrocento Sans"/>
            </a:endParaRPr>
          </a:p>
          <a:p>
            <a:pPr indent="-349250" lvl="0" marL="457200" rtl="0" algn="l">
              <a:lnSpc>
                <a:spcPct val="115000"/>
              </a:lnSpc>
              <a:spcBef>
                <a:spcPts val="0"/>
              </a:spcBef>
              <a:spcAft>
                <a:spcPts val="0"/>
              </a:spcAft>
              <a:buClr>
                <a:schemeClr val="dk1"/>
              </a:buClr>
              <a:buSzPts val="1900"/>
              <a:buChar char="●"/>
            </a:pPr>
            <a:r>
              <a:rPr b="1" lang="en-IN" sz="1900">
                <a:solidFill>
                  <a:schemeClr val="dk1"/>
                </a:solidFill>
                <a:latin typeface="Quattrocento Sans"/>
                <a:ea typeface="Quattrocento Sans"/>
                <a:cs typeface="Quattrocento Sans"/>
                <a:sym typeface="Quattrocento Sans"/>
              </a:rPr>
              <a:t>Benefit:</a:t>
            </a:r>
            <a:r>
              <a:rPr lang="en-IN" sz="1900">
                <a:solidFill>
                  <a:schemeClr val="dk1"/>
                </a:solidFill>
                <a:latin typeface="Quattrocento Sans"/>
                <a:ea typeface="Quattrocento Sans"/>
                <a:cs typeface="Quattrocento Sans"/>
                <a:sym typeface="Quattrocento Sans"/>
              </a:rPr>
              <a:t> Ensures a smooth and efficient development process, enabling rapid iteration and deployment of the prototype.</a:t>
            </a:r>
            <a:endParaRPr sz="19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900">
                <a:solidFill>
                  <a:schemeClr val="dk1"/>
                </a:solidFill>
                <a:latin typeface="Quattrocento Sans"/>
                <a:ea typeface="Quattrocento Sans"/>
                <a:cs typeface="Quattrocento Sans"/>
                <a:sym typeface="Quattrocento Sans"/>
              </a:rPr>
              <a:t>10. GitHub:</a:t>
            </a:r>
            <a:endParaRPr b="1" sz="1900">
              <a:solidFill>
                <a:schemeClr val="dk1"/>
              </a:solidFill>
              <a:latin typeface="Quattrocento Sans"/>
              <a:ea typeface="Quattrocento Sans"/>
              <a:cs typeface="Quattrocento Sans"/>
              <a:sym typeface="Quattrocento Sans"/>
            </a:endParaRPr>
          </a:p>
          <a:p>
            <a:pPr indent="-349250" lvl="0" marL="457200" rtl="0" algn="l">
              <a:lnSpc>
                <a:spcPct val="115000"/>
              </a:lnSpc>
              <a:spcBef>
                <a:spcPts val="1200"/>
              </a:spcBef>
              <a:spcAft>
                <a:spcPts val="0"/>
              </a:spcAft>
              <a:buClr>
                <a:schemeClr val="dk1"/>
              </a:buClr>
              <a:buSzPts val="1900"/>
              <a:buChar char="●"/>
            </a:pPr>
            <a:r>
              <a:rPr b="1" lang="en-IN" sz="1900">
                <a:solidFill>
                  <a:schemeClr val="dk1"/>
                </a:solidFill>
                <a:latin typeface="Quattrocento Sans"/>
                <a:ea typeface="Quattrocento Sans"/>
                <a:cs typeface="Quattrocento Sans"/>
                <a:sym typeface="Quattrocento Sans"/>
              </a:rPr>
              <a:t>Purpose:</a:t>
            </a:r>
            <a:r>
              <a:rPr lang="en-IN" sz="1900">
                <a:solidFill>
                  <a:schemeClr val="dk1"/>
                </a:solidFill>
                <a:latin typeface="Quattrocento Sans"/>
                <a:ea typeface="Quattrocento Sans"/>
                <a:cs typeface="Quattrocento Sans"/>
                <a:sym typeface="Quattrocento Sans"/>
              </a:rPr>
              <a:t> To host the project repository and facilitate collaboration among team members.</a:t>
            </a:r>
            <a:endParaRPr sz="1900">
              <a:solidFill>
                <a:schemeClr val="dk1"/>
              </a:solidFill>
              <a:latin typeface="Quattrocento Sans"/>
              <a:ea typeface="Quattrocento Sans"/>
              <a:cs typeface="Quattrocento Sans"/>
              <a:sym typeface="Quattrocento Sans"/>
            </a:endParaRPr>
          </a:p>
          <a:p>
            <a:pPr indent="-349250" lvl="0" marL="457200" rtl="0" algn="l">
              <a:lnSpc>
                <a:spcPct val="115000"/>
              </a:lnSpc>
              <a:spcBef>
                <a:spcPts val="0"/>
              </a:spcBef>
              <a:spcAft>
                <a:spcPts val="0"/>
              </a:spcAft>
              <a:buClr>
                <a:schemeClr val="dk1"/>
              </a:buClr>
              <a:buSzPts val="1900"/>
              <a:buChar char="●"/>
            </a:pPr>
            <a:r>
              <a:rPr b="1" lang="en-IN" sz="1900">
                <a:solidFill>
                  <a:schemeClr val="dk1"/>
                </a:solidFill>
                <a:latin typeface="Quattrocento Sans"/>
                <a:ea typeface="Quattrocento Sans"/>
                <a:cs typeface="Quattrocento Sans"/>
                <a:sym typeface="Quattrocento Sans"/>
              </a:rPr>
              <a:t>Functionality:</a:t>
            </a:r>
            <a:r>
              <a:rPr lang="en-IN" sz="1900">
                <a:solidFill>
                  <a:schemeClr val="dk1"/>
                </a:solidFill>
                <a:latin typeface="Quattrocento Sans"/>
                <a:ea typeface="Quattrocento Sans"/>
                <a:cs typeface="Quattrocento Sans"/>
                <a:sym typeface="Quattrocento Sans"/>
              </a:rPr>
              <a:t> Provides version control, code review, and project management features.</a:t>
            </a:r>
            <a:endParaRPr sz="1900">
              <a:solidFill>
                <a:schemeClr val="dk1"/>
              </a:solidFill>
              <a:latin typeface="Quattrocento Sans"/>
              <a:ea typeface="Quattrocento Sans"/>
              <a:cs typeface="Quattrocento Sans"/>
              <a:sym typeface="Quattrocento Sans"/>
            </a:endParaRPr>
          </a:p>
          <a:p>
            <a:pPr indent="-349250" lvl="0" marL="457200" rtl="0" algn="l">
              <a:lnSpc>
                <a:spcPct val="115000"/>
              </a:lnSpc>
              <a:spcBef>
                <a:spcPts val="0"/>
              </a:spcBef>
              <a:spcAft>
                <a:spcPts val="0"/>
              </a:spcAft>
              <a:buClr>
                <a:schemeClr val="dk1"/>
              </a:buClr>
              <a:buSzPts val="1900"/>
              <a:buChar char="●"/>
            </a:pPr>
            <a:r>
              <a:rPr b="1" lang="en-IN" sz="1900">
                <a:solidFill>
                  <a:schemeClr val="dk1"/>
                </a:solidFill>
                <a:latin typeface="Quattrocento Sans"/>
                <a:ea typeface="Quattrocento Sans"/>
                <a:cs typeface="Quattrocento Sans"/>
                <a:sym typeface="Quattrocento Sans"/>
              </a:rPr>
              <a:t>Benefit:</a:t>
            </a:r>
            <a:r>
              <a:rPr lang="en-IN" sz="1900">
                <a:solidFill>
                  <a:schemeClr val="dk1"/>
                </a:solidFill>
                <a:latin typeface="Quattrocento Sans"/>
                <a:ea typeface="Quattrocento Sans"/>
                <a:cs typeface="Quattrocento Sans"/>
                <a:sym typeface="Quattrocento Sans"/>
              </a:rPr>
              <a:t> Enhances team collaboration, code quality, and project transparency.</a:t>
            </a:r>
            <a:endParaRPr b="1" sz="19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e93165b8b5_0_34"/>
          <p:cNvSpPr txBox="1"/>
          <p:nvPr/>
        </p:nvSpPr>
        <p:spPr>
          <a:xfrm>
            <a:off x="479400" y="619800"/>
            <a:ext cx="11233200" cy="56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IN" sz="1800">
                <a:solidFill>
                  <a:schemeClr val="dk1"/>
                </a:solidFill>
                <a:latin typeface="Quattrocento Sans"/>
                <a:ea typeface="Quattrocento Sans"/>
                <a:cs typeface="Quattrocento Sans"/>
                <a:sym typeface="Quattrocento Sans"/>
              </a:rPr>
              <a:t>Implementation Strategy:</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Combining these tools and resources will enable the development of a robust and scalable prototype that can effectively generate personalized marketing content. The integration of these Azure services will provide a seamless workflow, from data ingestion and processing to content generation and delivery.</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Specific Use Cases:</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Customer Data Analysis:</a:t>
            </a:r>
            <a:r>
              <a:rPr lang="en-IN" sz="1800">
                <a:solidFill>
                  <a:schemeClr val="dk1"/>
                </a:solidFill>
                <a:latin typeface="Quattrocento Sans"/>
                <a:ea typeface="Quattrocento Sans"/>
                <a:cs typeface="Quattrocento Sans"/>
                <a:sym typeface="Quattrocento Sans"/>
              </a:rPr>
              <a:t> Azure Cognitive Services will analyze customer interactions to identify preferences and behaviors.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Content Generation:</a:t>
            </a:r>
            <a:r>
              <a:rPr lang="en-IN" sz="1800">
                <a:solidFill>
                  <a:schemeClr val="dk1"/>
                </a:solidFill>
                <a:latin typeface="Quattrocento Sans"/>
                <a:ea typeface="Quattrocento Sans"/>
                <a:cs typeface="Quattrocento Sans"/>
                <a:sym typeface="Quattrocento Sans"/>
              </a:rPr>
              <a:t> Azure OpenAI Service will create personalized content based on insights derived from customer data.</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Automated Workflows:</a:t>
            </a:r>
            <a:r>
              <a:rPr lang="en-IN" sz="1800">
                <a:solidFill>
                  <a:schemeClr val="dk1"/>
                </a:solidFill>
                <a:latin typeface="Quattrocento Sans"/>
                <a:ea typeface="Quattrocento Sans"/>
                <a:cs typeface="Quattrocento Sans"/>
                <a:sym typeface="Quattrocento Sans"/>
              </a:rPr>
              <a:t> Azure Logic Apps will automate the end-to-end process of data collection, content generation, and delivery.</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Performance Monitoring:</a:t>
            </a:r>
            <a:r>
              <a:rPr lang="en-IN" sz="1800">
                <a:solidFill>
                  <a:schemeClr val="dk1"/>
                </a:solidFill>
                <a:latin typeface="Quattrocento Sans"/>
                <a:ea typeface="Quattrocento Sans"/>
                <a:cs typeface="Quattrocento Sans"/>
                <a:sym typeface="Quattrocento Sans"/>
              </a:rPr>
              <a:t> Power BI will visualize the effectiveness of personalized content and provide insights for continuous improvement.</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1200"/>
              </a:spcAft>
              <a:buNone/>
            </a:pPr>
            <a:r>
              <a:rPr lang="en-IN" sz="1800">
                <a:solidFill>
                  <a:schemeClr val="dk1"/>
                </a:solidFill>
                <a:latin typeface="Quattrocento Sans"/>
                <a:ea typeface="Quattrocento Sans"/>
                <a:cs typeface="Quattrocento Sans"/>
                <a:sym typeface="Quattrocento Sans"/>
              </a:rPr>
              <a:t>By leveraging these Azure tools and resources, the prototype will be well-equipped to meet the challenge of personalized content generation, ensuring high engagement and satisfaction for Bank of Baroda’s customers.</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nvSpPr>
        <p:spPr>
          <a:xfrm>
            <a:off x="278375" y="294300"/>
            <a:ext cx="11671800" cy="6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2800">
                <a:solidFill>
                  <a:schemeClr val="dk1"/>
                </a:solidFill>
                <a:latin typeface="Quattrocento Sans"/>
                <a:ea typeface="Quattrocento Sans"/>
                <a:cs typeface="Quattrocento Sans"/>
                <a:sym typeface="Quattrocento Sans"/>
              </a:rPr>
              <a:t>Supporting Functional Documents: Presenting the Solution, Methodology, Architecture &amp; Scalability</a:t>
            </a:r>
            <a:endParaRPr b="1" sz="2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Solution Presentation:</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Overview:</a:t>
            </a:r>
            <a:r>
              <a:rPr lang="en-IN" sz="1800">
                <a:solidFill>
                  <a:schemeClr val="dk1"/>
                </a:solidFill>
                <a:latin typeface="Quattrocento Sans"/>
                <a:ea typeface="Quattrocento Sans"/>
                <a:cs typeface="Quattrocento Sans"/>
                <a:sym typeface="Quattrocento Sans"/>
              </a:rPr>
              <a:t> SmartGen AI is designed to leverage advanced generative AI technologies to create highly personalized marketing content, financial reports, and customer educational materials. This AI-driven system aims to enhance customer engagement and satisfaction by tailoring content to individual preferences and needs. The solution integrates seamlessly with Bank of Baroda’s existing customer data infrastructure, ensuring a smooth and efficient personalization process.</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Methodology:</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1. Data Collection:</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Customer Data Integration:</a:t>
            </a:r>
            <a:r>
              <a:rPr lang="en-IN" sz="1800">
                <a:solidFill>
                  <a:schemeClr val="dk1"/>
                </a:solidFill>
                <a:latin typeface="Quattrocento Sans"/>
                <a:ea typeface="Quattrocento Sans"/>
                <a:cs typeface="Quattrocento Sans"/>
                <a:sym typeface="Quattrocento Sans"/>
              </a:rPr>
              <a:t> Integrate with Bank of Baroda’s customer database to collect relevant data points, including transaction history, demographic information, financial goals, and interaction history.</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Data Sources:</a:t>
            </a:r>
            <a:r>
              <a:rPr lang="en-IN" sz="1800">
                <a:solidFill>
                  <a:schemeClr val="dk1"/>
                </a:solidFill>
                <a:latin typeface="Quattrocento Sans"/>
                <a:ea typeface="Quattrocento Sans"/>
                <a:cs typeface="Quattrocento Sans"/>
                <a:sym typeface="Quattrocento Sans"/>
              </a:rPr>
              <a:t> Utilize various data sources such as CRM systems, transaction databases, customer feedback platforms, and social media interactions.</a:t>
            </a:r>
            <a:endParaRPr sz="18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e93165b8b5_0_38"/>
          <p:cNvSpPr txBox="1"/>
          <p:nvPr/>
        </p:nvSpPr>
        <p:spPr>
          <a:xfrm>
            <a:off x="173100" y="320500"/>
            <a:ext cx="11845800" cy="598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700">
                <a:solidFill>
                  <a:schemeClr val="dk1"/>
                </a:solidFill>
                <a:latin typeface="Quattrocento Sans"/>
                <a:ea typeface="Quattrocento Sans"/>
                <a:cs typeface="Quattrocento Sans"/>
                <a:sym typeface="Quattrocento Sans"/>
              </a:rPr>
              <a:t>2. Data Analysis:</a:t>
            </a:r>
            <a:endParaRPr b="1"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Segmentation:</a:t>
            </a:r>
            <a:r>
              <a:rPr lang="en-IN" sz="1700">
                <a:solidFill>
                  <a:schemeClr val="dk1"/>
                </a:solidFill>
                <a:latin typeface="Quattrocento Sans"/>
                <a:ea typeface="Quattrocento Sans"/>
                <a:cs typeface="Quattrocento Sans"/>
                <a:sym typeface="Quattrocento Sans"/>
              </a:rPr>
              <a:t> Use Azure Cognitive Services to segment customers based on behavior, preferences, and financial needs.</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Behavioral Analysis:</a:t>
            </a:r>
            <a:r>
              <a:rPr lang="en-IN" sz="1700">
                <a:solidFill>
                  <a:schemeClr val="dk1"/>
                </a:solidFill>
                <a:latin typeface="Quattrocento Sans"/>
                <a:ea typeface="Quattrocento Sans"/>
                <a:cs typeface="Quattrocento Sans"/>
                <a:sym typeface="Quattrocento Sans"/>
              </a:rPr>
              <a:t> Employ machine learning models to analyze customer behavior patterns and predict future actions.</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Preference Identification:</a:t>
            </a:r>
            <a:r>
              <a:rPr lang="en-IN" sz="1700">
                <a:solidFill>
                  <a:schemeClr val="dk1"/>
                </a:solidFill>
                <a:latin typeface="Quattrocento Sans"/>
                <a:ea typeface="Quattrocento Sans"/>
                <a:cs typeface="Quattrocento Sans"/>
                <a:sym typeface="Quattrocento Sans"/>
              </a:rPr>
              <a:t> Identify individual customer preferences and needs through data mining and natural language processing (NLP) techniques.</a:t>
            </a:r>
            <a:endParaRPr sz="17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solidFill>
                  <a:schemeClr val="dk1"/>
                </a:solidFill>
                <a:latin typeface="Quattrocento Sans"/>
                <a:ea typeface="Quattrocento Sans"/>
                <a:cs typeface="Quattrocento Sans"/>
                <a:sym typeface="Quattrocento Sans"/>
              </a:rPr>
              <a:t>3. Content Generation:</a:t>
            </a:r>
            <a:endParaRPr b="1"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Generative AI Models:</a:t>
            </a:r>
            <a:r>
              <a:rPr lang="en-IN" sz="1700">
                <a:solidFill>
                  <a:schemeClr val="dk1"/>
                </a:solidFill>
                <a:latin typeface="Quattrocento Sans"/>
                <a:ea typeface="Quattrocento Sans"/>
                <a:cs typeface="Quattrocento Sans"/>
                <a:sym typeface="Quattrocento Sans"/>
              </a:rPr>
              <a:t> Leverage Azure OpenAI to develop AI models capable of generating personalized content such as marketing emails, financial reports, and educational articles.</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Template Customization:</a:t>
            </a:r>
            <a:r>
              <a:rPr lang="en-IN" sz="1700">
                <a:solidFill>
                  <a:schemeClr val="dk1"/>
                </a:solidFill>
                <a:latin typeface="Quattrocento Sans"/>
                <a:ea typeface="Quattrocento Sans"/>
                <a:cs typeface="Quattrocento Sans"/>
                <a:sym typeface="Quattrocento Sans"/>
              </a:rPr>
              <a:t> Create customizable templates that can be adapted based on the generated content to ensure relevance and personalization.</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Content Personalization:</a:t>
            </a:r>
            <a:r>
              <a:rPr lang="en-IN" sz="1700">
                <a:solidFill>
                  <a:schemeClr val="dk1"/>
                </a:solidFill>
                <a:latin typeface="Quattrocento Sans"/>
                <a:ea typeface="Quattrocento Sans"/>
                <a:cs typeface="Quattrocento Sans"/>
                <a:sym typeface="Quattrocento Sans"/>
              </a:rPr>
              <a:t> Tailor the generated content to match individual customer profiles, ensuring it resonates with their specific needs and interests.</a:t>
            </a:r>
            <a:endParaRPr sz="17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solidFill>
                  <a:schemeClr val="dk1"/>
                </a:solidFill>
                <a:latin typeface="Quattrocento Sans"/>
                <a:ea typeface="Quattrocento Sans"/>
                <a:cs typeface="Quattrocento Sans"/>
                <a:sym typeface="Quattrocento Sans"/>
              </a:rPr>
              <a:t>4. Delivery:</a:t>
            </a:r>
            <a:endParaRPr b="1"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Multi-Channel Distribution:</a:t>
            </a:r>
            <a:r>
              <a:rPr lang="en-IN" sz="1700">
                <a:solidFill>
                  <a:schemeClr val="dk1"/>
                </a:solidFill>
                <a:latin typeface="Quattrocento Sans"/>
                <a:ea typeface="Quattrocento Sans"/>
                <a:cs typeface="Quattrocento Sans"/>
                <a:sym typeface="Quattrocento Sans"/>
              </a:rPr>
              <a:t> Implement an automated distribution system to deliver content through preferred customer channels, including email, SMS, push notifications, and in-app messages.</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Timing Optimization:</a:t>
            </a:r>
            <a:r>
              <a:rPr lang="en-IN" sz="1700">
                <a:solidFill>
                  <a:schemeClr val="dk1"/>
                </a:solidFill>
                <a:latin typeface="Quattrocento Sans"/>
                <a:ea typeface="Quattrocento Sans"/>
                <a:cs typeface="Quattrocento Sans"/>
                <a:sym typeface="Quattrocento Sans"/>
              </a:rPr>
              <a:t> Use AI to determine the optimal timing for content delivery, maximizing the likelihood of customer engagement.</a:t>
            </a:r>
            <a:endParaRPr b="1" sz="17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e93165b8b5_0_42"/>
          <p:cNvSpPr txBox="1"/>
          <p:nvPr/>
        </p:nvSpPr>
        <p:spPr>
          <a:xfrm>
            <a:off x="52200" y="72500"/>
            <a:ext cx="12087600" cy="632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600">
                <a:solidFill>
                  <a:schemeClr val="dk1"/>
                </a:solidFill>
              </a:rPr>
              <a:t>Architecture:</a:t>
            </a:r>
            <a:endParaRPr b="1" sz="1600">
              <a:solidFill>
                <a:schemeClr val="dk1"/>
              </a:solidFill>
            </a:endParaRPr>
          </a:p>
          <a:p>
            <a:pPr indent="0" lvl="0" marL="0" rtl="0" algn="l">
              <a:lnSpc>
                <a:spcPct val="115000"/>
              </a:lnSpc>
              <a:spcBef>
                <a:spcPts val="1200"/>
              </a:spcBef>
              <a:spcAft>
                <a:spcPts val="0"/>
              </a:spcAft>
              <a:buNone/>
            </a:pPr>
            <a:r>
              <a:rPr b="1" lang="en-IN" sz="1600">
                <a:solidFill>
                  <a:schemeClr val="dk1"/>
                </a:solidFill>
              </a:rPr>
              <a:t>1. Data Ingestion Layer:</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IN" sz="1600">
                <a:solidFill>
                  <a:schemeClr val="dk1"/>
                </a:solidFill>
              </a:rPr>
              <a:t>Data Integration:</a:t>
            </a:r>
            <a:r>
              <a:rPr lang="en-IN" sz="1600">
                <a:solidFill>
                  <a:schemeClr val="dk1"/>
                </a:solidFill>
              </a:rPr>
              <a:t> A robust ETL (Extract, Transform, Load) pipeline to integrate data from various sources into a centralized data warehouse on Azure Data Lake.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Real-Time Data Processing:</a:t>
            </a:r>
            <a:r>
              <a:rPr lang="en-IN" sz="1600">
                <a:solidFill>
                  <a:schemeClr val="dk1"/>
                </a:solidFill>
              </a:rPr>
              <a:t> Use Azure Stream Analytics to process real-time data, ensuring the AI models have access to the most up-to-date information.</a:t>
            </a:r>
            <a:endParaRPr sz="1600">
              <a:solidFill>
                <a:schemeClr val="dk1"/>
              </a:solidFill>
            </a:endParaRPr>
          </a:p>
          <a:p>
            <a:pPr indent="0" lvl="0" marL="0" rtl="0" algn="l">
              <a:lnSpc>
                <a:spcPct val="115000"/>
              </a:lnSpc>
              <a:spcBef>
                <a:spcPts val="1200"/>
              </a:spcBef>
              <a:spcAft>
                <a:spcPts val="0"/>
              </a:spcAft>
              <a:buNone/>
            </a:pPr>
            <a:r>
              <a:rPr b="1" lang="en-IN" sz="1600">
                <a:solidFill>
                  <a:schemeClr val="dk1"/>
                </a:solidFill>
              </a:rPr>
              <a:t>2. AI Processing Layer:</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IN" sz="1600">
                <a:solidFill>
                  <a:schemeClr val="dk1"/>
                </a:solidFill>
              </a:rPr>
              <a:t>Machine Learning Models:</a:t>
            </a:r>
            <a:r>
              <a:rPr lang="en-IN" sz="1600">
                <a:solidFill>
                  <a:schemeClr val="dk1"/>
                </a:solidFill>
              </a:rPr>
              <a:t> Develop and deploy machine learning models on Azure Machine Learning to analyze customer data and generate insights.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Generative AI Models:</a:t>
            </a:r>
            <a:r>
              <a:rPr lang="en-IN" sz="1600">
                <a:solidFill>
                  <a:schemeClr val="dk1"/>
                </a:solidFill>
              </a:rPr>
              <a:t> Utilize Azure OpenAI to build generative models that create personalized content based on the analyzed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NLP and Text Analysis:</a:t>
            </a:r>
            <a:r>
              <a:rPr lang="en-IN" sz="1600">
                <a:solidFill>
                  <a:schemeClr val="dk1"/>
                </a:solidFill>
              </a:rPr>
              <a:t> Implement NLP models to understand and process customer feedback, reviews, and social media interactions.</a:t>
            </a:r>
            <a:endParaRPr sz="1600">
              <a:solidFill>
                <a:schemeClr val="dk1"/>
              </a:solidFill>
            </a:endParaRPr>
          </a:p>
          <a:p>
            <a:pPr indent="0" lvl="0" marL="0" rtl="0" algn="l">
              <a:lnSpc>
                <a:spcPct val="115000"/>
              </a:lnSpc>
              <a:spcBef>
                <a:spcPts val="1200"/>
              </a:spcBef>
              <a:spcAft>
                <a:spcPts val="0"/>
              </a:spcAft>
              <a:buNone/>
            </a:pPr>
            <a:r>
              <a:rPr b="1" lang="en-IN" sz="1600">
                <a:solidFill>
                  <a:schemeClr val="dk1"/>
                </a:solidFill>
              </a:rPr>
              <a:t>3. Delivery Layer:</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IN" sz="1600">
                <a:solidFill>
                  <a:schemeClr val="dk1"/>
                </a:solidFill>
              </a:rPr>
              <a:t>Content Management System:</a:t>
            </a:r>
            <a:r>
              <a:rPr lang="en-IN" sz="1600">
                <a:solidFill>
                  <a:schemeClr val="dk1"/>
                </a:solidFill>
              </a:rPr>
              <a:t> A centralized CMS on Azure to manage and organize personalized content.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Automated Delivery System:</a:t>
            </a:r>
            <a:r>
              <a:rPr lang="en-IN" sz="1600">
                <a:solidFill>
                  <a:schemeClr val="dk1"/>
                </a:solidFill>
              </a:rPr>
              <a:t> Use Azure Logic Apps and Azure Functions to automate content distribution across multiple channels.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Feedback Loop:</a:t>
            </a:r>
            <a:r>
              <a:rPr lang="en-IN" sz="1600">
                <a:solidFill>
                  <a:schemeClr val="dk1"/>
                </a:solidFill>
              </a:rPr>
              <a:t> Implement a feedback loop using Azure Application Insights to monitor customer interactions and continuously improve the AI models based on real-world performance.</a:t>
            </a:r>
            <a:endParaRPr b="1"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e93165b8b5_0_46"/>
          <p:cNvSpPr txBox="1"/>
          <p:nvPr/>
        </p:nvSpPr>
        <p:spPr>
          <a:xfrm>
            <a:off x="52200" y="265350"/>
            <a:ext cx="12087600" cy="632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Scalability:</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1. Infrastructure Scalability:</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Cloud-Based Solution:</a:t>
            </a:r>
            <a:r>
              <a:rPr lang="en-IN" sz="1800">
                <a:solidFill>
                  <a:schemeClr val="dk1"/>
                </a:solidFill>
                <a:latin typeface="Quattrocento Sans"/>
                <a:ea typeface="Quattrocento Sans"/>
                <a:cs typeface="Quattrocento Sans"/>
                <a:sym typeface="Quattrocento Sans"/>
              </a:rPr>
              <a:t> Leverage Azure’s cloud infrastructure to ensure the solution can scale dynamically based on demand.</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Horizontal Scaling:</a:t>
            </a:r>
            <a:r>
              <a:rPr lang="en-IN" sz="1800">
                <a:solidFill>
                  <a:schemeClr val="dk1"/>
                </a:solidFill>
                <a:latin typeface="Quattrocento Sans"/>
                <a:ea typeface="Quattrocento Sans"/>
                <a:cs typeface="Quattrocento Sans"/>
                <a:sym typeface="Quattrocento Sans"/>
              </a:rPr>
              <a:t> Utilize Azure Kubernetes Service (AKS) to deploy containerized applications that can be scaled horizontally, handling increased workloads without compromising performance.</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2. Data Scalability:</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Big Data Handling:</a:t>
            </a:r>
            <a:r>
              <a:rPr lang="en-IN" sz="1800">
                <a:solidFill>
                  <a:schemeClr val="dk1"/>
                </a:solidFill>
                <a:latin typeface="Quattrocento Sans"/>
                <a:ea typeface="Quattrocento Sans"/>
                <a:cs typeface="Quattrocento Sans"/>
                <a:sym typeface="Quattrocento Sans"/>
              </a:rPr>
              <a:t> Use Azure Data Lake for efficient storage and processing of large volumes of customer data.</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Distributed Computing:</a:t>
            </a:r>
            <a:r>
              <a:rPr lang="en-IN" sz="1800">
                <a:solidFill>
                  <a:schemeClr val="dk1"/>
                </a:solidFill>
                <a:latin typeface="Quattrocento Sans"/>
                <a:ea typeface="Quattrocento Sans"/>
                <a:cs typeface="Quattrocento Sans"/>
                <a:sym typeface="Quattrocento Sans"/>
              </a:rPr>
              <a:t> Implement distributed computing frameworks like Azure Databricks to process data in parallel, ensuring fast and efficient data analysis.</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3. AI Model Scalability:</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Model Training:</a:t>
            </a:r>
            <a:r>
              <a:rPr lang="en-IN" sz="1800">
                <a:solidFill>
                  <a:schemeClr val="dk1"/>
                </a:solidFill>
                <a:latin typeface="Quattrocento Sans"/>
                <a:ea typeface="Quattrocento Sans"/>
                <a:cs typeface="Quattrocento Sans"/>
                <a:sym typeface="Quattrocento Sans"/>
              </a:rPr>
              <a:t> Use Azure Machine Learning’s distributed training capabilities to train models on large datasets efficiently.</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Model Deployment:</a:t>
            </a:r>
            <a:r>
              <a:rPr lang="en-IN" sz="1800">
                <a:solidFill>
                  <a:schemeClr val="dk1"/>
                </a:solidFill>
                <a:latin typeface="Quattrocento Sans"/>
                <a:ea typeface="Quattrocento Sans"/>
                <a:cs typeface="Quattrocento Sans"/>
                <a:sym typeface="Quattrocento Sans"/>
              </a:rPr>
              <a:t> Deploy models using Azure Kubernetes Service to ensure they can handle a large number of requests simultaneously.</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e93165b8b5_0_50"/>
          <p:cNvSpPr txBox="1"/>
          <p:nvPr/>
        </p:nvSpPr>
        <p:spPr>
          <a:xfrm>
            <a:off x="463200" y="559000"/>
            <a:ext cx="11265600" cy="53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4. Content Scalability:</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Template Management:</a:t>
            </a:r>
            <a:r>
              <a:rPr lang="en-IN" sz="1800">
                <a:solidFill>
                  <a:schemeClr val="dk1"/>
                </a:solidFill>
                <a:latin typeface="Quattrocento Sans"/>
                <a:ea typeface="Quattrocento Sans"/>
                <a:cs typeface="Quattrocento Sans"/>
                <a:sym typeface="Quattrocento Sans"/>
              </a:rPr>
              <a:t> Develop a scalable template management system that allows for easy customization and the addition of new templates.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Automated Content Generation:</a:t>
            </a:r>
            <a:r>
              <a:rPr lang="en-IN" sz="1800">
                <a:solidFill>
                  <a:schemeClr val="dk1"/>
                </a:solidFill>
                <a:latin typeface="Quattrocento Sans"/>
                <a:ea typeface="Quattrocento Sans"/>
                <a:cs typeface="Quattrocento Sans"/>
                <a:sym typeface="Quattrocento Sans"/>
              </a:rPr>
              <a:t> Ensure the generative AI models can handle the creation of content for a growing customer base without performance degradation.</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5. Continuous Improvement:</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Feedback Integration:</a:t>
            </a:r>
            <a:r>
              <a:rPr lang="en-IN" sz="1800">
                <a:solidFill>
                  <a:schemeClr val="dk1"/>
                </a:solidFill>
                <a:latin typeface="Quattrocento Sans"/>
                <a:ea typeface="Quattrocento Sans"/>
                <a:cs typeface="Quattrocento Sans"/>
                <a:sym typeface="Quattrocento Sans"/>
              </a:rPr>
              <a:t> Continuously integrate customer feedback into the AI models to improve personalization accuracy.</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Model Updates:</a:t>
            </a:r>
            <a:r>
              <a:rPr lang="en-IN" sz="1800">
                <a:solidFill>
                  <a:schemeClr val="dk1"/>
                </a:solidFill>
                <a:latin typeface="Quattrocento Sans"/>
                <a:ea typeface="Quattrocento Sans"/>
                <a:cs typeface="Quattrocento Sans"/>
                <a:sym typeface="Quattrocento Sans"/>
              </a:rPr>
              <a:t> Regularly update AI models with new data and insights to keep them relevant and effective.</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1200"/>
              </a:spcAft>
              <a:buNone/>
            </a:pPr>
            <a:r>
              <a:rPr lang="en-IN" sz="1800">
                <a:solidFill>
                  <a:schemeClr val="dk1"/>
                </a:solidFill>
                <a:latin typeface="Quattrocento Sans"/>
                <a:ea typeface="Quattrocento Sans"/>
                <a:cs typeface="Quattrocento Sans"/>
                <a:sym typeface="Quattrocento Sans"/>
              </a:rPr>
              <a:t>By following this detailed methodology and architecture, SmartGen AI ensures a robust, scalable, and efficient solution that can revolutionize customer engagement for the Bank of Baroda. The system’s ability to handle large volumes of data, generate highly personalized content, and scale dynamically with demand makes it a powerful tool for enhancing customer experience and driving business growth.</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289200" y="58000"/>
            <a:ext cx="11613600" cy="631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Key Differentiators &amp; Adoption Plan: </a:t>
            </a:r>
            <a:endParaRPr b="1" sz="2800">
              <a:solidFill>
                <a:schemeClr val="dk1"/>
              </a:solidFill>
              <a:latin typeface="Quattrocento Sans"/>
              <a:ea typeface="Quattrocento Sans"/>
              <a:cs typeface="Quattrocento Sans"/>
              <a:sym typeface="Quattrocento Sans"/>
            </a:endParaRPr>
          </a:p>
          <a:p>
            <a:pPr indent="0" lvl="0" marL="0" rtl="0" algn="l">
              <a:lnSpc>
                <a:spcPct val="100000"/>
              </a:lnSpc>
              <a:spcBef>
                <a:spcPts val="0"/>
              </a:spcBef>
              <a:spcAft>
                <a:spcPts val="0"/>
              </a:spcAft>
              <a:buClr>
                <a:schemeClr val="dk1"/>
              </a:buClr>
              <a:buSzPts val="2800"/>
              <a:buFont typeface="Quattrocento Sans"/>
              <a:buNone/>
            </a:pPr>
            <a:r>
              <a:t/>
            </a:r>
            <a:endParaRPr sz="1800">
              <a:highlight>
                <a:schemeClr val="lt1"/>
              </a:highlight>
              <a:latin typeface="Quattrocento Sans"/>
              <a:ea typeface="Quattrocento Sans"/>
              <a:cs typeface="Quattrocento Sans"/>
              <a:sym typeface="Quattrocento Sans"/>
            </a:endParaRPr>
          </a:p>
          <a:p>
            <a:pPr indent="0" lvl="0" marL="0" rtl="0" algn="l">
              <a:lnSpc>
                <a:spcPct val="100000"/>
              </a:lnSpc>
              <a:spcBef>
                <a:spcPts val="0"/>
              </a:spcBef>
              <a:spcAft>
                <a:spcPts val="0"/>
              </a:spcAft>
              <a:buClr>
                <a:schemeClr val="dk1"/>
              </a:buClr>
              <a:buSzPts val="2800"/>
              <a:buFont typeface="Quattrocento Sans"/>
              <a:buNone/>
            </a:pPr>
            <a:r>
              <a:rPr lang="en-IN" sz="1800">
                <a:highlight>
                  <a:schemeClr val="lt1"/>
                </a:highlight>
                <a:latin typeface="Quattrocento Sans"/>
                <a:ea typeface="Quattrocento Sans"/>
                <a:cs typeface="Quattrocento Sans"/>
                <a:sym typeface="Quattrocento Sans"/>
              </a:rPr>
              <a:t>How is your solution better than alternatives and how do you plan to build adoption?</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Key Differentiators:</a:t>
            </a:r>
            <a:endParaRPr b="1"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1. Deep Personalization:</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Data-Driven Insights:</a:t>
            </a:r>
            <a:r>
              <a:rPr lang="en-IN" sz="1800">
                <a:latin typeface="Quattrocento Sans"/>
                <a:ea typeface="Quattrocento Sans"/>
                <a:cs typeface="Quattrocento Sans"/>
                <a:sym typeface="Quattrocento Sans"/>
              </a:rPr>
              <a:t> Unlike traditional marketing solutions, SmartGen AI uses sophisticated AI algorithms to analyze customer data deeply. This includes transaction history, behavioral patterns, demographics, and more to create highly personalized content that resonates with each individual customer.</a:t>
            </a:r>
            <a:endParaRPr sz="1800">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Char char="●"/>
            </a:pPr>
            <a:r>
              <a:rPr b="1" lang="en-IN" sz="1800">
                <a:latin typeface="Quattrocento Sans"/>
                <a:ea typeface="Quattrocento Sans"/>
                <a:cs typeface="Quattrocento Sans"/>
                <a:sym typeface="Quattrocento Sans"/>
              </a:rPr>
              <a:t>Tailored Financial Content:</a:t>
            </a:r>
            <a:r>
              <a:rPr lang="en-IN" sz="1800">
                <a:latin typeface="Quattrocento Sans"/>
                <a:ea typeface="Quattrocento Sans"/>
                <a:cs typeface="Quattrocento Sans"/>
                <a:sym typeface="Quattrocento Sans"/>
              </a:rPr>
              <a:t> The solution generates personalized financial advice, marketing materials, and educational content that address the specific financial needs and goals of each customer, enhancing relevance and engagement.</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latin typeface="Quattrocento Sans"/>
                <a:ea typeface="Quattrocento Sans"/>
                <a:cs typeface="Quattrocento Sans"/>
                <a:sym typeface="Quattrocento Sans"/>
              </a:rPr>
              <a:t>2. Seamless Integration:</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Existing Systems Compatibility:</a:t>
            </a:r>
            <a:r>
              <a:rPr lang="en-IN" sz="1800">
                <a:latin typeface="Quattrocento Sans"/>
                <a:ea typeface="Quattrocento Sans"/>
                <a:cs typeface="Quattrocento Sans"/>
                <a:sym typeface="Quattrocento Sans"/>
              </a:rPr>
              <a:t> SmartGen AI integrates seamlessly with Bank of Baroda’s existing customer relationship management (CRM) systems, financial databases, and communication platforms. This ensures a smooth transition and minimal disruption to current operations.</a:t>
            </a:r>
            <a:endParaRPr sz="1800">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Char char="●"/>
            </a:pPr>
            <a:r>
              <a:rPr b="1" lang="en-IN" sz="1800">
                <a:latin typeface="Quattrocento Sans"/>
                <a:ea typeface="Quattrocento Sans"/>
                <a:cs typeface="Quattrocento Sans"/>
                <a:sym typeface="Quattrocento Sans"/>
              </a:rPr>
              <a:t>Multi-Channel Support:</a:t>
            </a:r>
            <a:r>
              <a:rPr lang="en-IN" sz="1800">
                <a:latin typeface="Quattrocento Sans"/>
                <a:ea typeface="Quattrocento Sans"/>
                <a:cs typeface="Quattrocento Sans"/>
                <a:sym typeface="Quattrocento Sans"/>
              </a:rPr>
              <a:t> The solution supports multiple communication channels including email, SMS, mobile apps, and web portals, ensuring that personalized content reaches customers through their preferred mediums.</a:t>
            </a:r>
            <a:endParaRPr sz="1800">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e93165b8b5_0_1"/>
          <p:cNvSpPr txBox="1"/>
          <p:nvPr/>
        </p:nvSpPr>
        <p:spPr>
          <a:xfrm>
            <a:off x="0" y="0"/>
            <a:ext cx="12192000" cy="677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2800">
                <a:solidFill>
                  <a:schemeClr val="dk1"/>
                </a:solidFill>
                <a:latin typeface="Quattrocento Sans"/>
                <a:ea typeface="Quattrocento Sans"/>
                <a:cs typeface="Quattrocento Sans"/>
                <a:sym typeface="Quattrocento Sans"/>
              </a:rPr>
              <a:t>Problem Statement: Why did you decide to solve this Problem statement?</a:t>
            </a:r>
            <a:endParaRPr b="1" sz="2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600">
                <a:solidFill>
                  <a:schemeClr val="dk1"/>
                </a:solidFill>
                <a:latin typeface="Quattrocento Sans"/>
                <a:ea typeface="Quattrocento Sans"/>
                <a:cs typeface="Quattrocento Sans"/>
                <a:sym typeface="Quattrocento Sans"/>
              </a:rPr>
              <a:t>Introduction</a:t>
            </a:r>
            <a:endParaRPr b="1" sz="16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lang="en-IN" sz="1600">
                <a:solidFill>
                  <a:schemeClr val="dk1"/>
                </a:solidFill>
                <a:latin typeface="Quattrocento Sans"/>
                <a:ea typeface="Quattrocento Sans"/>
                <a:cs typeface="Quattrocento Sans"/>
                <a:sym typeface="Quattrocento Sans"/>
              </a:rPr>
              <a:t>In the rapidly evolving financial industry, customer engagement and satisfaction are critical to the success of any bank. Traditional methods of customer interaction often fall short of meeting the growing expectations of personalized and relevant communication. This gap presents a significant opportunity for innovation through the use of generative AI technologies. The problem statement we chose to address is rooted in the need to enhance customer engagement and satisfaction by creating personalized marketing materials, financial reports, and educational content.</a:t>
            </a:r>
            <a:endParaRPr sz="16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600">
                <a:solidFill>
                  <a:schemeClr val="dk1"/>
                </a:solidFill>
                <a:latin typeface="Quattrocento Sans"/>
                <a:ea typeface="Quattrocento Sans"/>
                <a:cs typeface="Quattrocento Sans"/>
                <a:sym typeface="Quattrocento Sans"/>
              </a:rPr>
              <a:t>Current Challenges</a:t>
            </a:r>
            <a:endParaRPr b="1"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Clr>
                <a:schemeClr val="dk1"/>
              </a:buClr>
              <a:buSzPts val="1600"/>
              <a:buAutoNum type="arabicPeriod"/>
            </a:pPr>
            <a:r>
              <a:rPr b="1" lang="en-IN" sz="1600">
                <a:solidFill>
                  <a:schemeClr val="dk1"/>
                </a:solidFill>
                <a:latin typeface="Quattrocento Sans"/>
                <a:ea typeface="Quattrocento Sans"/>
                <a:cs typeface="Quattrocento Sans"/>
                <a:sym typeface="Quattrocento Sans"/>
              </a:rPr>
              <a:t>Generic Communication</a:t>
            </a:r>
            <a:r>
              <a:rPr lang="en-IN" sz="1600">
                <a:solidFill>
                  <a:schemeClr val="dk1"/>
                </a:solidFill>
                <a:latin typeface="Quattrocento Sans"/>
                <a:ea typeface="Quattrocento Sans"/>
                <a:cs typeface="Quattrocento Sans"/>
                <a:sym typeface="Quattrocento Sans"/>
              </a:rPr>
              <a:t>: Banks often rely on generic, one-size-fits-all communication strategies. These strategies do not resonate with the individual needs and preferences of customers, leading to low engagement rates. Customers receive the same promotional emails, financial reports, and educational content, irrespective of their unique financial situations and goals.</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chemeClr val="dk1"/>
              </a:buClr>
              <a:buSzPts val="1600"/>
              <a:buAutoNum type="arabicPeriod"/>
            </a:pPr>
            <a:r>
              <a:rPr b="1" lang="en-IN" sz="1600">
                <a:solidFill>
                  <a:schemeClr val="dk1"/>
                </a:solidFill>
                <a:latin typeface="Quattrocento Sans"/>
                <a:ea typeface="Quattrocento Sans"/>
                <a:cs typeface="Quattrocento Sans"/>
                <a:sym typeface="Quattrocento Sans"/>
              </a:rPr>
              <a:t>Low Customer Retention</a:t>
            </a:r>
            <a:r>
              <a:rPr lang="en-IN" sz="1600">
                <a:solidFill>
                  <a:schemeClr val="dk1"/>
                </a:solidFill>
                <a:latin typeface="Quattrocento Sans"/>
                <a:ea typeface="Quattrocento Sans"/>
                <a:cs typeface="Quattrocento Sans"/>
                <a:sym typeface="Quattrocento Sans"/>
              </a:rPr>
              <a:t>: A lack of personalized interaction contributes to decreased customer loyalty. When customers feel that their bank does not understand or cater to their specific needs, they are more likely to switch to competitors who offer better-personalized experiences.</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chemeClr val="dk1"/>
              </a:buClr>
              <a:buSzPts val="1600"/>
              <a:buAutoNum type="arabicPeriod"/>
            </a:pPr>
            <a:r>
              <a:rPr b="1" lang="en-IN" sz="1600">
                <a:solidFill>
                  <a:schemeClr val="dk1"/>
                </a:solidFill>
                <a:latin typeface="Quattrocento Sans"/>
                <a:ea typeface="Quattrocento Sans"/>
                <a:cs typeface="Quattrocento Sans"/>
                <a:sym typeface="Quattrocento Sans"/>
              </a:rPr>
              <a:t>Underutilization of Data</a:t>
            </a:r>
            <a:r>
              <a:rPr lang="en-IN" sz="1600">
                <a:solidFill>
                  <a:schemeClr val="dk1"/>
                </a:solidFill>
                <a:latin typeface="Quattrocento Sans"/>
                <a:ea typeface="Quattrocento Sans"/>
                <a:cs typeface="Quattrocento Sans"/>
                <a:sym typeface="Quattrocento Sans"/>
              </a:rPr>
              <a:t>: Banks possess vast amounts of customer data, including transaction histories, financial goals, and preferences. However, this data is often underutilized, not being leveraged to its full potential to enhance customer interactions and experiences.</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chemeClr val="dk1"/>
              </a:buClr>
              <a:buSzPts val="1600"/>
              <a:buAutoNum type="arabicPeriod"/>
            </a:pPr>
            <a:r>
              <a:rPr b="1" lang="en-IN" sz="1600">
                <a:solidFill>
                  <a:schemeClr val="dk1"/>
                </a:solidFill>
                <a:latin typeface="Quattrocento Sans"/>
                <a:ea typeface="Quattrocento Sans"/>
                <a:cs typeface="Quattrocento Sans"/>
                <a:sym typeface="Quattrocento Sans"/>
              </a:rPr>
              <a:t>Increasing Competition</a:t>
            </a:r>
            <a:r>
              <a:rPr lang="en-IN" sz="1600">
                <a:solidFill>
                  <a:schemeClr val="dk1"/>
                </a:solidFill>
                <a:latin typeface="Quattrocento Sans"/>
                <a:ea typeface="Quattrocento Sans"/>
                <a:cs typeface="Quattrocento Sans"/>
                <a:sym typeface="Quattrocento Sans"/>
              </a:rPr>
              <a:t>: With the rise of fintech companies and digital banking services, traditional banks face intense competition. These new entrants often provide highly personalized services, raising the bar for customer expectations. To remain competitive, traditional banks must adopt innovative solutions that offer similar, if not better, levels of personalization.</a:t>
            </a:r>
            <a:endParaRPr sz="16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1200"/>
              </a:spcAft>
              <a:buClr>
                <a:schemeClr val="dk1"/>
              </a:buClr>
              <a:buSzPts val="1100"/>
              <a:buFont typeface="Arial"/>
              <a:buNone/>
            </a:pPr>
            <a:r>
              <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e93165b8b5_0_54"/>
          <p:cNvSpPr txBox="1"/>
          <p:nvPr>
            <p:ph type="title"/>
          </p:nvPr>
        </p:nvSpPr>
        <p:spPr>
          <a:xfrm>
            <a:off x="289200" y="304475"/>
            <a:ext cx="11613600" cy="597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700">
                <a:latin typeface="Quattrocento Sans"/>
                <a:ea typeface="Quattrocento Sans"/>
                <a:cs typeface="Quattrocento Sans"/>
                <a:sym typeface="Quattrocento Sans"/>
              </a:rPr>
              <a:t>3. AI-Driven Content Generation:</a:t>
            </a:r>
            <a:endParaRPr b="1" sz="1700">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SzPts val="1700"/>
              <a:buFont typeface="Arial"/>
              <a:buChar char="●"/>
            </a:pPr>
            <a:r>
              <a:rPr b="1" lang="en-IN" sz="1700">
                <a:latin typeface="Quattrocento Sans"/>
                <a:ea typeface="Quattrocento Sans"/>
                <a:cs typeface="Quattrocento Sans"/>
                <a:sym typeface="Quattrocento Sans"/>
              </a:rPr>
              <a:t>Advanced AI Models:</a:t>
            </a:r>
            <a:r>
              <a:rPr lang="en-IN" sz="1700">
                <a:latin typeface="Quattrocento Sans"/>
                <a:ea typeface="Quattrocento Sans"/>
                <a:cs typeface="Quattrocento Sans"/>
                <a:sym typeface="Quattrocento Sans"/>
              </a:rPr>
              <a:t> Leveraging Azure OpenAI, SmartGen AI uses cutting-edge natural language processing (NLP) and machine learning models to generate content that is not only personalized but also contextually relevant and engaging.</a:t>
            </a:r>
            <a:endParaRPr sz="1700">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SzPts val="1700"/>
              <a:buFont typeface="Arial"/>
              <a:buChar char="●"/>
            </a:pPr>
            <a:r>
              <a:rPr b="1" lang="en-IN" sz="1700">
                <a:latin typeface="Quattrocento Sans"/>
                <a:ea typeface="Quattrocento Sans"/>
                <a:cs typeface="Quattrocento Sans"/>
                <a:sym typeface="Quattrocento Sans"/>
              </a:rPr>
              <a:t>Real-Time Adaptation:</a:t>
            </a:r>
            <a:r>
              <a:rPr lang="en-IN" sz="1700">
                <a:latin typeface="Quattrocento Sans"/>
                <a:ea typeface="Quattrocento Sans"/>
                <a:cs typeface="Quattrocento Sans"/>
                <a:sym typeface="Quattrocento Sans"/>
              </a:rPr>
              <a:t> The AI continuously learns from customer interactions and feedback, allowing it to adapt and refine the content it generates in real time, ensuring ongoing relevance and effectiveness.</a:t>
            </a:r>
            <a:endParaRPr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latin typeface="Quattrocento Sans"/>
                <a:ea typeface="Quattrocento Sans"/>
                <a:cs typeface="Quattrocento Sans"/>
                <a:sym typeface="Quattrocento Sans"/>
              </a:rPr>
              <a:t>4. Customer-Centric Approach:</a:t>
            </a:r>
            <a:endParaRPr b="1" sz="1700">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SzPts val="1700"/>
              <a:buFont typeface="Arial"/>
              <a:buChar char="●"/>
            </a:pPr>
            <a:r>
              <a:rPr b="1" lang="en-IN" sz="1700">
                <a:latin typeface="Quattrocento Sans"/>
                <a:ea typeface="Quattrocento Sans"/>
                <a:cs typeface="Quattrocento Sans"/>
                <a:sym typeface="Quattrocento Sans"/>
              </a:rPr>
              <a:t>Enhanced Customer Experience:</a:t>
            </a:r>
            <a:r>
              <a:rPr lang="en-IN" sz="1700">
                <a:latin typeface="Quattrocento Sans"/>
                <a:ea typeface="Quattrocento Sans"/>
                <a:cs typeface="Quattrocento Sans"/>
                <a:sym typeface="Quattrocento Sans"/>
              </a:rPr>
              <a:t> The solution focuses on delivering a superior customer experience by providing content that is highly relevant and valuable to each customer. This improves customer satisfaction and fosters loyalty.</a:t>
            </a:r>
            <a:endParaRPr sz="1700">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SzPts val="1700"/>
              <a:buFont typeface="Arial"/>
              <a:buChar char="●"/>
            </a:pPr>
            <a:r>
              <a:rPr b="1" lang="en-IN" sz="1700">
                <a:latin typeface="Quattrocento Sans"/>
                <a:ea typeface="Quattrocento Sans"/>
                <a:cs typeface="Quattrocento Sans"/>
                <a:sym typeface="Quattrocento Sans"/>
              </a:rPr>
              <a:t>Interactive Content:</a:t>
            </a:r>
            <a:r>
              <a:rPr lang="en-IN" sz="1700">
                <a:latin typeface="Quattrocento Sans"/>
                <a:ea typeface="Quattrocento Sans"/>
                <a:cs typeface="Quattrocento Sans"/>
                <a:sym typeface="Quattrocento Sans"/>
              </a:rPr>
              <a:t> The AI generates interactive content such as personalized financial dashboards, interactive reports, and customized educational modules, which engage customers more effectively than static content.</a:t>
            </a:r>
            <a:endParaRPr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latin typeface="Quattrocento Sans"/>
                <a:ea typeface="Quattrocento Sans"/>
                <a:cs typeface="Quattrocento Sans"/>
                <a:sym typeface="Quattrocento Sans"/>
              </a:rPr>
              <a:t>5. Continuous Learning and Improvement:</a:t>
            </a:r>
            <a:endParaRPr b="1" sz="1700">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SzPts val="1700"/>
              <a:buFont typeface="Arial"/>
              <a:buChar char="●"/>
            </a:pPr>
            <a:r>
              <a:rPr b="1" lang="en-IN" sz="1700">
                <a:latin typeface="Quattrocento Sans"/>
                <a:ea typeface="Quattrocento Sans"/>
                <a:cs typeface="Quattrocento Sans"/>
                <a:sym typeface="Quattrocento Sans"/>
              </a:rPr>
              <a:t>Feedback Loop:</a:t>
            </a:r>
            <a:r>
              <a:rPr lang="en-IN" sz="1700">
                <a:latin typeface="Quattrocento Sans"/>
                <a:ea typeface="Quattrocento Sans"/>
                <a:cs typeface="Quattrocento Sans"/>
                <a:sym typeface="Quattrocento Sans"/>
              </a:rPr>
              <a:t> SmartGen AI incorporates a feedback loop where customer responses and interactions are analyzed to continuously improve the personalization algorithms. This ensures that the content becomes more accurate and effective over time.</a:t>
            </a:r>
            <a:endParaRPr sz="1700">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SzPts val="1700"/>
              <a:buFont typeface="Arial"/>
              <a:buChar char="●"/>
            </a:pPr>
            <a:r>
              <a:rPr b="1" lang="en-IN" sz="1700">
                <a:latin typeface="Quattrocento Sans"/>
                <a:ea typeface="Quattrocento Sans"/>
                <a:cs typeface="Quattrocento Sans"/>
                <a:sym typeface="Quattrocento Sans"/>
              </a:rPr>
              <a:t>Scalability:</a:t>
            </a:r>
            <a:r>
              <a:rPr lang="en-IN" sz="1700">
                <a:latin typeface="Quattrocento Sans"/>
                <a:ea typeface="Quattrocento Sans"/>
                <a:cs typeface="Quattrocento Sans"/>
                <a:sym typeface="Quattrocento Sans"/>
              </a:rPr>
              <a:t> The solution is designed to scale effortlessly, accommodating the growing customer base and increasing volumes of data without compromising performance.</a:t>
            </a:r>
            <a:endParaRPr sz="1700">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e93165b8b5_0_58"/>
          <p:cNvSpPr txBox="1"/>
          <p:nvPr>
            <p:ph type="title"/>
          </p:nvPr>
        </p:nvSpPr>
        <p:spPr>
          <a:xfrm>
            <a:off x="289200" y="304475"/>
            <a:ext cx="11613600" cy="597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700">
                <a:latin typeface="Quattrocento Sans"/>
                <a:ea typeface="Quattrocento Sans"/>
                <a:cs typeface="Quattrocento Sans"/>
                <a:sym typeface="Quattrocento Sans"/>
              </a:rPr>
              <a:t>Adoption Plan:</a:t>
            </a:r>
            <a:endParaRPr b="1"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latin typeface="Quattrocento Sans"/>
                <a:ea typeface="Quattrocento Sans"/>
                <a:cs typeface="Quattrocento Sans"/>
                <a:sym typeface="Quattrocento Sans"/>
              </a:rPr>
              <a:t>1. Pilot Program:</a:t>
            </a:r>
            <a:endParaRPr b="1" sz="1700">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SzPts val="1700"/>
              <a:buFont typeface="Arial"/>
              <a:buChar char="●"/>
            </a:pPr>
            <a:r>
              <a:rPr b="1" lang="en-IN" sz="1700">
                <a:latin typeface="Quattrocento Sans"/>
                <a:ea typeface="Quattrocento Sans"/>
                <a:cs typeface="Quattrocento Sans"/>
                <a:sym typeface="Quattrocento Sans"/>
              </a:rPr>
              <a:t>Initial Rollout:</a:t>
            </a:r>
            <a:r>
              <a:rPr lang="en-IN" sz="1700">
                <a:latin typeface="Quattrocento Sans"/>
                <a:ea typeface="Quattrocento Sans"/>
                <a:cs typeface="Quattrocento Sans"/>
                <a:sym typeface="Quattrocento Sans"/>
              </a:rPr>
              <a:t> Launch a pilot program with a select group of customers to test the effectiveness of SmartGen AI. This will provide valuable insights and allow for adjustments based on real-world feedback.</a:t>
            </a:r>
            <a:endParaRPr sz="1700">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SzPts val="1700"/>
              <a:buFont typeface="Arial"/>
              <a:buChar char="●"/>
            </a:pPr>
            <a:r>
              <a:rPr b="1" lang="en-IN" sz="1700">
                <a:latin typeface="Quattrocento Sans"/>
                <a:ea typeface="Quattrocento Sans"/>
                <a:cs typeface="Quattrocento Sans"/>
                <a:sym typeface="Quattrocento Sans"/>
              </a:rPr>
              <a:t>Feedback Collection:</a:t>
            </a:r>
            <a:r>
              <a:rPr lang="en-IN" sz="1700">
                <a:latin typeface="Quattrocento Sans"/>
                <a:ea typeface="Quattrocento Sans"/>
                <a:cs typeface="Quattrocento Sans"/>
                <a:sym typeface="Quattrocento Sans"/>
              </a:rPr>
              <a:t> Gather feedback from pilot users to identify areas for improvement and refine the solution before a full-scale launch.</a:t>
            </a:r>
            <a:endParaRPr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latin typeface="Quattrocento Sans"/>
                <a:ea typeface="Quattrocento Sans"/>
                <a:cs typeface="Quattrocento Sans"/>
                <a:sym typeface="Quattrocento Sans"/>
              </a:rPr>
              <a:t>2. Marketing Campaign:</a:t>
            </a:r>
            <a:endParaRPr b="1" sz="1700">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SzPts val="1700"/>
              <a:buFont typeface="Arial"/>
              <a:buChar char="●"/>
            </a:pPr>
            <a:r>
              <a:rPr b="1" lang="en-IN" sz="1700">
                <a:latin typeface="Quattrocento Sans"/>
                <a:ea typeface="Quattrocento Sans"/>
                <a:cs typeface="Quattrocento Sans"/>
                <a:sym typeface="Quattrocento Sans"/>
              </a:rPr>
              <a:t>Awareness Building:</a:t>
            </a:r>
            <a:r>
              <a:rPr lang="en-IN" sz="1700">
                <a:latin typeface="Quattrocento Sans"/>
                <a:ea typeface="Quattrocento Sans"/>
                <a:cs typeface="Quattrocento Sans"/>
                <a:sym typeface="Quattrocento Sans"/>
              </a:rPr>
              <a:t> Create a comprehensive marketing campaign to inform existing and potential customers about the benefits of SmartGen AI. Use various channels such as social media, email newsletters, and in-branch promotions.</a:t>
            </a:r>
            <a:endParaRPr sz="1700">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SzPts val="1700"/>
              <a:buFont typeface="Arial"/>
              <a:buChar char="●"/>
            </a:pPr>
            <a:r>
              <a:rPr b="1" lang="en-IN" sz="1700">
                <a:latin typeface="Quattrocento Sans"/>
                <a:ea typeface="Quattrocento Sans"/>
                <a:cs typeface="Quattrocento Sans"/>
                <a:sym typeface="Quattrocento Sans"/>
              </a:rPr>
              <a:t>Customer Education:</a:t>
            </a:r>
            <a:r>
              <a:rPr lang="en-IN" sz="1700">
                <a:latin typeface="Quattrocento Sans"/>
                <a:ea typeface="Quattrocento Sans"/>
                <a:cs typeface="Quattrocento Sans"/>
                <a:sym typeface="Quattrocento Sans"/>
              </a:rPr>
              <a:t> Develop educational materials to help customers understand how personalized financial content can benefit them. This could include webinars, tutorial videos, and FAQs.</a:t>
            </a:r>
            <a:endParaRPr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latin typeface="Quattrocento Sans"/>
                <a:ea typeface="Quattrocento Sans"/>
                <a:cs typeface="Quattrocento Sans"/>
                <a:sym typeface="Quattrocento Sans"/>
              </a:rPr>
              <a:t>3. Staff Training:</a:t>
            </a:r>
            <a:endParaRPr b="1" sz="1700">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SzPts val="1700"/>
              <a:buFont typeface="Arial"/>
              <a:buChar char="●"/>
            </a:pPr>
            <a:r>
              <a:rPr b="1" lang="en-IN" sz="1700">
                <a:latin typeface="Quattrocento Sans"/>
                <a:ea typeface="Quattrocento Sans"/>
                <a:cs typeface="Quattrocento Sans"/>
                <a:sym typeface="Quattrocento Sans"/>
              </a:rPr>
              <a:t>Training Programs:</a:t>
            </a:r>
            <a:r>
              <a:rPr lang="en-IN" sz="1700">
                <a:latin typeface="Quattrocento Sans"/>
                <a:ea typeface="Quattrocento Sans"/>
                <a:cs typeface="Quattrocento Sans"/>
                <a:sym typeface="Quattrocento Sans"/>
              </a:rPr>
              <a:t> Conduct training sessions for bank staff to ensure they are well-versed in the features and benefits of SmartGen AI. This will enable them to effectively promote the solution to customers and provide support.</a:t>
            </a:r>
            <a:endParaRPr sz="1700">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SzPts val="1700"/>
              <a:buFont typeface="Arial"/>
              <a:buChar char="●"/>
            </a:pPr>
            <a:r>
              <a:rPr b="1" lang="en-IN" sz="1700">
                <a:latin typeface="Quattrocento Sans"/>
                <a:ea typeface="Quattrocento Sans"/>
                <a:cs typeface="Quattrocento Sans"/>
                <a:sym typeface="Quattrocento Sans"/>
              </a:rPr>
              <a:t>Ongoing Support:</a:t>
            </a:r>
            <a:r>
              <a:rPr lang="en-IN" sz="1700">
                <a:latin typeface="Quattrocento Sans"/>
                <a:ea typeface="Quattrocento Sans"/>
                <a:cs typeface="Quattrocento Sans"/>
                <a:sym typeface="Quattrocento Sans"/>
              </a:rPr>
              <a:t> Establish a support team to assist customers and staff with any questions or issues related to the use of SmartGen AI.</a:t>
            </a:r>
            <a:endParaRPr b="1" sz="1700">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e93165b8b5_0_62"/>
          <p:cNvSpPr txBox="1"/>
          <p:nvPr>
            <p:ph type="title"/>
          </p:nvPr>
        </p:nvSpPr>
        <p:spPr>
          <a:xfrm>
            <a:off x="289200" y="366850"/>
            <a:ext cx="11613600" cy="597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latin typeface="Quattrocento Sans"/>
                <a:ea typeface="Quattrocento Sans"/>
                <a:cs typeface="Quattrocento Sans"/>
                <a:sym typeface="Quattrocento Sans"/>
              </a:rPr>
              <a:t>4. Customer Onboarding:</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Seamless Onboarding Process:</a:t>
            </a:r>
            <a:r>
              <a:rPr lang="en-IN" sz="1800">
                <a:latin typeface="Quattrocento Sans"/>
                <a:ea typeface="Quattrocento Sans"/>
                <a:cs typeface="Quattrocento Sans"/>
                <a:sym typeface="Quattrocento Sans"/>
              </a:rPr>
              <a:t> Design a user-friendly onboarding process for customers to start using SmartGen AI. This includes easy sign-up procedures, personalized setup, and guided tours of the features.</a:t>
            </a:r>
            <a:endParaRPr sz="1800">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Char char="●"/>
            </a:pPr>
            <a:r>
              <a:rPr b="1" lang="en-IN" sz="1800">
                <a:latin typeface="Quattrocento Sans"/>
                <a:ea typeface="Quattrocento Sans"/>
                <a:cs typeface="Quattrocento Sans"/>
                <a:sym typeface="Quattrocento Sans"/>
              </a:rPr>
              <a:t>Incentives:</a:t>
            </a:r>
            <a:r>
              <a:rPr lang="en-IN" sz="1800">
                <a:latin typeface="Quattrocento Sans"/>
                <a:ea typeface="Quattrocento Sans"/>
                <a:cs typeface="Quattrocento Sans"/>
                <a:sym typeface="Quattrocento Sans"/>
              </a:rPr>
              <a:t> Offer incentives such as discounts on banking services or rewards points to encourage customers to try out SmartGen AI.</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latin typeface="Quattrocento Sans"/>
                <a:ea typeface="Quattrocento Sans"/>
                <a:cs typeface="Quattrocento Sans"/>
                <a:sym typeface="Quattrocento Sans"/>
              </a:rPr>
              <a:t>5. Continuous Improvement:</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Regular Updates:</a:t>
            </a:r>
            <a:r>
              <a:rPr lang="en-IN" sz="1800">
                <a:latin typeface="Quattrocento Sans"/>
                <a:ea typeface="Quattrocento Sans"/>
                <a:cs typeface="Quattrocento Sans"/>
                <a:sym typeface="Quattrocento Sans"/>
              </a:rPr>
              <a:t> Release regular updates to the solution based on customer feedback and technological advancements. This ensures that the solution remains cutting-edge and continuously improves its effectiveness.</a:t>
            </a:r>
            <a:endParaRPr sz="1800">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Char char="●"/>
            </a:pPr>
            <a:r>
              <a:rPr b="1" lang="en-IN" sz="1800">
                <a:latin typeface="Quattrocento Sans"/>
                <a:ea typeface="Quattrocento Sans"/>
                <a:cs typeface="Quattrocento Sans"/>
                <a:sym typeface="Quattrocento Sans"/>
              </a:rPr>
              <a:t>Performance Monitoring:</a:t>
            </a:r>
            <a:r>
              <a:rPr lang="en-IN" sz="1800">
                <a:latin typeface="Quattrocento Sans"/>
                <a:ea typeface="Quattrocento Sans"/>
                <a:cs typeface="Quattrocento Sans"/>
                <a:sym typeface="Quattrocento Sans"/>
              </a:rPr>
              <a:t> Implement monitoring tools to track the performance and impact of SmartGen AI. Use these insights to make data-driven decisions for further enhancements.</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latin typeface="Quattrocento Sans"/>
                <a:ea typeface="Quattrocento Sans"/>
                <a:cs typeface="Quattrocento Sans"/>
                <a:sym typeface="Quattrocento Sans"/>
              </a:rPr>
              <a:t>6. Partnerships and Collaborations:</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Collaborate with Fintech:</a:t>
            </a:r>
            <a:r>
              <a:rPr lang="en-IN" sz="1800">
                <a:latin typeface="Quattrocento Sans"/>
                <a:ea typeface="Quattrocento Sans"/>
                <a:cs typeface="Quattrocento Sans"/>
                <a:sym typeface="Quattrocento Sans"/>
              </a:rPr>
              <a:t> Partner with fintech companies to integrate additional innovative features into SmartGen AI. This can include advanced financial planning tools, investment advisory services, and more.</a:t>
            </a:r>
            <a:endParaRPr sz="1800">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Char char="●"/>
            </a:pPr>
            <a:r>
              <a:rPr b="1" lang="en-IN" sz="1800">
                <a:latin typeface="Quattrocento Sans"/>
                <a:ea typeface="Quattrocento Sans"/>
                <a:cs typeface="Quattrocento Sans"/>
                <a:sym typeface="Quattrocento Sans"/>
              </a:rPr>
              <a:t>Cross-Promotions:</a:t>
            </a:r>
            <a:r>
              <a:rPr lang="en-IN" sz="1800">
                <a:latin typeface="Quattrocento Sans"/>
                <a:ea typeface="Quattrocento Sans"/>
                <a:cs typeface="Quattrocento Sans"/>
                <a:sym typeface="Quattrocento Sans"/>
              </a:rPr>
              <a:t> Engage in cross-promotions with other services offered by the Bank of Baroda to provide a holistic financial solution to customers.</a:t>
            </a:r>
            <a:endParaRPr b="1" sz="1800">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e93165b8b5_0_66"/>
          <p:cNvSpPr txBox="1"/>
          <p:nvPr>
            <p:ph type="title"/>
          </p:nvPr>
        </p:nvSpPr>
        <p:spPr>
          <a:xfrm>
            <a:off x="961500" y="1485475"/>
            <a:ext cx="10269000" cy="36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900">
                <a:latin typeface="Quattrocento Sans"/>
                <a:ea typeface="Quattrocento Sans"/>
                <a:cs typeface="Quattrocento Sans"/>
                <a:sym typeface="Quattrocento Sans"/>
              </a:rPr>
              <a:t>7. Customer Engagement and Loyalty Programs:</a:t>
            </a:r>
            <a:endParaRPr b="1" sz="1900">
              <a:latin typeface="Quattrocento Sans"/>
              <a:ea typeface="Quattrocento Sans"/>
              <a:cs typeface="Quattrocento Sans"/>
              <a:sym typeface="Quattrocento Sans"/>
            </a:endParaRPr>
          </a:p>
          <a:p>
            <a:pPr indent="-349250" lvl="0" marL="457200" rtl="0" algn="l">
              <a:lnSpc>
                <a:spcPct val="115000"/>
              </a:lnSpc>
              <a:spcBef>
                <a:spcPts val="1200"/>
              </a:spcBef>
              <a:spcAft>
                <a:spcPts val="0"/>
              </a:spcAft>
              <a:buSzPts val="1900"/>
              <a:buFont typeface="Arial"/>
              <a:buChar char="●"/>
            </a:pPr>
            <a:r>
              <a:rPr b="1" lang="en-IN" sz="1900">
                <a:latin typeface="Quattrocento Sans"/>
                <a:ea typeface="Quattrocento Sans"/>
                <a:cs typeface="Quattrocento Sans"/>
                <a:sym typeface="Quattrocento Sans"/>
              </a:rPr>
              <a:t>Engagement Initiatives:</a:t>
            </a:r>
            <a:r>
              <a:rPr lang="en-IN" sz="1900">
                <a:latin typeface="Quattrocento Sans"/>
                <a:ea typeface="Quattrocento Sans"/>
                <a:cs typeface="Quattrocento Sans"/>
                <a:sym typeface="Quattrocento Sans"/>
              </a:rPr>
              <a:t> Organize events, workshops, and webinars to engage customers and demonstrate the value of personalized financial content.</a:t>
            </a:r>
            <a:endParaRPr sz="1900">
              <a:latin typeface="Quattrocento Sans"/>
              <a:ea typeface="Quattrocento Sans"/>
              <a:cs typeface="Quattrocento Sans"/>
              <a:sym typeface="Quattrocento Sans"/>
            </a:endParaRPr>
          </a:p>
          <a:p>
            <a:pPr indent="-349250" lvl="0" marL="457200" rtl="0" algn="l">
              <a:lnSpc>
                <a:spcPct val="115000"/>
              </a:lnSpc>
              <a:spcBef>
                <a:spcPts val="0"/>
              </a:spcBef>
              <a:spcAft>
                <a:spcPts val="0"/>
              </a:spcAft>
              <a:buSzPts val="1900"/>
              <a:buFont typeface="Arial"/>
              <a:buChar char="●"/>
            </a:pPr>
            <a:r>
              <a:rPr b="1" lang="en-IN" sz="1900">
                <a:latin typeface="Quattrocento Sans"/>
                <a:ea typeface="Quattrocento Sans"/>
                <a:cs typeface="Quattrocento Sans"/>
                <a:sym typeface="Quattrocento Sans"/>
              </a:rPr>
              <a:t>Loyalty Programs:</a:t>
            </a:r>
            <a:r>
              <a:rPr lang="en-IN" sz="1900">
                <a:latin typeface="Quattrocento Sans"/>
                <a:ea typeface="Quattrocento Sans"/>
                <a:cs typeface="Quattrocento Sans"/>
                <a:sym typeface="Quattrocento Sans"/>
              </a:rPr>
              <a:t> Incorporate SmartGen AI into existing loyalty programs to reward customers for their engagement and use of the solution.</a:t>
            </a:r>
            <a:endParaRPr sz="19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t/>
            </a:r>
            <a:endParaRPr sz="1900">
              <a:latin typeface="Quattrocento Sans"/>
              <a:ea typeface="Quattrocento Sans"/>
              <a:cs typeface="Quattrocento Sans"/>
              <a:sym typeface="Quattrocento Sans"/>
            </a:endParaRPr>
          </a:p>
          <a:p>
            <a:pPr indent="0" lvl="0" marL="0" rtl="0" algn="l">
              <a:lnSpc>
                <a:spcPct val="115000"/>
              </a:lnSpc>
              <a:spcBef>
                <a:spcPts val="1200"/>
              </a:spcBef>
              <a:spcAft>
                <a:spcPts val="1200"/>
              </a:spcAft>
              <a:buNone/>
            </a:pPr>
            <a:r>
              <a:rPr lang="en-IN" sz="1900">
                <a:latin typeface="Quattrocento Sans"/>
                <a:ea typeface="Quattrocento Sans"/>
                <a:cs typeface="Quattrocento Sans"/>
                <a:sym typeface="Quattrocento Sans"/>
              </a:rPr>
              <a:t>By focusing on these key differentiators and a robust adoption plan, SmartGen AI aims to not only stand out from alternative solutions but also ensure a smooth and successful implementation that drives customer satisfaction and business growth.</a:t>
            </a:r>
            <a:endParaRPr b="1" sz="1900">
              <a:latin typeface="Quattrocento Sans"/>
              <a:ea typeface="Quattrocento Sans"/>
              <a:cs typeface="Quattrocento Sans"/>
              <a:sym typeface="Quattrocen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220375" y="200550"/>
            <a:ext cx="11874600" cy="608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000">
                <a:solidFill>
                  <a:schemeClr val="dk1"/>
                </a:solidFill>
                <a:latin typeface="Quattrocento Sans"/>
                <a:ea typeface="Quattrocento Sans"/>
                <a:cs typeface="Quattrocento Sans"/>
                <a:sym typeface="Quattrocento Sans"/>
              </a:rPr>
              <a:t>GitHub Repository Lin</a:t>
            </a:r>
            <a:r>
              <a:rPr b="1" lang="en-IN" sz="2000">
                <a:latin typeface="Quattrocento Sans"/>
                <a:ea typeface="Quattrocento Sans"/>
                <a:cs typeface="Quattrocento Sans"/>
                <a:sym typeface="Quattrocento Sans"/>
              </a:rPr>
              <a:t>k : </a:t>
            </a:r>
            <a:r>
              <a:rPr b="1" lang="en-IN" sz="2000" u="sng">
                <a:solidFill>
                  <a:schemeClr val="hlink"/>
                </a:solidFill>
                <a:latin typeface="Quattrocento Sans"/>
                <a:ea typeface="Quattrocento Sans"/>
                <a:cs typeface="Quattrocento Sans"/>
                <a:sym typeface="Quattrocento Sans"/>
                <a:hlinkClick r:id="rId3"/>
              </a:rPr>
              <a:t>https://github.com/ManishParkar/SmartGen-AI</a:t>
            </a:r>
            <a:endParaRPr b="1" sz="1700">
              <a:latin typeface="Quattrocento Sans"/>
              <a:ea typeface="Quattrocento Sans"/>
              <a:cs typeface="Quattrocento Sans"/>
              <a:sym typeface="Quattrocento Sans"/>
            </a:endParaRPr>
          </a:p>
          <a:p>
            <a:pPr indent="0" lvl="0" marL="0" rtl="0" algn="l">
              <a:lnSpc>
                <a:spcPct val="115000"/>
              </a:lnSpc>
              <a:spcBef>
                <a:spcPts val="1400"/>
              </a:spcBef>
              <a:spcAft>
                <a:spcPts val="0"/>
              </a:spcAft>
              <a:buClr>
                <a:schemeClr val="dk1"/>
              </a:buClr>
              <a:buSzPts val="1100"/>
              <a:buFont typeface="Arial"/>
              <a:buNone/>
            </a:pPr>
            <a:r>
              <a:rPr b="1" lang="en-IN" sz="1700">
                <a:latin typeface="Quattrocento Sans"/>
                <a:ea typeface="Quattrocento Sans"/>
                <a:cs typeface="Quattrocento Sans"/>
                <a:sym typeface="Quattrocento Sans"/>
              </a:rPr>
              <a:t>How Far It Can Go?</a:t>
            </a:r>
            <a:endParaRPr b="1"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700">
                <a:latin typeface="Quattrocento Sans"/>
                <a:ea typeface="Quattrocento Sans"/>
                <a:cs typeface="Quattrocento Sans"/>
                <a:sym typeface="Quattrocento Sans"/>
              </a:rPr>
              <a:t>Current Scope and Immediate Impact:</a:t>
            </a:r>
            <a:endParaRPr b="1"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700">
                <a:latin typeface="Quattrocento Sans"/>
                <a:ea typeface="Quattrocento Sans"/>
                <a:cs typeface="Quattrocento Sans"/>
                <a:sym typeface="Quattrocento Sans"/>
              </a:rPr>
              <a:t>Initial Deployment and Reach:</a:t>
            </a:r>
            <a:r>
              <a:rPr lang="en-IN" sz="1700">
                <a:latin typeface="Quattrocento Sans"/>
                <a:ea typeface="Quattrocento Sans"/>
                <a:cs typeface="Quattrocento Sans"/>
                <a:sym typeface="Quattrocento Sans"/>
              </a:rPr>
              <a:t> SmartGen AI can be initially deployed to a subset of Bank of Baroda's customer base, particularly targeting high-value customers and those with complex financial needs. This initial phase will focus on generating personalized marketing materials, financial reports, and educational content that directly addresses individual customer preferences and needs. The immediate impact of this deployment will be observed through increased customer engagement, higher satisfaction scores, and improved conversion rates in targeted marketing campaigns.</a:t>
            </a:r>
            <a:endParaRPr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700">
                <a:latin typeface="Quattrocento Sans"/>
                <a:ea typeface="Quattrocento Sans"/>
                <a:cs typeface="Quattrocento Sans"/>
                <a:sym typeface="Quattrocento Sans"/>
              </a:rPr>
              <a:t>Data-Driven Personalization:</a:t>
            </a:r>
            <a:r>
              <a:rPr lang="en-IN" sz="1700">
                <a:latin typeface="Quattrocento Sans"/>
                <a:ea typeface="Quattrocento Sans"/>
                <a:cs typeface="Quattrocento Sans"/>
                <a:sym typeface="Quattrocento Sans"/>
              </a:rPr>
              <a:t> By leveraging Microsoft Azure's advanced AI capabilities, SmartGen AI can continuously analyze customer behavior and feedback, refining its algorithms to deliver even more accurate and relevant content. This data-driven approach ensures that the system evolves and improves over time, leading to progressively better customer interactions and engagement.</a:t>
            </a:r>
            <a:endParaRPr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700">
                <a:latin typeface="Quattrocento Sans"/>
                <a:ea typeface="Quattrocento Sans"/>
                <a:cs typeface="Quattrocento Sans"/>
                <a:sym typeface="Quattrocento Sans"/>
              </a:rPr>
              <a:t>Mid-Term Expansion and Integration:</a:t>
            </a:r>
            <a:endParaRPr b="1" sz="1700">
              <a:latin typeface="Quattrocento Sans"/>
              <a:ea typeface="Quattrocento Sans"/>
              <a:cs typeface="Quattrocento Sans"/>
              <a:sym typeface="Quattrocento Sans"/>
            </a:endParaRPr>
          </a:p>
          <a:p>
            <a:pPr indent="0" lvl="0" marL="0" rtl="0" algn="l">
              <a:lnSpc>
                <a:spcPct val="115000"/>
              </a:lnSpc>
              <a:spcBef>
                <a:spcPts val="1200"/>
              </a:spcBef>
              <a:spcAft>
                <a:spcPts val="1200"/>
              </a:spcAft>
              <a:buClr>
                <a:schemeClr val="dk1"/>
              </a:buClr>
              <a:buSzPts val="1100"/>
              <a:buFont typeface="Arial"/>
              <a:buNone/>
            </a:pPr>
            <a:r>
              <a:rPr b="1" lang="en-IN" sz="1700">
                <a:latin typeface="Quattrocento Sans"/>
                <a:ea typeface="Quattrocento Sans"/>
                <a:cs typeface="Quattrocento Sans"/>
                <a:sym typeface="Quattrocento Sans"/>
              </a:rPr>
              <a:t>Broader Customer Base:</a:t>
            </a:r>
            <a:r>
              <a:rPr lang="en-IN" sz="1700">
                <a:latin typeface="Quattrocento Sans"/>
                <a:ea typeface="Quattrocento Sans"/>
                <a:cs typeface="Quattrocento Sans"/>
                <a:sym typeface="Quattrocento Sans"/>
              </a:rPr>
              <a:t> Once the initial deployment proves successful, the solution can be scaled to cover the entire customer base of Bank of Baroda. This broader implementation will involve integrating SmartGen AI with all customer touchpoints, including mobile apps, online banking, and in-branch services. The system will generate personalized content for every customer, enhancing their overall banking experience and driving loyalty.</a:t>
            </a:r>
            <a:endParaRPr sz="1700">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e93165b8b5_0_70"/>
          <p:cNvSpPr txBox="1"/>
          <p:nvPr>
            <p:ph type="title"/>
          </p:nvPr>
        </p:nvSpPr>
        <p:spPr>
          <a:xfrm>
            <a:off x="261900" y="186050"/>
            <a:ext cx="11668200" cy="621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Enhanced Functionality:</a:t>
            </a:r>
            <a:r>
              <a:rPr lang="en-IN" sz="1800">
                <a:latin typeface="Quattrocento Sans"/>
                <a:ea typeface="Quattrocento Sans"/>
                <a:cs typeface="Quattrocento Sans"/>
                <a:sym typeface="Quattrocento Sans"/>
              </a:rPr>
              <a:t> In the mid-term, SmartGen AI can expand its functionality to include:</a:t>
            </a:r>
            <a:endParaRPr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Personalized Loan Offers:</a:t>
            </a:r>
            <a:r>
              <a:rPr lang="en-IN" sz="1800">
                <a:latin typeface="Quattrocento Sans"/>
                <a:ea typeface="Quattrocento Sans"/>
                <a:cs typeface="Quattrocento Sans"/>
                <a:sym typeface="Quattrocento Sans"/>
              </a:rPr>
              <a:t> Tailored loan products and offers based on individual financial profiles and needs.</a:t>
            </a:r>
            <a:endParaRPr sz="1800">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Char char="●"/>
            </a:pPr>
            <a:r>
              <a:rPr b="1" lang="en-IN" sz="1800">
                <a:latin typeface="Quattrocento Sans"/>
                <a:ea typeface="Quattrocento Sans"/>
                <a:cs typeface="Quattrocento Sans"/>
                <a:sym typeface="Quattrocento Sans"/>
              </a:rPr>
              <a:t>Investment Advice:</a:t>
            </a:r>
            <a:r>
              <a:rPr lang="en-IN" sz="1800">
                <a:latin typeface="Quattrocento Sans"/>
                <a:ea typeface="Quattrocento Sans"/>
                <a:cs typeface="Quattrocento Sans"/>
                <a:sym typeface="Quattrocento Sans"/>
              </a:rPr>
              <a:t> Customized investment recommendations and portfolio management advice.</a:t>
            </a:r>
            <a:endParaRPr sz="1800">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Char char="●"/>
            </a:pPr>
            <a:r>
              <a:rPr b="1" lang="en-IN" sz="1800">
                <a:latin typeface="Quattrocento Sans"/>
                <a:ea typeface="Quattrocento Sans"/>
                <a:cs typeface="Quattrocento Sans"/>
                <a:sym typeface="Quattrocento Sans"/>
              </a:rPr>
              <a:t>Customer Service Automation:</a:t>
            </a:r>
            <a:r>
              <a:rPr lang="en-IN" sz="1800">
                <a:latin typeface="Quattrocento Sans"/>
                <a:ea typeface="Quattrocento Sans"/>
                <a:cs typeface="Quattrocento Sans"/>
                <a:sym typeface="Quattrocento Sans"/>
              </a:rPr>
              <a:t> Intelligent chatbots and virtual assistants that provide personalized responses and support.</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Cross-Channel Consistency:</a:t>
            </a:r>
            <a:r>
              <a:rPr lang="en-IN" sz="1800">
                <a:latin typeface="Quattrocento Sans"/>
                <a:ea typeface="Quattrocento Sans"/>
                <a:cs typeface="Quattrocento Sans"/>
                <a:sym typeface="Quattrocento Sans"/>
              </a:rPr>
              <a:t> SmartGen AI can ensure a consistent and cohesive customer experience across all channels. Whether a customer interacts with the bank through the mobile app, website, or in person, they will receive the same level of personalized service and content, fostering a seamless and integrated experience.</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Long-Term Vision and Industry Impact:</a:t>
            </a:r>
            <a:endParaRPr b="1"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Becoming a Market Leader:</a:t>
            </a:r>
            <a:r>
              <a:rPr lang="en-IN" sz="1800">
                <a:latin typeface="Quattrocento Sans"/>
                <a:ea typeface="Quattrocento Sans"/>
                <a:cs typeface="Quattrocento Sans"/>
                <a:sym typeface="Quattrocento Sans"/>
              </a:rPr>
              <a:t> In the long term, SmartGen AI has the potential to position Bank of Baroda as a market leader in personalized banking services. By continuously innovating and adapting to customer needs, the bank can set new standards for customer engagement and satisfaction in the financial industry. This competitive edge will attract new customers and retain existing ones, driving sustained business growth.</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1200"/>
              </a:spcAft>
              <a:buClr>
                <a:schemeClr val="dk1"/>
              </a:buClr>
              <a:buSzPts val="1100"/>
              <a:buFont typeface="Arial"/>
              <a:buNone/>
            </a:pPr>
            <a:r>
              <a:rPr b="1" lang="en-IN" sz="1800">
                <a:latin typeface="Quattrocento Sans"/>
                <a:ea typeface="Quattrocento Sans"/>
                <a:cs typeface="Quattrocento Sans"/>
                <a:sym typeface="Quattrocento Sans"/>
              </a:rPr>
              <a:t>Expansion to New Markets:</a:t>
            </a:r>
            <a:r>
              <a:rPr lang="en-IN" sz="1800">
                <a:latin typeface="Quattrocento Sans"/>
                <a:ea typeface="Quattrocento Sans"/>
                <a:cs typeface="Quattrocento Sans"/>
                <a:sym typeface="Quattrocento Sans"/>
              </a:rPr>
              <a:t> The scalable nature of SmartGen AI allows it to be adapted and implemented in new markets and regions. As Bank of Baroda expands its operations globally, the AI system can be tailored to meet the specific preferences and regulatory requirements of different countries. This global reach will enhance the bank's brand reputation and market presence.</a:t>
            </a:r>
            <a:endParaRPr sz="1800">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e93165b8b5_0_74"/>
          <p:cNvSpPr txBox="1"/>
          <p:nvPr>
            <p:ph type="title"/>
          </p:nvPr>
        </p:nvSpPr>
        <p:spPr>
          <a:xfrm>
            <a:off x="247500" y="271325"/>
            <a:ext cx="11697000" cy="612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Collaborations and Partnerships:</a:t>
            </a:r>
            <a:r>
              <a:rPr lang="en-IN" sz="1800">
                <a:latin typeface="Quattrocento Sans"/>
                <a:ea typeface="Quattrocento Sans"/>
                <a:cs typeface="Quattrocento Sans"/>
                <a:sym typeface="Quattrocento Sans"/>
              </a:rPr>
              <a:t> SmartGen AI can open up opportunities for collaborations and partnerships with other financial institutions and fintech companies. By offering the solution as a white-label product or through strategic alliances, the Bank of Baroda can generate additional revenue streams and further establish itself as a leader in financial technology innovation.</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Regulatory and Compliance Enhancements:</a:t>
            </a:r>
            <a:r>
              <a:rPr lang="en-IN" sz="1800">
                <a:latin typeface="Quattrocento Sans"/>
                <a:ea typeface="Quattrocento Sans"/>
                <a:cs typeface="Quattrocento Sans"/>
                <a:sym typeface="Quattrocento Sans"/>
              </a:rPr>
              <a:t> As the financial industry evolves, so do regulatory requirements and compliance standards. SmartGen AI can incorporate advanced compliance and risk management features to ensure that all personalized content adheres to the latest regulations and industry best practices. This proactive approach to compliance will enhance the bank's credibility and trustworthiness.</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Future Technological Advancements:</a:t>
            </a:r>
            <a:endParaRPr b="1"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Integration with Emerging Technologies:</a:t>
            </a:r>
            <a:r>
              <a:rPr lang="en-IN" sz="1800">
                <a:latin typeface="Quattrocento Sans"/>
                <a:ea typeface="Quattrocento Sans"/>
                <a:cs typeface="Quattrocento Sans"/>
                <a:sym typeface="Quattrocento Sans"/>
              </a:rPr>
              <a:t> SmartGen AI can integrate with emerging technologies such as blockchain, the Internet of Things (IoT), and 5G to further enhance its capabilities. For example, blockchain can be used to ensure the security and transparency of personalized financial transactions, while IoT devices can provide real-time data for even more precise personalization.</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1200"/>
              </a:spcAft>
              <a:buClr>
                <a:schemeClr val="dk1"/>
              </a:buClr>
              <a:buSzPts val="1100"/>
              <a:buFont typeface="Arial"/>
              <a:buNone/>
            </a:pPr>
            <a:r>
              <a:rPr b="1" lang="en-IN" sz="1800">
                <a:latin typeface="Quattrocento Sans"/>
                <a:ea typeface="Quattrocento Sans"/>
                <a:cs typeface="Quattrocento Sans"/>
                <a:sym typeface="Quattrocento Sans"/>
              </a:rPr>
              <a:t>Advanced Predictive Analytics:</a:t>
            </a:r>
            <a:r>
              <a:rPr lang="en-IN" sz="1800">
                <a:latin typeface="Quattrocento Sans"/>
                <a:ea typeface="Quattrocento Sans"/>
                <a:cs typeface="Quattrocento Sans"/>
                <a:sym typeface="Quattrocento Sans"/>
              </a:rPr>
              <a:t> Leveraging advancements in predictive analytics, SmartGen AI can anticipate customer needs and preferences before they even arise. By analyzing trends and patterns, the system can proactively offer solutions and recommendations, positioning the Bank of Baroda as a forward-thinking and customer-centric institution.</a:t>
            </a:r>
            <a:endParaRPr sz="1800">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e93165b8b5_0_78"/>
          <p:cNvSpPr txBox="1"/>
          <p:nvPr>
            <p:ph type="title"/>
          </p:nvPr>
        </p:nvSpPr>
        <p:spPr>
          <a:xfrm>
            <a:off x="613650" y="1437600"/>
            <a:ext cx="10964700" cy="39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IN" sz="1900">
                <a:latin typeface="Quattrocento Sans"/>
                <a:ea typeface="Quattrocento Sans"/>
                <a:cs typeface="Quattrocento Sans"/>
                <a:sym typeface="Quattrocento Sans"/>
              </a:rPr>
              <a:t>Continuous Learning and Improvement:</a:t>
            </a:r>
            <a:r>
              <a:rPr lang="en-IN" sz="1900">
                <a:latin typeface="Quattrocento Sans"/>
                <a:ea typeface="Quattrocento Sans"/>
                <a:cs typeface="Quattrocento Sans"/>
                <a:sym typeface="Quattrocento Sans"/>
              </a:rPr>
              <a:t> The AI models underpinning SmartGen AI will continuously learn and adapt from new data, customer interactions, and feedback. This continuous learning process ensures that the solution remains cutting-edge and capable of meeting evolving customer expectations and industry trends.</a:t>
            </a:r>
            <a:endParaRPr sz="19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t/>
            </a:r>
            <a:endParaRPr sz="1900">
              <a:latin typeface="Quattrocento Sans"/>
              <a:ea typeface="Quattrocento Sans"/>
              <a:cs typeface="Quattrocento Sans"/>
              <a:sym typeface="Quattrocento Sans"/>
            </a:endParaRPr>
          </a:p>
          <a:p>
            <a:pPr indent="0" lvl="0" marL="0" rtl="0" algn="l">
              <a:lnSpc>
                <a:spcPct val="115000"/>
              </a:lnSpc>
              <a:spcBef>
                <a:spcPts val="1200"/>
              </a:spcBef>
              <a:spcAft>
                <a:spcPts val="1200"/>
              </a:spcAft>
              <a:buClr>
                <a:schemeClr val="dk1"/>
              </a:buClr>
              <a:buSzPts val="1100"/>
              <a:buFont typeface="Arial"/>
              <a:buNone/>
            </a:pPr>
            <a:r>
              <a:rPr lang="en-IN" sz="1900">
                <a:latin typeface="Quattrocento Sans"/>
                <a:ea typeface="Quattrocento Sans"/>
                <a:cs typeface="Quattrocento Sans"/>
                <a:sym typeface="Quattrocento Sans"/>
              </a:rPr>
              <a:t>In summary, the potential for SmartGen AI is vast and multifaceted. From its immediate impact on customer engagement and satisfaction to its long-term vision of industry leadership and global expansion, SmartGen AI represents a transformative solution for the Bank of Baroda. By continuously evolving and adapting to new technologies and market dynamics, SmartGen AI can drive sustained growth, innovation, and success for the bank in the years to come.</a:t>
            </a:r>
            <a:endParaRPr b="1" sz="1900">
              <a:latin typeface="Quattrocento Sans"/>
              <a:ea typeface="Quattrocento Sans"/>
              <a:cs typeface="Quattrocento Sans"/>
              <a:sym typeface="Quattrocen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8"/>
          <p:cNvSpPr txBox="1"/>
          <p:nvPr/>
        </p:nvSpPr>
        <p:spPr>
          <a:xfrm>
            <a:off x="267450" y="696025"/>
            <a:ext cx="11657100" cy="520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2800">
                <a:solidFill>
                  <a:schemeClr val="dk1"/>
                </a:solidFill>
                <a:latin typeface="Quattrocento Sans"/>
                <a:ea typeface="Quattrocento Sans"/>
                <a:cs typeface="Quattrocento Sans"/>
                <a:sym typeface="Quattrocento Sans"/>
              </a:rPr>
              <a:t>Business Potential and Relevance: Detailed Explanation</a:t>
            </a:r>
            <a:endParaRPr b="1" sz="2800">
              <a:solidFill>
                <a:schemeClr val="dk1"/>
              </a:solidFill>
              <a:latin typeface="Quattrocento Sans"/>
              <a:ea typeface="Quattrocento Sans"/>
              <a:cs typeface="Quattrocento Sans"/>
              <a:sym typeface="Quattrocento Sans"/>
            </a:endParaRPr>
          </a:p>
          <a:p>
            <a:pPr indent="0" lvl="0" marL="0" rtl="0" algn="l">
              <a:spcBef>
                <a:spcPts val="400"/>
              </a:spcBef>
              <a:spcAft>
                <a:spcPts val="0"/>
              </a:spcAft>
              <a:buClr>
                <a:schemeClr val="dk1"/>
              </a:buClr>
              <a:buSzPts val="1400"/>
              <a:buFont typeface="Arial"/>
              <a:buNone/>
            </a:pPr>
            <a:r>
              <a:rPr lang="en-IN" sz="1800">
                <a:solidFill>
                  <a:schemeClr val="dk1"/>
                </a:solidFill>
                <a:highlight>
                  <a:schemeClr val="lt1"/>
                </a:highlight>
                <a:latin typeface="Quattrocento Sans"/>
                <a:ea typeface="Quattrocento Sans"/>
                <a:cs typeface="Quattrocento Sans"/>
                <a:sym typeface="Quattrocento Sans"/>
              </a:rPr>
              <a:t>What are the business applications of the problem you are solving? </a:t>
            </a:r>
            <a:endParaRPr sz="1800">
              <a:solidFill>
                <a:schemeClr val="dk1"/>
              </a:solidFill>
              <a:highlight>
                <a:schemeClr val="lt1"/>
              </a:highlight>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400"/>
              <a:buFont typeface="Arial"/>
              <a:buNone/>
            </a:pPr>
            <a:r>
              <a:t/>
            </a:r>
            <a:endParaRPr sz="1800">
              <a:solidFill>
                <a:schemeClr val="dk1"/>
              </a:solidFill>
              <a:highlight>
                <a:schemeClr val="lt1"/>
              </a:highlight>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Business Applications of the Problem</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1. Enhanced Marketing Campaigns:</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Personalized Marketing</a:t>
            </a:r>
            <a:r>
              <a:rPr lang="en-IN" sz="1800">
                <a:solidFill>
                  <a:schemeClr val="dk1"/>
                </a:solidFill>
                <a:latin typeface="Quattrocento Sans"/>
                <a:ea typeface="Quattrocento Sans"/>
                <a:cs typeface="Quattrocento Sans"/>
                <a:sym typeface="Quattrocento Sans"/>
              </a:rPr>
              <a:t>: By analyzing customer data such as transaction history, browsing patterns on the bank’s website, and interaction with marketing campaigns, AI can create highly personalized marketing materials. For example, if a customer frequently travels, the AI can generate targeted marketing materials for travel insurance or foreign currency exchange offers. This level of personalization can significantly increase the effectiveness of marketing campaigns, leading to higher conversion rates.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Targeted Offers</a:t>
            </a:r>
            <a:r>
              <a:rPr lang="en-IN" sz="1800">
                <a:solidFill>
                  <a:schemeClr val="dk1"/>
                </a:solidFill>
                <a:latin typeface="Quattrocento Sans"/>
                <a:ea typeface="Quattrocento Sans"/>
                <a:cs typeface="Quattrocento Sans"/>
                <a:sym typeface="Quattrocento Sans"/>
              </a:rPr>
              <a:t>: The AI system can identify specific customer needs and preferences, allowing the bank to send targeted offers. For instance, customers nearing the end of a fixed deposit term could receive personalized messages about reinvestment options with competitive interest rates, thereby encouraging retention of funds within the bank.</a:t>
            </a:r>
            <a:endParaRPr sz="18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e93165b8b5_0_82"/>
          <p:cNvSpPr txBox="1"/>
          <p:nvPr/>
        </p:nvSpPr>
        <p:spPr>
          <a:xfrm>
            <a:off x="267450" y="290050"/>
            <a:ext cx="11657100" cy="60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2. Improved Customer Retention:</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Loyalty Programs</a:t>
            </a:r>
            <a:r>
              <a:rPr lang="en-IN" sz="1800">
                <a:solidFill>
                  <a:schemeClr val="dk1"/>
                </a:solidFill>
                <a:latin typeface="Quattrocento Sans"/>
                <a:ea typeface="Quattrocento Sans"/>
                <a:cs typeface="Quattrocento Sans"/>
                <a:sym typeface="Quattrocento Sans"/>
              </a:rPr>
              <a:t>: Personalized content can include information about loyalty programs, rewards, and benefits that are specifically relevant to each customer. By highlighting the advantages that matter most to individual customers, the bank can foster a stronger sense of loyalty and encourage long-term relationships.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Proactive Customer Engagement</a:t>
            </a:r>
            <a:r>
              <a:rPr lang="en-IN" sz="1800">
                <a:solidFill>
                  <a:schemeClr val="dk1"/>
                </a:solidFill>
                <a:latin typeface="Quattrocento Sans"/>
                <a:ea typeface="Quattrocento Sans"/>
                <a:cs typeface="Quattrocento Sans"/>
                <a:sym typeface="Quattrocento Sans"/>
              </a:rPr>
              <a:t>: The AI can monitor customer activity and predict potential issues or dissatisfaction before they occur. For example, if a customer has shown signs of disengagement, such as reduced activity or negative feedback, the AI can generate personalized re-engagement strategies, such as special offers or personalized financial advice.</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3. Increased Revenue:</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Cross-Selling and Upselling</a:t>
            </a:r>
            <a:r>
              <a:rPr lang="en-IN" sz="1800">
                <a:solidFill>
                  <a:schemeClr val="dk1"/>
                </a:solidFill>
                <a:latin typeface="Quattrocento Sans"/>
                <a:ea typeface="Quattrocento Sans"/>
                <a:cs typeface="Quattrocento Sans"/>
                <a:sym typeface="Quattrocento Sans"/>
              </a:rPr>
              <a:t>: With insights into customer behavior and preferences, the AI can recommend additional products or services that are likely to interest individual customers. For example, a customer who has recently taken a home loan might receive personalized offers for home insurance or interior design loans. This targeted approach can boost cross-selling and upselling opportunities, driving additional revenue for the bank.</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Investment Advisory</a:t>
            </a:r>
            <a:r>
              <a:rPr lang="en-IN" sz="1800">
                <a:solidFill>
                  <a:schemeClr val="dk1"/>
                </a:solidFill>
                <a:latin typeface="Quattrocento Sans"/>
                <a:ea typeface="Quattrocento Sans"/>
                <a:cs typeface="Quattrocento Sans"/>
                <a:sym typeface="Quattrocento Sans"/>
              </a:rPr>
              <a:t>: Personalized financial reports and investment advice can encourage customers to explore new financial products and investment opportunities offered by the bank. For instance, customers with significant savings might receive tailored investment advice, including mutual funds or wealth management services, which can enhance their financial portfolio and increase the bank’s assets under management.</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274650" y="814800"/>
            <a:ext cx="11642700" cy="522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Opportunity for Innovation</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lang="en-IN" sz="1800">
                <a:solidFill>
                  <a:schemeClr val="dk1"/>
                </a:solidFill>
                <a:latin typeface="Quattrocento Sans"/>
                <a:ea typeface="Quattrocento Sans"/>
                <a:cs typeface="Quattrocento Sans"/>
                <a:sym typeface="Quattrocento Sans"/>
              </a:rPr>
              <a:t>The intersection of these challenges presents a unique opportunity to leverage advanced AI technologies, particularly generative AI, to revolutionize customer engagement in the banking sector. By solving this problem, we can transform the way banks interact with their customers, leading to numerous benefits: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AutoNum type="arabicPeriod"/>
            </a:pPr>
            <a:r>
              <a:rPr b="1" lang="en-IN" sz="1800">
                <a:solidFill>
                  <a:schemeClr val="dk1"/>
                </a:solidFill>
                <a:latin typeface="Quattrocento Sans"/>
                <a:ea typeface="Quattrocento Sans"/>
                <a:cs typeface="Quattrocento Sans"/>
                <a:sym typeface="Quattrocento Sans"/>
              </a:rPr>
              <a:t>Enhanced Customer Experience</a:t>
            </a:r>
            <a:r>
              <a:rPr lang="en-IN" sz="1800">
                <a:solidFill>
                  <a:schemeClr val="dk1"/>
                </a:solidFill>
                <a:latin typeface="Quattrocento Sans"/>
                <a:ea typeface="Quattrocento Sans"/>
                <a:cs typeface="Quattrocento Sans"/>
                <a:sym typeface="Quattrocento Sans"/>
              </a:rPr>
              <a:t>: Personalized content tailored to individual customer needs and preferences can significantly enhance the customer experience. Customers will receive relevant financial advice, targeted marketing campaigns, and educational resources that resonate with their unique situations.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AutoNum type="arabicPeriod"/>
            </a:pPr>
            <a:r>
              <a:rPr b="1" lang="en-IN" sz="1800">
                <a:solidFill>
                  <a:schemeClr val="dk1"/>
                </a:solidFill>
                <a:latin typeface="Quattrocento Sans"/>
                <a:ea typeface="Quattrocento Sans"/>
                <a:cs typeface="Quattrocento Sans"/>
                <a:sym typeface="Quattrocento Sans"/>
              </a:rPr>
              <a:t>Increased Engagement and Satisfaction</a:t>
            </a:r>
            <a:r>
              <a:rPr lang="en-IN" sz="1800">
                <a:solidFill>
                  <a:schemeClr val="dk1"/>
                </a:solidFill>
                <a:latin typeface="Quattrocento Sans"/>
                <a:ea typeface="Quattrocento Sans"/>
                <a:cs typeface="Quattrocento Sans"/>
                <a:sym typeface="Quattrocento Sans"/>
              </a:rPr>
              <a:t>: Personalized communication can boost customer engagement and satisfaction. When customers feel understood and valued, they are more likely to engage with the bank’s services and maintain a long-term relationship.</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AutoNum type="arabicPeriod"/>
            </a:pPr>
            <a:r>
              <a:rPr b="1" lang="en-IN" sz="1800">
                <a:solidFill>
                  <a:schemeClr val="dk1"/>
                </a:solidFill>
                <a:latin typeface="Quattrocento Sans"/>
                <a:ea typeface="Quattrocento Sans"/>
                <a:cs typeface="Quattrocento Sans"/>
                <a:sym typeface="Quattrocento Sans"/>
              </a:rPr>
              <a:t>Data-Driven Insights</a:t>
            </a:r>
            <a:r>
              <a:rPr lang="en-IN" sz="1800">
                <a:solidFill>
                  <a:schemeClr val="dk1"/>
                </a:solidFill>
                <a:latin typeface="Quattrocento Sans"/>
                <a:ea typeface="Quattrocento Sans"/>
                <a:cs typeface="Quattrocento Sans"/>
                <a:sym typeface="Quattrocento Sans"/>
              </a:rPr>
              <a:t>: Utilizing customer data effectively can provide banks with valuable insights into customer behavior and preferences. These insights can drive more informed decision-making and strategic planning.</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AutoNum type="arabicPeriod"/>
            </a:pPr>
            <a:r>
              <a:rPr b="1" lang="en-IN" sz="1800">
                <a:solidFill>
                  <a:schemeClr val="dk1"/>
                </a:solidFill>
                <a:latin typeface="Quattrocento Sans"/>
                <a:ea typeface="Quattrocento Sans"/>
                <a:cs typeface="Quattrocento Sans"/>
                <a:sym typeface="Quattrocento Sans"/>
              </a:rPr>
              <a:t>Competitive Advantage</a:t>
            </a:r>
            <a:r>
              <a:rPr lang="en-IN" sz="1800">
                <a:solidFill>
                  <a:schemeClr val="dk1"/>
                </a:solidFill>
                <a:latin typeface="Quattrocento Sans"/>
                <a:ea typeface="Quattrocento Sans"/>
                <a:cs typeface="Quattrocento Sans"/>
                <a:sym typeface="Quattrocento Sans"/>
              </a:rPr>
              <a:t>: Implementing a personalized content generation system can give banks a competitive edge. By offering superior personalized services, banks can differentiate themselves from competitors and attract new customers.</a:t>
            </a:r>
            <a:endParaRPr sz="1800">
              <a:solidFill>
                <a:schemeClr val="dk1"/>
              </a:solidFill>
              <a:latin typeface="Quattrocento Sans"/>
              <a:ea typeface="Quattrocento Sans"/>
              <a:cs typeface="Quattrocento Sans"/>
              <a:sym typeface="Quattrocento Sans"/>
            </a:endParaRPr>
          </a:p>
          <a:p>
            <a:pPr indent="0" lvl="0" marL="0" marR="0" rtl="0" algn="l">
              <a:lnSpc>
                <a:spcPct val="100000"/>
              </a:lnSpc>
              <a:spcBef>
                <a:spcPts val="1200"/>
              </a:spcBef>
              <a:spcAft>
                <a:spcPts val="0"/>
              </a:spcAft>
              <a:buClr>
                <a:srgbClr val="000000"/>
              </a:buClr>
              <a:buSzPts val="1400"/>
              <a:buFont typeface="Arial"/>
              <a:buNone/>
            </a:pPr>
            <a:r>
              <a:t/>
            </a:r>
            <a:endParaRPr sz="18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e93165b8b5_0_86"/>
          <p:cNvSpPr txBox="1"/>
          <p:nvPr/>
        </p:nvSpPr>
        <p:spPr>
          <a:xfrm>
            <a:off x="354450" y="434975"/>
            <a:ext cx="11483100" cy="567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4. Better Financial Literacy:</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Educational Content</a:t>
            </a:r>
            <a:r>
              <a:rPr lang="en-IN" sz="1800">
                <a:solidFill>
                  <a:schemeClr val="dk1"/>
                </a:solidFill>
                <a:latin typeface="Quattrocento Sans"/>
                <a:ea typeface="Quattrocento Sans"/>
                <a:cs typeface="Quattrocento Sans"/>
                <a:sym typeface="Quattrocento Sans"/>
              </a:rPr>
              <a:t>: The AI can generate customized educational materials that cater to individual customer needs. For example, a young professional might receive content about the importance of early investment and retirement planning, while a small business owner could get tips on managing business finances. By enhancing financial literacy, the bank not only helps its customers make informed decisions but also builds trust and credibility.</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Interactive Learning</a:t>
            </a:r>
            <a:r>
              <a:rPr lang="en-IN" sz="1800">
                <a:solidFill>
                  <a:schemeClr val="dk1"/>
                </a:solidFill>
                <a:latin typeface="Quattrocento Sans"/>
                <a:ea typeface="Quattrocento Sans"/>
                <a:cs typeface="Quattrocento Sans"/>
                <a:sym typeface="Quattrocento Sans"/>
              </a:rPr>
              <a:t>: Personalized interactive modules, such as quizzes and videos, can engage customers more dynamically. These modules can be tailored based on customer profiles, ensuring that the content is relevant and engaging, thereby improving the overall learning experience.</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5. Enhanced Customer Experience:</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Seamless Integration</a:t>
            </a:r>
            <a:r>
              <a:rPr lang="en-IN" sz="1800">
                <a:solidFill>
                  <a:schemeClr val="dk1"/>
                </a:solidFill>
                <a:latin typeface="Quattrocento Sans"/>
                <a:ea typeface="Quattrocento Sans"/>
                <a:cs typeface="Quattrocento Sans"/>
                <a:sym typeface="Quattrocento Sans"/>
              </a:rPr>
              <a:t>: The AI system can integrate with various customer </a:t>
            </a:r>
            <a:r>
              <a:rPr lang="en-IN" sz="1800">
                <a:solidFill>
                  <a:schemeClr val="dk1"/>
                </a:solidFill>
                <a:latin typeface="Quattrocento Sans"/>
                <a:ea typeface="Quattrocento Sans"/>
                <a:cs typeface="Quattrocento Sans"/>
                <a:sym typeface="Quattrocento Sans"/>
              </a:rPr>
              <a:t>touch points</a:t>
            </a:r>
            <a:r>
              <a:rPr lang="en-IN" sz="1800">
                <a:solidFill>
                  <a:schemeClr val="dk1"/>
                </a:solidFill>
                <a:latin typeface="Quattrocento Sans"/>
                <a:ea typeface="Quattrocento Sans"/>
                <a:cs typeface="Quattrocento Sans"/>
                <a:sym typeface="Quattrocento Sans"/>
              </a:rPr>
              <a:t>, including mobile apps, websites, and in-branch services. This ensures that customers receive a consistent and personalized experience across all channels, improving overall satisfaction.</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Real-Time Assistance</a:t>
            </a:r>
            <a:r>
              <a:rPr lang="en-IN" sz="1800">
                <a:solidFill>
                  <a:schemeClr val="dk1"/>
                </a:solidFill>
                <a:latin typeface="Quattrocento Sans"/>
                <a:ea typeface="Quattrocento Sans"/>
                <a:cs typeface="Quattrocento Sans"/>
                <a:sym typeface="Quattrocento Sans"/>
              </a:rPr>
              <a:t>: By leveraging AI, the bank can provide real-time, personalized assistance to customers. For instance, chatbots and virtual assistants can offer tailored support based on the customer’s history and preferences, enhancing the efficiency and effectiveness of customer service.</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e93165b8b5_0_90"/>
          <p:cNvSpPr txBox="1"/>
          <p:nvPr/>
        </p:nvSpPr>
        <p:spPr>
          <a:xfrm>
            <a:off x="354450" y="739475"/>
            <a:ext cx="11483100" cy="506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6. Competitive Advantage:</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Innovation Leader</a:t>
            </a:r>
            <a:r>
              <a:rPr lang="en-IN" sz="1800">
                <a:solidFill>
                  <a:schemeClr val="dk1"/>
                </a:solidFill>
                <a:latin typeface="Quattrocento Sans"/>
                <a:ea typeface="Quattrocento Sans"/>
                <a:cs typeface="Quattrocento Sans"/>
                <a:sym typeface="Quattrocento Sans"/>
              </a:rPr>
              <a:t>: By adopting advanced AI-driven personalization, the Bank of Baroda can position itself as a leader in banking innovation. This can attract tech-savvy customers and differentiate the bank from competitors.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Market Penetration</a:t>
            </a:r>
            <a:r>
              <a:rPr lang="en-IN" sz="1800">
                <a:solidFill>
                  <a:schemeClr val="dk1"/>
                </a:solidFill>
                <a:latin typeface="Quattrocento Sans"/>
                <a:ea typeface="Quattrocento Sans"/>
                <a:cs typeface="Quattrocento Sans"/>
                <a:sym typeface="Quattrocento Sans"/>
              </a:rPr>
              <a:t>: Personalized marketing can be particularly effective in penetrating new market segments. For example, targeting millennials and Gen Z with tailored financial products and educational content can help the bank capture a larger share of these growing customer segments.</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7. Cost Efficiency:</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Optimized Marketing Spend</a:t>
            </a:r>
            <a:r>
              <a:rPr lang="en-IN" sz="1800">
                <a:solidFill>
                  <a:schemeClr val="dk1"/>
                </a:solidFill>
                <a:latin typeface="Quattrocento Sans"/>
                <a:ea typeface="Quattrocento Sans"/>
                <a:cs typeface="Quattrocento Sans"/>
                <a:sym typeface="Quattrocento Sans"/>
              </a:rPr>
              <a:t>: Personalized marketing campaigns can be more cost-effective than traditional, broad-spectrum campaigns. By targeting the right audience with the right message, the bank can achieve better results with lower marketing spend.</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Automated Content Creation</a:t>
            </a:r>
            <a:r>
              <a:rPr lang="en-IN" sz="1800">
                <a:solidFill>
                  <a:schemeClr val="dk1"/>
                </a:solidFill>
                <a:latin typeface="Quattrocento Sans"/>
                <a:ea typeface="Quattrocento Sans"/>
                <a:cs typeface="Quattrocento Sans"/>
                <a:sym typeface="Quattrocento Sans"/>
              </a:rPr>
              <a:t>: The AI-driven approach reduces the need for manual content creation, allowing marketing teams to focus on strategy and creative direction. This automation can lead to significant cost savings in the long run.</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e93165b8b5_0_94"/>
          <p:cNvSpPr txBox="1"/>
          <p:nvPr/>
        </p:nvSpPr>
        <p:spPr>
          <a:xfrm>
            <a:off x="354450" y="474775"/>
            <a:ext cx="11483100" cy="551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8. Data-Driven Decision Making:</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Customer Insights</a:t>
            </a:r>
            <a:r>
              <a:rPr lang="en-IN" sz="1800">
                <a:solidFill>
                  <a:schemeClr val="dk1"/>
                </a:solidFill>
                <a:latin typeface="Quattrocento Sans"/>
                <a:ea typeface="Quattrocento Sans"/>
                <a:cs typeface="Quattrocento Sans"/>
                <a:sym typeface="Quattrocento Sans"/>
              </a:rPr>
              <a:t>: The AI system can provide deep insights into customer behavior and preferences, enabling the bank to make informed decisions about product development, marketing strategies, and customer engagement initiatives.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Performance Metrics</a:t>
            </a:r>
            <a:r>
              <a:rPr lang="en-IN" sz="1800">
                <a:solidFill>
                  <a:schemeClr val="dk1"/>
                </a:solidFill>
                <a:latin typeface="Quattrocento Sans"/>
                <a:ea typeface="Quattrocento Sans"/>
                <a:cs typeface="Quattrocento Sans"/>
                <a:sym typeface="Quattrocento Sans"/>
              </a:rPr>
              <a:t>: The AI can track the performance of personalized content and campaigns, providing valuable feedback on what works and what doesn’t. This data-driven approach ensures continuous improvement and optimization of marketing efforts.</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Overall Business Relevance:</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1200"/>
              </a:spcAft>
              <a:buNone/>
            </a:pPr>
            <a:r>
              <a:rPr lang="en-IN" sz="1800">
                <a:solidFill>
                  <a:schemeClr val="dk1"/>
                </a:solidFill>
                <a:latin typeface="Quattrocento Sans"/>
                <a:ea typeface="Quattrocento Sans"/>
                <a:cs typeface="Quattrocento Sans"/>
                <a:sym typeface="Quattrocento Sans"/>
              </a:rPr>
              <a:t>The integration of generative AI for personalized content generation aligns with the bank’s strategic goals of enhancing customer engagement, improving operational efficiency, and driving revenue growth. By addressing the specific needs and preferences of individual customers, Bank of Baroda can build stronger relationships, increase customer satisfaction, and establish itself as a leader in innovative banking solutions. This approach not only meets current market demands but also positions the bank for long-term success in an increasingly competitive and digital financial landscape.</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9"/>
          <p:cNvSpPr txBox="1"/>
          <p:nvPr/>
        </p:nvSpPr>
        <p:spPr>
          <a:xfrm>
            <a:off x="194850" y="121775"/>
            <a:ext cx="11802300" cy="62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2800">
                <a:solidFill>
                  <a:schemeClr val="dk1"/>
                </a:solidFill>
                <a:latin typeface="Quattrocento Sans"/>
                <a:ea typeface="Quattrocento Sans"/>
                <a:cs typeface="Quattrocento Sans"/>
                <a:sym typeface="Quattrocento Sans"/>
              </a:rPr>
              <a:t>Uniqueness of Approach and Solution</a:t>
            </a:r>
            <a:endParaRPr b="1" sz="2800">
              <a:solidFill>
                <a:schemeClr val="dk1"/>
              </a:solidFill>
              <a:latin typeface="Quattrocento Sans"/>
              <a:ea typeface="Quattrocento Sans"/>
              <a:cs typeface="Quattrocento Sans"/>
              <a:sym typeface="Quattrocento Sans"/>
            </a:endParaRPr>
          </a:p>
          <a:p>
            <a:pPr indent="0" lvl="0" marL="0" rtl="0" algn="l">
              <a:spcBef>
                <a:spcPts val="400"/>
              </a:spcBef>
              <a:spcAft>
                <a:spcPts val="0"/>
              </a:spcAft>
              <a:buClr>
                <a:schemeClr val="dk1"/>
              </a:buClr>
              <a:buSzPts val="1400"/>
              <a:buFont typeface="Arial"/>
              <a:buNone/>
            </a:pPr>
            <a:r>
              <a:rPr lang="en-IN" sz="1800">
                <a:solidFill>
                  <a:srgbClr val="222222"/>
                </a:solidFill>
                <a:highlight>
                  <a:schemeClr val="lt1"/>
                </a:highlight>
                <a:latin typeface="Quattrocento Sans"/>
                <a:ea typeface="Quattrocento Sans"/>
                <a:cs typeface="Quattrocento Sans"/>
                <a:sym typeface="Quattrocento Sans"/>
              </a:rPr>
              <a:t>What is the unique aspects of the proposed idea?</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1. Holistic Personalization:</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Integrated Personalization Engine:</a:t>
            </a:r>
            <a:r>
              <a:rPr lang="en-IN" sz="1800">
                <a:solidFill>
                  <a:schemeClr val="dk1"/>
                </a:solidFill>
                <a:latin typeface="Quattrocento Sans"/>
                <a:ea typeface="Quattrocento Sans"/>
                <a:cs typeface="Quattrocento Sans"/>
                <a:sym typeface="Quattrocento Sans"/>
              </a:rPr>
              <a:t> The core uniqueness of SmartGen AI lies in its comprehensive personalization engine, which integrates marketing, financial advice, and educational content into a single platform. This integration ensures that customers receive a unified experience that addresses multiple aspects of their financial needs and interests.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Contextual Understanding:</a:t>
            </a:r>
            <a:r>
              <a:rPr lang="en-IN" sz="1800">
                <a:solidFill>
                  <a:schemeClr val="dk1"/>
                </a:solidFill>
                <a:latin typeface="Quattrocento Sans"/>
                <a:ea typeface="Quattrocento Sans"/>
                <a:cs typeface="Quattrocento Sans"/>
                <a:sym typeface="Quattrocento Sans"/>
              </a:rPr>
              <a:t> By leveraging advanced AI models, the system can understand the context of each customer’s financial journey. This means the content generated is not just personalized based on static data, but dynamically tailored to reflect the customer’s current financial situation and future goals.</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2. Advanced AI and Machine Learning:</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Generative AI Models:</a:t>
            </a:r>
            <a:r>
              <a:rPr lang="en-IN" sz="1800">
                <a:solidFill>
                  <a:schemeClr val="dk1"/>
                </a:solidFill>
                <a:latin typeface="Quattrocento Sans"/>
                <a:ea typeface="Quattrocento Sans"/>
                <a:cs typeface="Quattrocento Sans"/>
                <a:sym typeface="Quattrocento Sans"/>
              </a:rPr>
              <a:t> The use of generative AI models, powered by Microsoft Azure OpenAI, allows for the creation of highly personalized and contextually relevant content. These models are trained on vast datasets, enabling them to generate content that feels bespoke and directly relevant to the individual customer.</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Continuous Learning:</a:t>
            </a:r>
            <a:r>
              <a:rPr lang="en-IN" sz="1800">
                <a:solidFill>
                  <a:schemeClr val="dk1"/>
                </a:solidFill>
                <a:latin typeface="Quattrocento Sans"/>
                <a:ea typeface="Quattrocento Sans"/>
                <a:cs typeface="Quattrocento Sans"/>
                <a:sym typeface="Quattrocento Sans"/>
              </a:rPr>
              <a:t> The AI models are designed to continuously learn from customer interactions and feedback. This means that the personalization engine becomes smarter over time, delivering increasingly accurate and relevant content as it gathers more data.</a:t>
            </a:r>
            <a:endParaRPr sz="1800">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1200"/>
              </a:spcBef>
              <a:spcAft>
                <a:spcPts val="0"/>
              </a:spcAft>
              <a:buClr>
                <a:srgbClr val="000000"/>
              </a:buClr>
              <a:buSzPts val="1400"/>
              <a:buFont typeface="Arial"/>
              <a:buNone/>
            </a:pPr>
            <a:r>
              <a:t/>
            </a:r>
            <a:endParaRPr i="0" sz="18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e93165b8b5_0_98"/>
          <p:cNvSpPr txBox="1"/>
          <p:nvPr/>
        </p:nvSpPr>
        <p:spPr>
          <a:xfrm>
            <a:off x="194850" y="194250"/>
            <a:ext cx="11802300" cy="62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IN" sz="1600">
                <a:solidFill>
                  <a:schemeClr val="dk1"/>
                </a:solidFill>
                <a:latin typeface="Quattrocento Sans"/>
                <a:ea typeface="Quattrocento Sans"/>
                <a:cs typeface="Quattrocento Sans"/>
                <a:sym typeface="Quattrocento Sans"/>
              </a:rPr>
              <a:t>3. Seamless Integration with Existing Systems:</a:t>
            </a:r>
            <a:endParaRPr b="1"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API-Driven Architecture:</a:t>
            </a:r>
            <a:r>
              <a:rPr lang="en-IN" sz="1600">
                <a:solidFill>
                  <a:schemeClr val="dk1"/>
                </a:solidFill>
                <a:latin typeface="Quattrocento Sans"/>
                <a:ea typeface="Quattrocento Sans"/>
                <a:cs typeface="Quattrocento Sans"/>
                <a:sym typeface="Quattrocento Sans"/>
              </a:rPr>
              <a:t> SmartGen AI is built with an API-driven architecture, allowing it to seamlessly integrate with Bank of Baroda’s existing systems. This ensures that the AI can access real-time data, providing up-to-date and accurate content to customers.</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Interoperability:</a:t>
            </a:r>
            <a:r>
              <a:rPr lang="en-IN" sz="1600">
                <a:solidFill>
                  <a:schemeClr val="dk1"/>
                </a:solidFill>
                <a:latin typeface="Quattrocento Sans"/>
                <a:ea typeface="Quattrocento Sans"/>
                <a:cs typeface="Quattrocento Sans"/>
                <a:sym typeface="Quattrocento Sans"/>
              </a:rPr>
              <a:t> The solution is designed to work with a variety of data sources and formats, making it adaptable to different banking systems and ensuring smooth integration without major overhauls to existing infrastructure.</a:t>
            </a:r>
            <a:endParaRPr sz="16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600">
                <a:solidFill>
                  <a:schemeClr val="dk1"/>
                </a:solidFill>
                <a:latin typeface="Quattrocento Sans"/>
                <a:ea typeface="Quattrocento Sans"/>
                <a:cs typeface="Quattrocento Sans"/>
                <a:sym typeface="Quattrocento Sans"/>
              </a:rPr>
              <a:t>4. Multi-Channel Delivery:</a:t>
            </a:r>
            <a:endParaRPr b="1"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Omni-Channel Approach:</a:t>
            </a:r>
            <a:r>
              <a:rPr lang="en-IN" sz="1600">
                <a:solidFill>
                  <a:schemeClr val="dk1"/>
                </a:solidFill>
                <a:latin typeface="Quattrocento Sans"/>
                <a:ea typeface="Quattrocento Sans"/>
                <a:cs typeface="Quattrocento Sans"/>
                <a:sym typeface="Quattrocento Sans"/>
              </a:rPr>
              <a:t> SmartGen AI supports multi-channel content delivery, including email, SMS, mobile app notifications, and web portals. This ensures that customers receive content through their preferred channels, enhancing accessibility and engagement.</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Dynamic Content Formatting:</a:t>
            </a:r>
            <a:r>
              <a:rPr lang="en-IN" sz="1600">
                <a:solidFill>
                  <a:schemeClr val="dk1"/>
                </a:solidFill>
                <a:latin typeface="Quattrocento Sans"/>
                <a:ea typeface="Quattrocento Sans"/>
                <a:cs typeface="Quattrocento Sans"/>
                <a:sym typeface="Quattrocento Sans"/>
              </a:rPr>
              <a:t> The system can dynamically format content to suit different delivery channels, ensuring that the personalized messages are presented in an engaging and user-friendly manner regardless of the platform.</a:t>
            </a:r>
            <a:endParaRPr sz="16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600">
                <a:solidFill>
                  <a:schemeClr val="dk1"/>
                </a:solidFill>
                <a:latin typeface="Quattrocento Sans"/>
                <a:ea typeface="Quattrocento Sans"/>
                <a:cs typeface="Quattrocento Sans"/>
                <a:sym typeface="Quattrocento Sans"/>
              </a:rPr>
              <a:t>5. Deep Customer Insights:</a:t>
            </a:r>
            <a:endParaRPr b="1"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Behavioral Analysis:</a:t>
            </a:r>
            <a:r>
              <a:rPr lang="en-IN" sz="1600">
                <a:solidFill>
                  <a:schemeClr val="dk1"/>
                </a:solidFill>
                <a:latin typeface="Quattrocento Sans"/>
                <a:ea typeface="Quattrocento Sans"/>
                <a:cs typeface="Quattrocento Sans"/>
                <a:sym typeface="Quattrocento Sans"/>
              </a:rPr>
              <a:t> By analyzing customer behavior and transaction history, SmartGen AI can generate insights into customer preferences and habits. This allows for the creation of highly targeted and relevant content that resonates with individual customers.</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Predictive Analytics:</a:t>
            </a:r>
            <a:r>
              <a:rPr lang="en-IN" sz="1600">
                <a:solidFill>
                  <a:schemeClr val="dk1"/>
                </a:solidFill>
                <a:latin typeface="Quattrocento Sans"/>
                <a:ea typeface="Quattrocento Sans"/>
                <a:cs typeface="Quattrocento Sans"/>
                <a:sym typeface="Quattrocento Sans"/>
              </a:rPr>
              <a:t> The AI system uses predictive analytics to anticipate customer needs and preferences, enabling proactive content delivery. For example, if a customer is likely to be interested in a new investment product based on their past behavior, the system can preemptively provide tailored information about that product.</a:t>
            </a:r>
            <a:endParaRPr b="1"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e93165b8b5_0_102"/>
          <p:cNvSpPr txBox="1"/>
          <p:nvPr/>
        </p:nvSpPr>
        <p:spPr>
          <a:xfrm>
            <a:off x="194850" y="136250"/>
            <a:ext cx="11802300" cy="61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700">
                <a:solidFill>
                  <a:schemeClr val="dk1"/>
                </a:solidFill>
                <a:latin typeface="Quattrocento Sans"/>
                <a:ea typeface="Quattrocento Sans"/>
                <a:cs typeface="Quattrocento Sans"/>
                <a:sym typeface="Quattrocento Sans"/>
              </a:rPr>
              <a:t>6. Focus on Customer Education:</a:t>
            </a:r>
            <a:endParaRPr b="1"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Personalized Educational Content:</a:t>
            </a:r>
            <a:r>
              <a:rPr lang="en-IN" sz="1700">
                <a:solidFill>
                  <a:schemeClr val="dk1"/>
                </a:solidFill>
                <a:latin typeface="Quattrocento Sans"/>
                <a:ea typeface="Quattrocento Sans"/>
                <a:cs typeface="Quattrocento Sans"/>
                <a:sym typeface="Quattrocento Sans"/>
              </a:rPr>
              <a:t> Unlike traditional banking systems that offer generic educational resources, SmartGen AI generates personalized educational content that matches the customer’s financial literacy level and interests. This helps customers make informed financial decisions, improving their overall financial health.</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Interactive Learning Modules:</a:t>
            </a:r>
            <a:r>
              <a:rPr lang="en-IN" sz="1700">
                <a:solidFill>
                  <a:schemeClr val="dk1"/>
                </a:solidFill>
                <a:latin typeface="Quattrocento Sans"/>
                <a:ea typeface="Quattrocento Sans"/>
                <a:cs typeface="Quattrocento Sans"/>
                <a:sym typeface="Quattrocento Sans"/>
              </a:rPr>
              <a:t> The system includes interactive learning modules that adapt to the customer’s learning pace and style, making financial education more engaging and effective.</a:t>
            </a:r>
            <a:endParaRPr sz="17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solidFill>
                  <a:schemeClr val="dk1"/>
                </a:solidFill>
                <a:latin typeface="Quattrocento Sans"/>
                <a:ea typeface="Quattrocento Sans"/>
                <a:cs typeface="Quattrocento Sans"/>
                <a:sym typeface="Quattrocento Sans"/>
              </a:rPr>
              <a:t>7. Robust Security and Compliance:</a:t>
            </a:r>
            <a:endParaRPr b="1"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Data Privacy and Security:</a:t>
            </a:r>
            <a:r>
              <a:rPr lang="en-IN" sz="1700">
                <a:solidFill>
                  <a:schemeClr val="dk1"/>
                </a:solidFill>
                <a:latin typeface="Quattrocento Sans"/>
                <a:ea typeface="Quattrocento Sans"/>
                <a:cs typeface="Quattrocento Sans"/>
                <a:sym typeface="Quattrocento Sans"/>
              </a:rPr>
              <a:t> SmartGen AI is built with a strong focus on data privacy and security. All customer data is encrypted, and access is controlled through strict authentication and authorization mechanisms.</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Regulatory Compliance:</a:t>
            </a:r>
            <a:r>
              <a:rPr lang="en-IN" sz="1700">
                <a:solidFill>
                  <a:schemeClr val="dk1"/>
                </a:solidFill>
                <a:latin typeface="Quattrocento Sans"/>
                <a:ea typeface="Quattrocento Sans"/>
                <a:cs typeface="Quattrocento Sans"/>
                <a:sym typeface="Quattrocento Sans"/>
              </a:rPr>
              <a:t> The solution adheres to all relevant banking regulations and data protection laws, ensuring that customer data is handled securely and ethically.</a:t>
            </a:r>
            <a:endParaRPr sz="17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solidFill>
                  <a:schemeClr val="dk1"/>
                </a:solidFill>
                <a:latin typeface="Quattrocento Sans"/>
                <a:ea typeface="Quattrocento Sans"/>
                <a:cs typeface="Quattrocento Sans"/>
                <a:sym typeface="Quattrocento Sans"/>
              </a:rPr>
              <a:t>8. Modular and Scalable Architecture:</a:t>
            </a:r>
            <a:endParaRPr b="1"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Microservices-Based Design:</a:t>
            </a:r>
            <a:r>
              <a:rPr lang="en-IN" sz="1700">
                <a:solidFill>
                  <a:schemeClr val="dk1"/>
                </a:solidFill>
                <a:latin typeface="Quattrocento Sans"/>
                <a:ea typeface="Quattrocento Sans"/>
                <a:cs typeface="Quattrocento Sans"/>
                <a:sym typeface="Quattrocento Sans"/>
              </a:rPr>
              <a:t> The modular architecture of SmartGen AI, based on microservices, allows for easy scaling and updating of individual components without affecting the entire system. This ensures that the solution can grow with the bank’s needs.</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Scalability:</a:t>
            </a:r>
            <a:r>
              <a:rPr lang="en-IN" sz="1700">
                <a:solidFill>
                  <a:schemeClr val="dk1"/>
                </a:solidFill>
                <a:latin typeface="Quattrocento Sans"/>
                <a:ea typeface="Quattrocento Sans"/>
                <a:cs typeface="Quattrocento Sans"/>
                <a:sym typeface="Quattrocento Sans"/>
              </a:rPr>
              <a:t> The cloud-based infrastructure provided by Microsoft Azure ensures that the system can handle increased workloads and data volumes without compromising performance. This makes it suitable for banks of all sizes and customer bases.</a:t>
            </a:r>
            <a:endParaRPr b="1" sz="17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e93165b8b5_0_106"/>
          <p:cNvSpPr txBox="1"/>
          <p:nvPr/>
        </p:nvSpPr>
        <p:spPr>
          <a:xfrm>
            <a:off x="388800" y="658225"/>
            <a:ext cx="11414400" cy="507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900">
                <a:solidFill>
                  <a:schemeClr val="dk1"/>
                </a:solidFill>
                <a:latin typeface="Quattrocento Sans"/>
                <a:ea typeface="Quattrocento Sans"/>
                <a:cs typeface="Quattrocento Sans"/>
                <a:sym typeface="Quattrocento Sans"/>
              </a:rPr>
              <a:t>9. User-Centric Design:</a:t>
            </a:r>
            <a:endParaRPr b="1" sz="1900">
              <a:solidFill>
                <a:schemeClr val="dk1"/>
              </a:solidFill>
              <a:latin typeface="Quattrocento Sans"/>
              <a:ea typeface="Quattrocento Sans"/>
              <a:cs typeface="Quattrocento Sans"/>
              <a:sym typeface="Quattrocento Sans"/>
            </a:endParaRPr>
          </a:p>
          <a:p>
            <a:pPr indent="-349250" lvl="0" marL="457200" rtl="0" algn="l">
              <a:lnSpc>
                <a:spcPct val="115000"/>
              </a:lnSpc>
              <a:spcBef>
                <a:spcPts val="1200"/>
              </a:spcBef>
              <a:spcAft>
                <a:spcPts val="0"/>
              </a:spcAft>
              <a:buClr>
                <a:schemeClr val="dk1"/>
              </a:buClr>
              <a:buSzPts val="1900"/>
              <a:buChar char="●"/>
            </a:pPr>
            <a:r>
              <a:rPr b="1" lang="en-IN" sz="1900">
                <a:solidFill>
                  <a:schemeClr val="dk1"/>
                </a:solidFill>
                <a:latin typeface="Quattrocento Sans"/>
                <a:ea typeface="Quattrocento Sans"/>
                <a:cs typeface="Quattrocento Sans"/>
                <a:sym typeface="Quattrocento Sans"/>
              </a:rPr>
              <a:t>Intuitive User Interface:</a:t>
            </a:r>
            <a:r>
              <a:rPr lang="en-IN" sz="1900">
                <a:solidFill>
                  <a:schemeClr val="dk1"/>
                </a:solidFill>
                <a:latin typeface="Quattrocento Sans"/>
                <a:ea typeface="Quattrocento Sans"/>
                <a:cs typeface="Quattrocento Sans"/>
                <a:sym typeface="Quattrocento Sans"/>
              </a:rPr>
              <a:t> The user interface of SmartGen AI is designed to be intuitive and user-friendly, ensuring that customers can easily interact with the system and access personalized content without any technical barriers.</a:t>
            </a:r>
            <a:endParaRPr sz="1900">
              <a:solidFill>
                <a:schemeClr val="dk1"/>
              </a:solidFill>
              <a:latin typeface="Quattrocento Sans"/>
              <a:ea typeface="Quattrocento Sans"/>
              <a:cs typeface="Quattrocento Sans"/>
              <a:sym typeface="Quattrocento Sans"/>
            </a:endParaRPr>
          </a:p>
          <a:p>
            <a:pPr indent="-349250" lvl="0" marL="457200" rtl="0" algn="l">
              <a:lnSpc>
                <a:spcPct val="115000"/>
              </a:lnSpc>
              <a:spcBef>
                <a:spcPts val="0"/>
              </a:spcBef>
              <a:spcAft>
                <a:spcPts val="0"/>
              </a:spcAft>
              <a:buClr>
                <a:schemeClr val="dk1"/>
              </a:buClr>
              <a:buSzPts val="1900"/>
              <a:buChar char="●"/>
            </a:pPr>
            <a:r>
              <a:rPr b="1" lang="en-IN" sz="1900">
                <a:solidFill>
                  <a:schemeClr val="dk1"/>
                </a:solidFill>
                <a:latin typeface="Quattrocento Sans"/>
                <a:ea typeface="Quattrocento Sans"/>
                <a:cs typeface="Quattrocento Sans"/>
                <a:sym typeface="Quattrocento Sans"/>
              </a:rPr>
              <a:t>Feedback Mechanism:</a:t>
            </a:r>
            <a:r>
              <a:rPr lang="en-IN" sz="1900">
                <a:solidFill>
                  <a:schemeClr val="dk1"/>
                </a:solidFill>
                <a:latin typeface="Quattrocento Sans"/>
                <a:ea typeface="Quattrocento Sans"/>
                <a:cs typeface="Quattrocento Sans"/>
                <a:sym typeface="Quattrocento Sans"/>
              </a:rPr>
              <a:t> A built-in feedback mechanism allows customers to provide input on the content they receive, enabling continuous improvement and ensuring that the system remains aligned with customer expectations and needs.</a:t>
            </a:r>
            <a:endParaRPr sz="19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t/>
            </a:r>
            <a:endParaRPr sz="19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1200"/>
              </a:spcAft>
              <a:buNone/>
            </a:pPr>
            <a:r>
              <a:rPr lang="en-IN" sz="1900">
                <a:solidFill>
                  <a:schemeClr val="dk1"/>
                </a:solidFill>
                <a:latin typeface="Quattrocento Sans"/>
                <a:ea typeface="Quattrocento Sans"/>
                <a:cs typeface="Quattrocento Sans"/>
                <a:sym typeface="Quattrocento Sans"/>
              </a:rPr>
              <a:t>In summary, the unique aspects of SmartGen AI stem from its holistic and integrated approach to personalization, advanced AI capabilities, seamless system integration, multi-channel content delivery, deep customer insights, focus on education, robust security, modular architecture, and user-centric design. These elements combine to create a solution that not only meets the immediate needs of Bank of Baroda’s customers but also evolves with them, delivering long-term value and enhanced customer engagement.</a:t>
            </a:r>
            <a:endParaRPr b="1" sz="19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0"/>
          <p:cNvSpPr txBox="1"/>
          <p:nvPr>
            <p:ph type="title"/>
          </p:nvPr>
        </p:nvSpPr>
        <p:spPr>
          <a:xfrm>
            <a:off x="287400" y="306700"/>
            <a:ext cx="11617200" cy="601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2800">
                <a:latin typeface="Quattrocento Sans"/>
                <a:ea typeface="Quattrocento Sans"/>
                <a:cs typeface="Quattrocento Sans"/>
                <a:sym typeface="Quattrocento Sans"/>
              </a:rPr>
              <a:t>User Experience: How will your idea enhance the user experience?</a:t>
            </a:r>
            <a:endParaRPr b="1"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User Experience: Detailed Explanation</a:t>
            </a:r>
            <a:endParaRPr b="1"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lang="en-IN" sz="1800">
                <a:latin typeface="Quattrocento Sans"/>
                <a:ea typeface="Quattrocento Sans"/>
                <a:cs typeface="Quattrocento Sans"/>
                <a:sym typeface="Quattrocento Sans"/>
              </a:rPr>
              <a:t>SmartGen AI is designed with a user-centric approach, focusing on enhancing the overall experience of Bank of Baroda's customers. Here’s how our solution will significantly improve user experience:</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Personalized Content Delivery:</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AutoNum type="arabicPeriod"/>
            </a:pPr>
            <a:r>
              <a:rPr b="1" lang="en-IN" sz="1800">
                <a:latin typeface="Quattrocento Sans"/>
                <a:ea typeface="Quattrocento Sans"/>
                <a:cs typeface="Quattrocento Sans"/>
                <a:sym typeface="Quattrocento Sans"/>
              </a:rPr>
              <a:t>Relevance</a:t>
            </a:r>
            <a:r>
              <a:rPr lang="en-IN" sz="1800">
                <a:latin typeface="Quattrocento Sans"/>
                <a:ea typeface="Quattrocento Sans"/>
                <a:cs typeface="Quattrocento Sans"/>
                <a:sym typeface="Quattrocento Sans"/>
              </a:rPr>
              <a:t>:</a:t>
            </a:r>
            <a:endParaRPr sz="1800">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Char char="○"/>
            </a:pPr>
            <a:r>
              <a:rPr b="1" lang="en-IN">
                <a:solidFill>
                  <a:schemeClr val="dk1"/>
                </a:solidFill>
                <a:latin typeface="Quattrocento Sans"/>
                <a:ea typeface="Quattrocento Sans"/>
                <a:cs typeface="Quattrocento Sans"/>
                <a:sym typeface="Quattrocento Sans"/>
              </a:rPr>
              <a:t>Contextual Financial Insights</a:t>
            </a:r>
            <a:r>
              <a:rPr lang="en-IN">
                <a:solidFill>
                  <a:schemeClr val="dk1"/>
                </a:solidFill>
                <a:latin typeface="Quattrocento Sans"/>
                <a:ea typeface="Quattrocento Sans"/>
                <a:cs typeface="Quattrocento Sans"/>
                <a:sym typeface="Quattrocento Sans"/>
              </a:rPr>
              <a:t>: Customers receive insights and recommendations that are directly relevant to their personal financial situations, such as tailored investment advice, customized loan offers, and spending habit reports.</a:t>
            </a:r>
            <a:endParaRPr>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Char char="○"/>
            </a:pPr>
            <a:r>
              <a:rPr b="1" lang="en-IN">
                <a:solidFill>
                  <a:schemeClr val="dk1"/>
                </a:solidFill>
                <a:latin typeface="Quattrocento Sans"/>
                <a:ea typeface="Quattrocento Sans"/>
                <a:cs typeface="Quattrocento Sans"/>
                <a:sym typeface="Quattrocento Sans"/>
              </a:rPr>
              <a:t>Localized Content</a:t>
            </a:r>
            <a:r>
              <a:rPr lang="en-IN">
                <a:solidFill>
                  <a:schemeClr val="dk1"/>
                </a:solidFill>
                <a:latin typeface="Quattrocento Sans"/>
                <a:ea typeface="Quattrocento Sans"/>
                <a:cs typeface="Quattrocento Sans"/>
                <a:sym typeface="Quattrocento Sans"/>
              </a:rPr>
              <a:t>: Personalized content takes into account regional preferences, local events, and offers, ensuring cultural and geographic relevance.</a:t>
            </a:r>
            <a:endParaRPr>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AutoNum type="arabicPeriod"/>
            </a:pPr>
            <a:r>
              <a:rPr b="1" lang="en-IN" sz="1800">
                <a:latin typeface="Quattrocento Sans"/>
                <a:ea typeface="Quattrocento Sans"/>
                <a:cs typeface="Quattrocento Sans"/>
                <a:sym typeface="Quattrocento Sans"/>
              </a:rPr>
              <a:t>Timeliness</a:t>
            </a:r>
            <a:r>
              <a:rPr lang="en-IN" sz="1800">
                <a:latin typeface="Quattrocento Sans"/>
                <a:ea typeface="Quattrocento Sans"/>
                <a:cs typeface="Quattrocento Sans"/>
                <a:sym typeface="Quattrocento Sans"/>
              </a:rPr>
              <a:t>:</a:t>
            </a:r>
            <a:endParaRPr sz="1800">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Char char="○"/>
            </a:pPr>
            <a:r>
              <a:rPr b="1" lang="en-IN">
                <a:solidFill>
                  <a:schemeClr val="dk1"/>
                </a:solidFill>
                <a:latin typeface="Quattrocento Sans"/>
                <a:ea typeface="Quattrocento Sans"/>
                <a:cs typeface="Quattrocento Sans"/>
                <a:sym typeface="Quattrocento Sans"/>
              </a:rPr>
              <a:t>Real-Time Updates</a:t>
            </a:r>
            <a:r>
              <a:rPr lang="en-IN">
                <a:solidFill>
                  <a:schemeClr val="dk1"/>
                </a:solidFill>
                <a:latin typeface="Quattrocento Sans"/>
                <a:ea typeface="Quattrocento Sans"/>
                <a:cs typeface="Quattrocento Sans"/>
                <a:sym typeface="Quattrocento Sans"/>
              </a:rPr>
              <a:t>: Customers receive real-time alerts and updates about their financial status, market trends, and personalized advice, ensuring they are always informed and can make timely decisions.</a:t>
            </a:r>
            <a:endParaRPr>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Char char="○"/>
            </a:pPr>
            <a:r>
              <a:rPr b="1" lang="en-IN">
                <a:solidFill>
                  <a:schemeClr val="dk1"/>
                </a:solidFill>
                <a:latin typeface="Quattrocento Sans"/>
                <a:ea typeface="Quattrocento Sans"/>
                <a:cs typeface="Quattrocento Sans"/>
                <a:sym typeface="Quattrocento Sans"/>
              </a:rPr>
              <a:t>Event-Driven Communication</a:t>
            </a:r>
            <a:r>
              <a:rPr lang="en-IN">
                <a:solidFill>
                  <a:schemeClr val="dk1"/>
                </a:solidFill>
                <a:latin typeface="Quattrocento Sans"/>
                <a:ea typeface="Quattrocento Sans"/>
                <a:cs typeface="Quattrocento Sans"/>
                <a:sym typeface="Quattrocento Sans"/>
              </a:rPr>
              <a:t>: Content is delivered based on significant life events or financial activities, such as upcoming bill payments, salary deposits, or significant market changes.</a:t>
            </a:r>
            <a:endParaRPr b="1">
              <a:latin typeface="Quattrocento Sans"/>
              <a:ea typeface="Quattrocento Sans"/>
              <a:cs typeface="Quattrocento Sans"/>
              <a:sym typeface="Quattrocento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e93165b8b5_0_110"/>
          <p:cNvSpPr txBox="1"/>
          <p:nvPr>
            <p:ph type="title"/>
          </p:nvPr>
        </p:nvSpPr>
        <p:spPr>
          <a:xfrm>
            <a:off x="93450" y="0"/>
            <a:ext cx="12005100" cy="601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600">
                <a:latin typeface="Quattrocento Sans"/>
                <a:ea typeface="Quattrocento Sans"/>
                <a:cs typeface="Quattrocento Sans"/>
                <a:sym typeface="Quattrocento Sans"/>
              </a:rPr>
              <a:t>Multi-Channel Accessibility:</a:t>
            </a:r>
            <a:endParaRPr b="1" sz="1600">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SzPts val="1600"/>
              <a:buFont typeface="Arial"/>
              <a:buAutoNum type="arabicPeriod"/>
            </a:pPr>
            <a:r>
              <a:rPr b="1" lang="en-IN" sz="1600">
                <a:latin typeface="Quattrocento Sans"/>
                <a:ea typeface="Quattrocento Sans"/>
                <a:cs typeface="Quattrocento Sans"/>
                <a:sym typeface="Quattrocento Sans"/>
              </a:rPr>
              <a:t>Preferred Channels</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Omni-Channel Approach</a:t>
            </a:r>
            <a:r>
              <a:rPr lang="en-IN" sz="1600">
                <a:solidFill>
                  <a:schemeClr val="dk1"/>
                </a:solidFill>
                <a:latin typeface="Quattrocento Sans"/>
                <a:ea typeface="Quattrocento Sans"/>
                <a:cs typeface="Quattrocento Sans"/>
                <a:sym typeface="Quattrocento Sans"/>
              </a:rPr>
              <a:t>: Customers can access personalized content through their preferred channels, whether it's via email, SMS, mobile app notifications, or the bank’s web portal.</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Consistent Experience</a:t>
            </a:r>
            <a:r>
              <a:rPr lang="en-IN" sz="1600">
                <a:solidFill>
                  <a:schemeClr val="dk1"/>
                </a:solidFill>
                <a:latin typeface="Quattrocento Sans"/>
                <a:ea typeface="Quattrocento Sans"/>
                <a:cs typeface="Quattrocento Sans"/>
                <a:sym typeface="Quattrocento Sans"/>
              </a:rPr>
              <a:t>: Ensure a seamless and consistent experience across all platforms, so users feel at home regardless of the channel they choose to engage with.</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AutoNum type="arabicPeriod"/>
            </a:pPr>
            <a:r>
              <a:rPr b="1" lang="en-IN" sz="1600">
                <a:latin typeface="Quattrocento Sans"/>
                <a:ea typeface="Quattrocento Sans"/>
                <a:cs typeface="Quattrocento Sans"/>
                <a:sym typeface="Quattrocento Sans"/>
              </a:rPr>
              <a:t>Ease of Access</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User-Friendly Interfaces</a:t>
            </a:r>
            <a:r>
              <a:rPr lang="en-IN" sz="1600">
                <a:solidFill>
                  <a:schemeClr val="dk1"/>
                </a:solidFill>
                <a:latin typeface="Quattrocento Sans"/>
                <a:ea typeface="Quattrocento Sans"/>
                <a:cs typeface="Quattrocento Sans"/>
                <a:sym typeface="Quattrocento Sans"/>
              </a:rPr>
              <a:t>: Intuitive and easy-to-navigate interfaces on mobile and web applications enhance accessibility and user satisfaction.</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Voice Assistants Integration</a:t>
            </a:r>
            <a:r>
              <a:rPr lang="en-IN" sz="1600">
                <a:solidFill>
                  <a:schemeClr val="dk1"/>
                </a:solidFill>
                <a:latin typeface="Quattrocento Sans"/>
                <a:ea typeface="Quattrocento Sans"/>
                <a:cs typeface="Quattrocento Sans"/>
                <a:sym typeface="Quattrocento Sans"/>
              </a:rPr>
              <a:t>: Integration with voice assistants like Alexa or Google Assistant for hands-free access to financial insights and recommendations.</a:t>
            </a:r>
            <a:endParaRPr sz="1600">
              <a:solidFill>
                <a:schemeClr val="dk1"/>
              </a:solidFill>
              <a:latin typeface="Quattrocento Sans"/>
              <a:ea typeface="Quattrocento Sans"/>
              <a:cs typeface="Quattrocento Sans"/>
              <a:sym typeface="Quattrocento Sans"/>
            </a:endParaRPr>
          </a:p>
          <a:p>
            <a:pPr indent="0" lvl="0" marL="0" rtl="0" algn="l">
              <a:lnSpc>
                <a:spcPct val="100000"/>
              </a:lnSpc>
              <a:spcBef>
                <a:spcPts val="1200"/>
              </a:spcBef>
              <a:spcAft>
                <a:spcPts val="0"/>
              </a:spcAft>
              <a:buNone/>
            </a:pPr>
            <a:r>
              <a:rPr b="1" lang="en-IN" sz="1600">
                <a:latin typeface="Quattrocento Sans"/>
                <a:ea typeface="Quattrocento Sans"/>
                <a:cs typeface="Quattrocento Sans"/>
                <a:sym typeface="Quattrocento Sans"/>
              </a:rPr>
              <a:t>Enhanced Engagement:</a:t>
            </a:r>
            <a:endParaRPr b="1" sz="1600">
              <a:latin typeface="Quattrocento Sans"/>
              <a:ea typeface="Quattrocento Sans"/>
              <a:cs typeface="Quattrocento Sans"/>
              <a:sym typeface="Quattrocento Sans"/>
            </a:endParaRPr>
          </a:p>
          <a:p>
            <a:pPr indent="-330200" lvl="0" marL="457200" rtl="0" algn="l">
              <a:lnSpc>
                <a:spcPct val="100000"/>
              </a:lnSpc>
              <a:spcBef>
                <a:spcPts val="1200"/>
              </a:spcBef>
              <a:spcAft>
                <a:spcPts val="0"/>
              </a:spcAft>
              <a:buSzPts val="1600"/>
              <a:buFont typeface="Arial"/>
              <a:buAutoNum type="arabicPeriod"/>
            </a:pPr>
            <a:r>
              <a:rPr b="1" lang="en-IN" sz="1600">
                <a:latin typeface="Quattrocento Sans"/>
                <a:ea typeface="Quattrocento Sans"/>
                <a:cs typeface="Quattrocento Sans"/>
                <a:sym typeface="Quattrocento Sans"/>
              </a:rPr>
              <a:t>Interactive Content</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Dynamic Reports and Dashboards</a:t>
            </a:r>
            <a:r>
              <a:rPr lang="en-IN" sz="1600">
                <a:solidFill>
                  <a:schemeClr val="dk1"/>
                </a:solidFill>
                <a:latin typeface="Quattrocento Sans"/>
                <a:ea typeface="Quattrocento Sans"/>
                <a:cs typeface="Quattrocento Sans"/>
                <a:sym typeface="Quattrocento Sans"/>
              </a:rPr>
              <a:t>: Interactive financial dashboards and reports that allow customers to drill down into details and customize views according to their needs.</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Gamification</a:t>
            </a:r>
            <a:r>
              <a:rPr lang="en-IN" sz="1600">
                <a:solidFill>
                  <a:schemeClr val="dk1"/>
                </a:solidFill>
                <a:latin typeface="Quattrocento Sans"/>
                <a:ea typeface="Quattrocento Sans"/>
                <a:cs typeface="Quattrocento Sans"/>
                <a:sym typeface="Quattrocento Sans"/>
              </a:rPr>
              <a:t>: Implement gamified elements such as financial health scores, savings challenges, and rewards for achieving financial milestones to make financial management engaging and fun.</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AutoNum type="arabicPeriod"/>
            </a:pPr>
            <a:r>
              <a:rPr b="1" lang="en-IN" sz="1600">
                <a:latin typeface="Quattrocento Sans"/>
                <a:ea typeface="Quattrocento Sans"/>
                <a:cs typeface="Quattrocento Sans"/>
                <a:sym typeface="Quattrocento Sans"/>
              </a:rPr>
              <a:t>Educational Content</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Tailored Financial Education</a:t>
            </a:r>
            <a:r>
              <a:rPr lang="en-IN" sz="1600">
                <a:solidFill>
                  <a:schemeClr val="dk1"/>
                </a:solidFill>
                <a:latin typeface="Quattrocento Sans"/>
                <a:ea typeface="Quattrocento Sans"/>
                <a:cs typeface="Quattrocento Sans"/>
                <a:sym typeface="Quattrocento Sans"/>
              </a:rPr>
              <a:t>: Personalized educational resources and tutorials tailored to the customer’s financial knowledge level and goals, helping them make informed decisions.</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Micro-Learning Modules</a:t>
            </a:r>
            <a:r>
              <a:rPr lang="en-IN" sz="1600">
                <a:solidFill>
                  <a:schemeClr val="dk1"/>
                </a:solidFill>
                <a:latin typeface="Quattrocento Sans"/>
                <a:ea typeface="Quattrocento Sans"/>
                <a:cs typeface="Quattrocento Sans"/>
                <a:sym typeface="Quattrocento Sans"/>
              </a:rPr>
              <a:t>: Short, digestible learning modules and quizzes that customers can engage with at their convenience to improve their financial literacy.</a:t>
            </a:r>
            <a:endParaRPr b="1"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e93165b8b5_0_114"/>
          <p:cNvSpPr txBox="1"/>
          <p:nvPr>
            <p:ph type="title"/>
          </p:nvPr>
        </p:nvSpPr>
        <p:spPr>
          <a:xfrm>
            <a:off x="89900" y="0"/>
            <a:ext cx="11943300" cy="658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IN" sz="1600">
                <a:latin typeface="Quattrocento Sans"/>
                <a:ea typeface="Quattrocento Sans"/>
                <a:cs typeface="Quattrocento Sans"/>
                <a:sym typeface="Quattrocento Sans"/>
              </a:rPr>
              <a:t>Customer Support:</a:t>
            </a:r>
            <a:endParaRPr b="1" sz="1600">
              <a:latin typeface="Quattrocento Sans"/>
              <a:ea typeface="Quattrocento Sans"/>
              <a:cs typeface="Quattrocento Sans"/>
              <a:sym typeface="Quattrocento Sans"/>
            </a:endParaRPr>
          </a:p>
          <a:p>
            <a:pPr indent="-330200" lvl="0" marL="457200" rtl="0" algn="l">
              <a:lnSpc>
                <a:spcPct val="100000"/>
              </a:lnSpc>
              <a:spcBef>
                <a:spcPts val="1200"/>
              </a:spcBef>
              <a:spcAft>
                <a:spcPts val="0"/>
              </a:spcAft>
              <a:buSzPts val="1600"/>
              <a:buFont typeface="Arial"/>
              <a:buAutoNum type="arabicPeriod"/>
            </a:pPr>
            <a:r>
              <a:rPr b="1" lang="en-IN" sz="1600">
                <a:latin typeface="Quattrocento Sans"/>
                <a:ea typeface="Quattrocento Sans"/>
                <a:cs typeface="Quattrocento Sans"/>
                <a:sym typeface="Quattrocento Sans"/>
              </a:rPr>
              <a:t>AI-Powered Assistance</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Chatbots and Virtual Assistants</a:t>
            </a:r>
            <a:r>
              <a:rPr lang="en-IN" sz="1600">
                <a:solidFill>
                  <a:schemeClr val="dk1"/>
                </a:solidFill>
                <a:latin typeface="Quattrocento Sans"/>
                <a:ea typeface="Quattrocento Sans"/>
                <a:cs typeface="Quattrocento Sans"/>
                <a:sym typeface="Quattrocento Sans"/>
              </a:rPr>
              <a:t>: AI-powered chatbots and virtual assistants provide instant responses to customer queries, guide them through complex financial processes, and offer personalized recommendations.</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Proactive Support</a:t>
            </a:r>
            <a:r>
              <a:rPr lang="en-IN" sz="1600">
                <a:solidFill>
                  <a:schemeClr val="dk1"/>
                </a:solidFill>
                <a:latin typeface="Quattrocento Sans"/>
                <a:ea typeface="Quattrocento Sans"/>
                <a:cs typeface="Quattrocento Sans"/>
                <a:sym typeface="Quattrocento Sans"/>
              </a:rPr>
              <a:t>: Proactively address potential issues by analyzing customer behavior and providing anticipatory support and guidance.</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AutoNum type="arabicPeriod"/>
            </a:pPr>
            <a:r>
              <a:rPr b="1" lang="en-IN" sz="1600">
                <a:latin typeface="Quattrocento Sans"/>
                <a:ea typeface="Quattrocento Sans"/>
                <a:cs typeface="Quattrocento Sans"/>
                <a:sym typeface="Quattrocento Sans"/>
              </a:rPr>
              <a:t>Human Touch</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Seamless Escalation</a:t>
            </a:r>
            <a:r>
              <a:rPr lang="en-IN" sz="1600">
                <a:solidFill>
                  <a:schemeClr val="dk1"/>
                </a:solidFill>
                <a:latin typeface="Quattrocento Sans"/>
                <a:ea typeface="Quattrocento Sans"/>
                <a:cs typeface="Quattrocento Sans"/>
                <a:sym typeface="Quattrocento Sans"/>
              </a:rPr>
              <a:t>: Easy escalation paths from AI-driven support to human agents for more complex queries, ensuring a personal touch where needed.</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Personal Financial Advisors</a:t>
            </a:r>
            <a:r>
              <a:rPr lang="en-IN" sz="1600">
                <a:solidFill>
                  <a:schemeClr val="dk1"/>
                </a:solidFill>
                <a:latin typeface="Quattrocento Sans"/>
                <a:ea typeface="Quattrocento Sans"/>
                <a:cs typeface="Quattrocento Sans"/>
                <a:sym typeface="Quattrocento Sans"/>
              </a:rPr>
              <a:t>: Access to personal financial advisors for premium customers, who can provide in-depth and personalized advice based on AI-generated insights.</a:t>
            </a:r>
            <a:endParaRPr sz="1600">
              <a:solidFill>
                <a:schemeClr val="dk1"/>
              </a:solidFill>
              <a:latin typeface="Quattrocento Sans"/>
              <a:ea typeface="Quattrocento Sans"/>
              <a:cs typeface="Quattrocento Sans"/>
              <a:sym typeface="Quattrocento Sans"/>
            </a:endParaRPr>
          </a:p>
          <a:p>
            <a:pPr indent="0" lvl="0" marL="0" rtl="0" algn="l">
              <a:lnSpc>
                <a:spcPct val="100000"/>
              </a:lnSpc>
              <a:spcBef>
                <a:spcPts val="1200"/>
              </a:spcBef>
              <a:spcAft>
                <a:spcPts val="0"/>
              </a:spcAft>
              <a:buNone/>
            </a:pPr>
            <a:r>
              <a:rPr b="1" lang="en-IN" sz="1600">
                <a:latin typeface="Quattrocento Sans"/>
                <a:ea typeface="Quattrocento Sans"/>
                <a:cs typeface="Quattrocento Sans"/>
                <a:sym typeface="Quattrocento Sans"/>
              </a:rPr>
              <a:t>Trust and Transparency:</a:t>
            </a:r>
            <a:endParaRPr b="1" sz="1600">
              <a:latin typeface="Quattrocento Sans"/>
              <a:ea typeface="Quattrocento Sans"/>
              <a:cs typeface="Quattrocento Sans"/>
              <a:sym typeface="Quattrocento Sans"/>
            </a:endParaRPr>
          </a:p>
          <a:p>
            <a:pPr indent="-330200" lvl="0" marL="457200" rtl="0" algn="l">
              <a:lnSpc>
                <a:spcPct val="100000"/>
              </a:lnSpc>
              <a:spcBef>
                <a:spcPts val="1200"/>
              </a:spcBef>
              <a:spcAft>
                <a:spcPts val="0"/>
              </a:spcAft>
              <a:buSzPts val="1600"/>
              <a:buFont typeface="Arial"/>
              <a:buAutoNum type="arabicPeriod"/>
            </a:pPr>
            <a:r>
              <a:rPr b="1" lang="en-IN" sz="1600">
                <a:latin typeface="Quattrocento Sans"/>
                <a:ea typeface="Quattrocento Sans"/>
                <a:cs typeface="Quattrocento Sans"/>
                <a:sym typeface="Quattrocento Sans"/>
              </a:rPr>
              <a:t>Clear Communication</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Simplified Language</a:t>
            </a:r>
            <a:r>
              <a:rPr lang="en-IN" sz="1600">
                <a:solidFill>
                  <a:schemeClr val="dk1"/>
                </a:solidFill>
                <a:latin typeface="Quattrocento Sans"/>
                <a:ea typeface="Quattrocento Sans"/>
                <a:cs typeface="Quattrocento Sans"/>
                <a:sym typeface="Quattrocento Sans"/>
              </a:rPr>
              <a:t>: Use of clear and simple language in all communications to ensure customers understand their financial situation and the actions they can take.</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Detailed Explanations</a:t>
            </a:r>
            <a:r>
              <a:rPr lang="en-IN" sz="1600">
                <a:solidFill>
                  <a:schemeClr val="dk1"/>
                </a:solidFill>
                <a:latin typeface="Quattrocento Sans"/>
                <a:ea typeface="Quattrocento Sans"/>
                <a:cs typeface="Quattrocento Sans"/>
                <a:sym typeface="Quattrocento Sans"/>
              </a:rPr>
              <a:t>: Detailed explanations and justifications for all AI-generated recommendations to build trust and confidence in the AI system.</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AutoNum type="arabicPeriod"/>
            </a:pPr>
            <a:r>
              <a:rPr b="1" lang="en-IN" sz="1600">
                <a:latin typeface="Quattrocento Sans"/>
                <a:ea typeface="Quattrocento Sans"/>
                <a:cs typeface="Quattrocento Sans"/>
                <a:sym typeface="Quattrocento Sans"/>
              </a:rPr>
              <a:t>Data Privacy and Security</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Transparent Data Usage</a:t>
            </a:r>
            <a:r>
              <a:rPr lang="en-IN" sz="1600">
                <a:solidFill>
                  <a:schemeClr val="dk1"/>
                </a:solidFill>
                <a:latin typeface="Quattrocento Sans"/>
                <a:ea typeface="Quattrocento Sans"/>
                <a:cs typeface="Quattrocento Sans"/>
                <a:sym typeface="Quattrocento Sans"/>
              </a:rPr>
              <a:t>: Transparent policies regarding how customer data is used and protected, ensuring customers feel secure in sharing their personal information.</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Consent Management</a:t>
            </a:r>
            <a:r>
              <a:rPr lang="en-IN" sz="1600">
                <a:solidFill>
                  <a:schemeClr val="dk1"/>
                </a:solidFill>
                <a:latin typeface="Quattrocento Sans"/>
                <a:ea typeface="Quattrocento Sans"/>
                <a:cs typeface="Quattrocento Sans"/>
                <a:sym typeface="Quattrocento Sans"/>
              </a:rPr>
              <a:t>: Easy-to-manage consent preferences, allowing customers to control what data is used and for what purposes.</a:t>
            </a:r>
            <a:endParaRPr b="1"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e93165b8b5_0_6"/>
          <p:cNvSpPr txBox="1"/>
          <p:nvPr/>
        </p:nvSpPr>
        <p:spPr>
          <a:xfrm>
            <a:off x="274650" y="814800"/>
            <a:ext cx="11642700" cy="522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Strategic Alignment</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lang="en-IN" sz="1800">
                <a:solidFill>
                  <a:schemeClr val="dk1"/>
                </a:solidFill>
                <a:latin typeface="Quattrocento Sans"/>
                <a:ea typeface="Quattrocento Sans"/>
                <a:cs typeface="Quattrocento Sans"/>
                <a:sym typeface="Quattrocento Sans"/>
              </a:rPr>
              <a:t>This problem statement aligns with the strategic goals of Bank of Baroda, which aims to enhance customer engagement and satisfaction. By addressing this problem, the bank can achieve:</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AutoNum type="arabicPeriod"/>
            </a:pPr>
            <a:r>
              <a:rPr b="1" lang="en-IN" sz="1800">
                <a:solidFill>
                  <a:schemeClr val="dk1"/>
                </a:solidFill>
                <a:latin typeface="Quattrocento Sans"/>
                <a:ea typeface="Quattrocento Sans"/>
                <a:cs typeface="Quattrocento Sans"/>
                <a:sym typeface="Quattrocento Sans"/>
              </a:rPr>
              <a:t>Customer-Centric Approach</a:t>
            </a:r>
            <a:r>
              <a:rPr lang="en-IN" sz="1800">
                <a:solidFill>
                  <a:schemeClr val="dk1"/>
                </a:solidFill>
                <a:latin typeface="Quattrocento Sans"/>
                <a:ea typeface="Quattrocento Sans"/>
                <a:cs typeface="Quattrocento Sans"/>
                <a:sym typeface="Quattrocento Sans"/>
              </a:rPr>
              <a:t>: Shifting towards a more customer-centric approach by understanding and addressing individual customer needs.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AutoNum type="arabicPeriod"/>
            </a:pPr>
            <a:r>
              <a:rPr b="1" lang="en-IN" sz="1800">
                <a:solidFill>
                  <a:schemeClr val="dk1"/>
                </a:solidFill>
                <a:latin typeface="Quattrocento Sans"/>
                <a:ea typeface="Quattrocento Sans"/>
                <a:cs typeface="Quattrocento Sans"/>
                <a:sym typeface="Quattrocento Sans"/>
              </a:rPr>
              <a:t>Innovation and Growth</a:t>
            </a:r>
            <a:r>
              <a:rPr lang="en-IN" sz="1800">
                <a:solidFill>
                  <a:schemeClr val="dk1"/>
                </a:solidFill>
                <a:latin typeface="Quattrocento Sans"/>
                <a:ea typeface="Quattrocento Sans"/>
                <a:cs typeface="Quattrocento Sans"/>
                <a:sym typeface="Quattrocento Sans"/>
              </a:rPr>
              <a:t>: Embracing innovative technologies to drive growth and improve service offerings.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AutoNum type="arabicPeriod"/>
            </a:pPr>
            <a:r>
              <a:rPr b="1" lang="en-IN" sz="1800">
                <a:solidFill>
                  <a:schemeClr val="dk1"/>
                </a:solidFill>
                <a:latin typeface="Quattrocento Sans"/>
                <a:ea typeface="Quattrocento Sans"/>
                <a:cs typeface="Quattrocento Sans"/>
                <a:sym typeface="Quattrocento Sans"/>
              </a:rPr>
              <a:t>Market Leadership</a:t>
            </a:r>
            <a:r>
              <a:rPr lang="en-IN" sz="1800">
                <a:solidFill>
                  <a:schemeClr val="dk1"/>
                </a:solidFill>
                <a:latin typeface="Quattrocento Sans"/>
                <a:ea typeface="Quattrocento Sans"/>
                <a:cs typeface="Quattrocento Sans"/>
                <a:sym typeface="Quattrocento Sans"/>
              </a:rPr>
              <a:t>: Positioning itself as a leader in the banking industry by adopting cutting-edge solutions that set new standards for customer engagement.</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Conclusion</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1200"/>
              </a:spcAft>
              <a:buClr>
                <a:schemeClr val="dk1"/>
              </a:buClr>
              <a:buSzPts val="1100"/>
              <a:buFont typeface="Arial"/>
              <a:buNone/>
            </a:pPr>
            <a:r>
              <a:rPr lang="en-IN" sz="1800">
                <a:solidFill>
                  <a:schemeClr val="dk1"/>
                </a:solidFill>
                <a:latin typeface="Quattrocento Sans"/>
                <a:ea typeface="Quattrocento Sans"/>
                <a:cs typeface="Quattrocento Sans"/>
                <a:sym typeface="Quattrocento Sans"/>
              </a:rPr>
              <a:t>The decision to solve this problem statement stems from the recognition of the current challenges in customer engagement faced by traditional banks and the vast potential for improvement through the use of generative AI. By addressing this problem, Bank of Baroda can significantly enhance its customer interactions, leading to higher engagement, satisfaction, and loyalty, ultimately driving business growth and securing a competitive advantage in the financial industry.</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e93165b8b5_0_118"/>
          <p:cNvSpPr txBox="1"/>
          <p:nvPr>
            <p:ph type="title"/>
          </p:nvPr>
        </p:nvSpPr>
        <p:spPr>
          <a:xfrm>
            <a:off x="610050" y="667650"/>
            <a:ext cx="10971900" cy="534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latin typeface="Quattrocento Sans"/>
                <a:ea typeface="Quattrocento Sans"/>
                <a:cs typeface="Quattrocento Sans"/>
                <a:sym typeface="Quattrocento Sans"/>
              </a:rPr>
              <a:t>Continuous Improvement:</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AutoNum type="arabicPeriod"/>
            </a:pPr>
            <a:r>
              <a:rPr b="1" lang="en-IN" sz="1800">
                <a:latin typeface="Quattrocento Sans"/>
                <a:ea typeface="Quattrocento Sans"/>
                <a:cs typeface="Quattrocento Sans"/>
                <a:sym typeface="Quattrocento Sans"/>
              </a:rPr>
              <a:t>Feedback Loop</a:t>
            </a:r>
            <a:r>
              <a:rPr lang="en-IN" sz="1800">
                <a:latin typeface="Quattrocento Sans"/>
                <a:ea typeface="Quattrocento Sans"/>
                <a:cs typeface="Quattrocento Sans"/>
                <a:sym typeface="Quattrocento Sans"/>
              </a:rPr>
              <a:t>:</a:t>
            </a:r>
            <a:endParaRPr sz="1800">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Char char="○"/>
            </a:pPr>
            <a:r>
              <a:rPr b="1" lang="en-IN">
                <a:solidFill>
                  <a:schemeClr val="dk1"/>
                </a:solidFill>
                <a:latin typeface="Quattrocento Sans"/>
                <a:ea typeface="Quattrocento Sans"/>
                <a:cs typeface="Quattrocento Sans"/>
                <a:sym typeface="Quattrocento Sans"/>
              </a:rPr>
              <a:t>Customer Feedback Integration</a:t>
            </a:r>
            <a:r>
              <a:rPr lang="en-IN">
                <a:solidFill>
                  <a:schemeClr val="dk1"/>
                </a:solidFill>
                <a:latin typeface="Quattrocento Sans"/>
                <a:ea typeface="Quattrocento Sans"/>
                <a:cs typeface="Quattrocento Sans"/>
                <a:sym typeface="Quattrocento Sans"/>
              </a:rPr>
              <a:t>: Regularly gather customer feedback on the AI-generated content and services, and use this feedback to continuously refine and improve the user experience.</a:t>
            </a:r>
            <a:endParaRPr>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Char char="○"/>
            </a:pPr>
            <a:r>
              <a:rPr b="1" lang="en-IN">
                <a:solidFill>
                  <a:schemeClr val="dk1"/>
                </a:solidFill>
                <a:latin typeface="Quattrocento Sans"/>
                <a:ea typeface="Quattrocento Sans"/>
                <a:cs typeface="Quattrocento Sans"/>
                <a:sym typeface="Quattrocento Sans"/>
              </a:rPr>
              <a:t>Adaptive Learning</a:t>
            </a:r>
            <a:r>
              <a:rPr lang="en-IN">
                <a:solidFill>
                  <a:schemeClr val="dk1"/>
                </a:solidFill>
                <a:latin typeface="Quattrocento Sans"/>
                <a:ea typeface="Quattrocento Sans"/>
                <a:cs typeface="Quattrocento Sans"/>
                <a:sym typeface="Quattrocento Sans"/>
              </a:rPr>
              <a:t>: The AI system continuously learns from customer interactions and feedback, improving its recommendations and personalization over time.</a:t>
            </a:r>
            <a:endParaRPr>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AutoNum type="arabicPeriod"/>
            </a:pPr>
            <a:r>
              <a:rPr b="1" lang="en-IN" sz="1800">
                <a:latin typeface="Quattrocento Sans"/>
                <a:ea typeface="Quattrocento Sans"/>
                <a:cs typeface="Quattrocento Sans"/>
                <a:sym typeface="Quattrocento Sans"/>
              </a:rPr>
              <a:t>Beta Testing</a:t>
            </a:r>
            <a:r>
              <a:rPr lang="en-IN" sz="1800">
                <a:latin typeface="Quattrocento Sans"/>
                <a:ea typeface="Quattrocento Sans"/>
                <a:cs typeface="Quattrocento Sans"/>
                <a:sym typeface="Quattrocento Sans"/>
              </a:rPr>
              <a:t>:</a:t>
            </a:r>
            <a:endParaRPr sz="1800">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Char char="○"/>
            </a:pPr>
            <a:r>
              <a:rPr b="1" lang="en-IN">
                <a:solidFill>
                  <a:schemeClr val="dk1"/>
                </a:solidFill>
                <a:latin typeface="Quattrocento Sans"/>
                <a:ea typeface="Quattrocento Sans"/>
                <a:cs typeface="Quattrocento Sans"/>
                <a:sym typeface="Quattrocento Sans"/>
              </a:rPr>
              <a:t>Pilot Programs</a:t>
            </a:r>
            <a:r>
              <a:rPr lang="en-IN">
                <a:solidFill>
                  <a:schemeClr val="dk1"/>
                </a:solidFill>
                <a:latin typeface="Quattrocento Sans"/>
                <a:ea typeface="Quattrocento Sans"/>
                <a:cs typeface="Quattrocento Sans"/>
                <a:sym typeface="Quattrocento Sans"/>
              </a:rPr>
              <a:t>: Launch new features and updates through pilot programs to gather real-world feedback before wide-scale implementation.</a:t>
            </a:r>
            <a:endParaRPr>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Char char="○"/>
            </a:pPr>
            <a:r>
              <a:rPr b="1" lang="en-IN">
                <a:solidFill>
                  <a:schemeClr val="dk1"/>
                </a:solidFill>
                <a:latin typeface="Quattrocento Sans"/>
                <a:ea typeface="Quattrocento Sans"/>
                <a:cs typeface="Quattrocento Sans"/>
                <a:sym typeface="Quattrocento Sans"/>
              </a:rPr>
              <a:t>Iterative Updates</a:t>
            </a:r>
            <a:r>
              <a:rPr lang="en-IN">
                <a:solidFill>
                  <a:schemeClr val="dk1"/>
                </a:solidFill>
                <a:latin typeface="Quattrocento Sans"/>
                <a:ea typeface="Quattrocento Sans"/>
                <a:cs typeface="Quattrocento Sans"/>
                <a:sym typeface="Quattrocento Sans"/>
              </a:rPr>
              <a:t>: Regularly update and enhance the system based on user feedback and technological advancements.</a:t>
            </a:r>
            <a:endParaRPr>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1200"/>
              </a:spcAft>
              <a:buNone/>
            </a:pPr>
            <a:r>
              <a:rPr lang="en-IN" sz="1800">
                <a:latin typeface="Quattrocento Sans"/>
                <a:ea typeface="Quattrocento Sans"/>
                <a:cs typeface="Quattrocento Sans"/>
                <a:sym typeface="Quattrocento Sans"/>
              </a:rPr>
              <a:t>By focusing on these key areas, SmartGen AI aims to create a superior user experience that not only meets but exceeds customer expectations, fostering greater engagement, satisfaction, and loyalty with Bank of Baroda.</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1"/>
          <p:cNvSpPr txBox="1"/>
          <p:nvPr>
            <p:ph type="title"/>
          </p:nvPr>
        </p:nvSpPr>
        <p:spPr>
          <a:xfrm>
            <a:off x="506700" y="374550"/>
            <a:ext cx="11178600" cy="560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2800">
                <a:latin typeface="Quattrocento Sans"/>
                <a:ea typeface="Quattrocento Sans"/>
                <a:cs typeface="Quattrocento Sans"/>
                <a:sym typeface="Quattrocento Sans"/>
              </a:rPr>
              <a:t>Scalability: How effectively can your solution be scaled to accommodate growth without compromising performance?</a:t>
            </a:r>
            <a:endParaRPr b="1" sz="2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t/>
            </a:r>
            <a:endParaRPr b="1"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Scalability</a:t>
            </a:r>
            <a:r>
              <a:rPr lang="en-IN" sz="1800">
                <a:latin typeface="Quattrocento Sans"/>
                <a:ea typeface="Quattrocento Sans"/>
                <a:cs typeface="Quattrocento Sans"/>
                <a:sym typeface="Quattrocento Sans"/>
              </a:rPr>
              <a:t> is a critical aspect of the SmartGen AI solution, ensuring that as the user base grows, the system continues to perform efficiently and effectively. Here's a detailed explanation of how SmartGen AI achieves scalability:</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1. Cloud Infrastructure with Azure</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Elastic Compute Resources</a:t>
            </a:r>
            <a:r>
              <a:rPr lang="en-IN" sz="1800">
                <a:latin typeface="Quattrocento Sans"/>
                <a:ea typeface="Quattrocento Sans"/>
                <a:cs typeface="Quattrocento Sans"/>
                <a:sym typeface="Quattrocento Sans"/>
              </a:rPr>
              <a:t>: Utilizing Microsoft Azure's cloud infrastructure allows SmartGen AI to leverage elastic compute resources. This means that the system can automatically scale up or down based on demand. For example, during peak usage times, additional virtual machines and compute instances can be provisioned to handle the increased load.</a:t>
            </a:r>
            <a:endParaRPr sz="1800">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Char char="●"/>
            </a:pPr>
            <a:r>
              <a:rPr b="1" lang="en-IN" sz="1800">
                <a:latin typeface="Quattrocento Sans"/>
                <a:ea typeface="Quattrocento Sans"/>
                <a:cs typeface="Quattrocento Sans"/>
                <a:sym typeface="Quattrocento Sans"/>
              </a:rPr>
              <a:t>Azure Load Balancer</a:t>
            </a:r>
            <a:r>
              <a:rPr lang="en-IN" sz="1800">
                <a:latin typeface="Quattrocento Sans"/>
                <a:ea typeface="Quattrocento Sans"/>
                <a:cs typeface="Quattrocento Sans"/>
                <a:sym typeface="Quattrocento Sans"/>
              </a:rPr>
              <a:t>: Azure Load Balancer distributes incoming network traffic across multiple servers, ensuring no single server is overwhelmed. This load-balancing mechanism ensures high availability and reliability by spreading the workload evenly.</a:t>
            </a:r>
            <a:endParaRPr b="1" sz="1800">
              <a:latin typeface="Quattrocento Sans"/>
              <a:ea typeface="Quattrocento Sans"/>
              <a:cs typeface="Quattrocento Sans"/>
              <a:sym typeface="Quattrocento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e93165b8b5_0_122"/>
          <p:cNvSpPr txBox="1"/>
          <p:nvPr>
            <p:ph type="title"/>
          </p:nvPr>
        </p:nvSpPr>
        <p:spPr>
          <a:xfrm>
            <a:off x="274800" y="229550"/>
            <a:ext cx="11642400" cy="61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600">
                <a:latin typeface="Quattrocento Sans"/>
                <a:ea typeface="Quattrocento Sans"/>
                <a:cs typeface="Quattrocento Sans"/>
                <a:sym typeface="Quattrocento Sans"/>
              </a:rPr>
              <a:t>2. Microservices Architecture</a:t>
            </a:r>
            <a:endParaRPr b="1" sz="1600">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SzPts val="1600"/>
              <a:buFont typeface="Arial"/>
              <a:buChar char="●"/>
            </a:pPr>
            <a:r>
              <a:rPr b="1" lang="en-IN" sz="1600">
                <a:latin typeface="Quattrocento Sans"/>
                <a:ea typeface="Quattrocento Sans"/>
                <a:cs typeface="Quattrocento Sans"/>
                <a:sym typeface="Quattrocento Sans"/>
              </a:rPr>
              <a:t>Decoupled Services</a:t>
            </a:r>
            <a:r>
              <a:rPr lang="en-IN" sz="1600">
                <a:latin typeface="Quattrocento Sans"/>
                <a:ea typeface="Quattrocento Sans"/>
                <a:cs typeface="Quattrocento Sans"/>
                <a:sym typeface="Quattrocento Sans"/>
              </a:rPr>
              <a:t>: The solution is built using a microservices architecture, where different functionalities (e.g., data ingestion, AI processing, content generation, and delivery) are decoupled into separate services. This modular approach allows individual services to be scaled independently based on their specific load requirements.</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Char char="●"/>
            </a:pPr>
            <a:r>
              <a:rPr b="1" lang="en-IN" sz="1600">
                <a:latin typeface="Quattrocento Sans"/>
                <a:ea typeface="Quattrocento Sans"/>
                <a:cs typeface="Quattrocento Sans"/>
                <a:sym typeface="Quattrocento Sans"/>
              </a:rPr>
              <a:t>Containerization with Azure Kubernetes Service (AKS)</a:t>
            </a:r>
            <a:r>
              <a:rPr lang="en-IN" sz="1600">
                <a:latin typeface="Quattrocento Sans"/>
                <a:ea typeface="Quattrocento Sans"/>
                <a:cs typeface="Quattrocento Sans"/>
                <a:sym typeface="Quattrocento Sans"/>
              </a:rPr>
              <a:t>: Each microservice is containerized using Docker and orchestrated with Azure Kubernetes Service (AKS). Containers provide a lightweight and consistent environment for the application, ensuring quick scalability and efficient resource utilization.</a:t>
            </a:r>
            <a:endParaRPr sz="16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600">
                <a:latin typeface="Quattrocento Sans"/>
                <a:ea typeface="Quattrocento Sans"/>
                <a:cs typeface="Quattrocento Sans"/>
                <a:sym typeface="Quattrocento Sans"/>
              </a:rPr>
              <a:t>3. Data Management and Storage</a:t>
            </a:r>
            <a:endParaRPr b="1" sz="1600">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SzPts val="1600"/>
              <a:buFont typeface="Arial"/>
              <a:buChar char="●"/>
            </a:pPr>
            <a:r>
              <a:rPr b="1" lang="en-IN" sz="1600">
                <a:latin typeface="Quattrocento Sans"/>
                <a:ea typeface="Quattrocento Sans"/>
                <a:cs typeface="Quattrocento Sans"/>
                <a:sym typeface="Quattrocento Sans"/>
              </a:rPr>
              <a:t>Azure Data Lake</a:t>
            </a:r>
            <a:r>
              <a:rPr lang="en-IN" sz="1600">
                <a:latin typeface="Quattrocento Sans"/>
                <a:ea typeface="Quattrocento Sans"/>
                <a:cs typeface="Quattrocento Sans"/>
                <a:sym typeface="Quattrocento Sans"/>
              </a:rPr>
              <a:t>: For managing large volumes of structured and unstructured data, Azure Data Lake provides a scalable and secure data storage solution. It allows the system to handle massive datasets efficiently.</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Char char="●"/>
            </a:pPr>
            <a:r>
              <a:rPr b="1" lang="en-IN" sz="1600">
                <a:latin typeface="Quattrocento Sans"/>
                <a:ea typeface="Quattrocento Sans"/>
                <a:cs typeface="Quattrocento Sans"/>
                <a:sym typeface="Quattrocento Sans"/>
              </a:rPr>
              <a:t>Distributed Databases</a:t>
            </a:r>
            <a:r>
              <a:rPr lang="en-IN" sz="1600">
                <a:latin typeface="Quattrocento Sans"/>
                <a:ea typeface="Quattrocento Sans"/>
                <a:cs typeface="Quattrocento Sans"/>
                <a:sym typeface="Quattrocento Sans"/>
              </a:rPr>
              <a:t>: Using Azure Cosmos DB, a globally distributed database service, ensures low-latency and high-availability data access. It can scale throughput and storage elastically across multiple geographic regions.</a:t>
            </a:r>
            <a:endParaRPr sz="16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600">
                <a:latin typeface="Quattrocento Sans"/>
                <a:ea typeface="Quattrocento Sans"/>
                <a:cs typeface="Quattrocento Sans"/>
                <a:sym typeface="Quattrocento Sans"/>
              </a:rPr>
              <a:t>4. AI and Machine Learning Scalability</a:t>
            </a:r>
            <a:endParaRPr b="1" sz="1600">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SzPts val="1600"/>
              <a:buFont typeface="Arial"/>
              <a:buChar char="●"/>
            </a:pPr>
            <a:r>
              <a:rPr b="1" lang="en-IN" sz="1600">
                <a:latin typeface="Quattrocento Sans"/>
                <a:ea typeface="Quattrocento Sans"/>
                <a:cs typeface="Quattrocento Sans"/>
                <a:sym typeface="Quattrocento Sans"/>
              </a:rPr>
              <a:t>Azure Machine Learning</a:t>
            </a:r>
            <a:r>
              <a:rPr lang="en-IN" sz="1600">
                <a:latin typeface="Quattrocento Sans"/>
                <a:ea typeface="Quattrocento Sans"/>
                <a:cs typeface="Quattrocento Sans"/>
                <a:sym typeface="Quattrocento Sans"/>
              </a:rPr>
              <a:t>: Azure Machine Learning enables the deployment of AI models at scale. It supports automated machine learning (AutoML) to build and deploy models efficiently. The service also provides model versioning and management to ensure scalability in AI development and deployment.</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Char char="●"/>
            </a:pPr>
            <a:r>
              <a:rPr b="1" lang="en-IN" sz="1600">
                <a:latin typeface="Quattrocento Sans"/>
                <a:ea typeface="Quattrocento Sans"/>
                <a:cs typeface="Quattrocento Sans"/>
                <a:sym typeface="Quattrocento Sans"/>
              </a:rPr>
              <a:t>Parallel Processing</a:t>
            </a:r>
            <a:r>
              <a:rPr lang="en-IN" sz="1600">
                <a:latin typeface="Quattrocento Sans"/>
                <a:ea typeface="Quattrocento Sans"/>
                <a:cs typeface="Quattrocento Sans"/>
                <a:sym typeface="Quattrocento Sans"/>
              </a:rPr>
              <a:t>: AI workloads, particularly those involving data analysis and content generation, can be processed in parallel. This parallel processing capability ensures that the system can handle multiple tasks simultaneously without degradation in performance.</a:t>
            </a:r>
            <a:endParaRPr sz="1600">
              <a:latin typeface="Quattrocento Sans"/>
              <a:ea typeface="Quattrocento Sans"/>
              <a:cs typeface="Quattrocento Sans"/>
              <a:sym typeface="Quattrocento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e93165b8b5_0_126"/>
          <p:cNvSpPr txBox="1"/>
          <p:nvPr>
            <p:ph type="title"/>
          </p:nvPr>
        </p:nvSpPr>
        <p:spPr>
          <a:xfrm>
            <a:off x="274800" y="157050"/>
            <a:ext cx="11642400" cy="61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latin typeface="Quattrocento Sans"/>
                <a:ea typeface="Quattrocento Sans"/>
                <a:cs typeface="Quattrocento Sans"/>
                <a:sym typeface="Quattrocento Sans"/>
              </a:rPr>
              <a:t>5. Content Delivery Network (CDN)</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Azure CDN</a:t>
            </a:r>
            <a:r>
              <a:rPr lang="en-IN" sz="1800">
                <a:latin typeface="Quattrocento Sans"/>
                <a:ea typeface="Quattrocento Sans"/>
                <a:cs typeface="Quattrocento Sans"/>
                <a:sym typeface="Quattrocento Sans"/>
              </a:rPr>
              <a:t>: To ensure fast and reliable content delivery, Azure CDN caches content at strategically distributed locations around the world. This reduces latency and speeds up content delivery to end-users, providing a smooth and responsive user experience.</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latin typeface="Quattrocento Sans"/>
                <a:ea typeface="Quattrocento Sans"/>
                <a:cs typeface="Quattrocento Sans"/>
                <a:sym typeface="Quattrocento Sans"/>
              </a:rPr>
              <a:t>6. Monitoring and Auto-Scaling</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Azure Monitor and Application Insights</a:t>
            </a:r>
            <a:r>
              <a:rPr lang="en-IN" sz="1800">
                <a:latin typeface="Quattrocento Sans"/>
                <a:ea typeface="Quattrocento Sans"/>
                <a:cs typeface="Quattrocento Sans"/>
                <a:sym typeface="Quattrocento Sans"/>
              </a:rPr>
              <a:t>: Continuous monitoring of system performance using Azure Monitor and Application Insights helps in identifying bottlenecks and performance issues. These tools provide insights into resource utilization, enabling proactive scaling decisions.</a:t>
            </a:r>
            <a:endParaRPr sz="1800">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Char char="●"/>
            </a:pPr>
            <a:r>
              <a:rPr b="1" lang="en-IN" sz="1800">
                <a:latin typeface="Quattrocento Sans"/>
                <a:ea typeface="Quattrocento Sans"/>
                <a:cs typeface="Quattrocento Sans"/>
                <a:sym typeface="Quattrocento Sans"/>
              </a:rPr>
              <a:t>Auto-Scaling Rules</a:t>
            </a:r>
            <a:r>
              <a:rPr lang="en-IN" sz="1800">
                <a:latin typeface="Quattrocento Sans"/>
                <a:ea typeface="Quattrocento Sans"/>
                <a:cs typeface="Quattrocento Sans"/>
                <a:sym typeface="Quattrocento Sans"/>
              </a:rPr>
              <a:t>: Predefined auto-scaling rules based on metrics such as CPU usage, memory usage, and network traffic ensure that the system can dynamically adjust resource allocation. This automation reduces manual intervention and ensures optimal performance at all times.</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latin typeface="Quattrocento Sans"/>
                <a:ea typeface="Quattrocento Sans"/>
                <a:cs typeface="Quattrocento Sans"/>
                <a:sym typeface="Quattrocento Sans"/>
              </a:rPr>
              <a:t>7. Security and Compliance</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Scalable Security Measures</a:t>
            </a:r>
            <a:r>
              <a:rPr lang="en-IN" sz="1800">
                <a:latin typeface="Quattrocento Sans"/>
                <a:ea typeface="Quattrocento Sans"/>
                <a:cs typeface="Quattrocento Sans"/>
                <a:sym typeface="Quattrocento Sans"/>
              </a:rPr>
              <a:t>: As the system scales, so do the security measures. Azure provides scalable security solutions such as Azure Security Center and Azure Sentinel, which offer threat detection and response capabilities across all resources.</a:t>
            </a:r>
            <a:endParaRPr sz="1800">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Char char="●"/>
            </a:pPr>
            <a:r>
              <a:rPr b="1" lang="en-IN" sz="1800">
                <a:latin typeface="Quattrocento Sans"/>
                <a:ea typeface="Quattrocento Sans"/>
                <a:cs typeface="Quattrocento Sans"/>
                <a:sym typeface="Quattrocento Sans"/>
              </a:rPr>
              <a:t>Compliance with Regulations</a:t>
            </a:r>
            <a:r>
              <a:rPr lang="en-IN" sz="1800">
                <a:latin typeface="Quattrocento Sans"/>
                <a:ea typeface="Quattrocento Sans"/>
                <a:cs typeface="Quattrocento Sans"/>
                <a:sym typeface="Quattrocento Sans"/>
              </a:rPr>
              <a:t>: The solution is designed to comply with relevant banking regulations and data protection laws, ensuring that scaling operations do not compromise legal and security standards.</a:t>
            </a:r>
            <a:endParaRPr b="1" sz="1800">
              <a:latin typeface="Quattrocento Sans"/>
              <a:ea typeface="Quattrocento Sans"/>
              <a:cs typeface="Quattrocento Sans"/>
              <a:sym typeface="Quattrocento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e93165b8b5_0_130"/>
          <p:cNvSpPr txBox="1"/>
          <p:nvPr>
            <p:ph type="title"/>
          </p:nvPr>
        </p:nvSpPr>
        <p:spPr>
          <a:xfrm>
            <a:off x="682650" y="505025"/>
            <a:ext cx="10826700" cy="55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latin typeface="Quattrocento Sans"/>
                <a:ea typeface="Quattrocento Sans"/>
                <a:cs typeface="Quattrocento Sans"/>
                <a:sym typeface="Quattrocento Sans"/>
              </a:rPr>
              <a:t>8. Cost Management</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Cost Optimization Strategies</a:t>
            </a:r>
            <a:r>
              <a:rPr lang="en-IN" sz="1800">
                <a:latin typeface="Quattrocento Sans"/>
                <a:ea typeface="Quattrocento Sans"/>
                <a:cs typeface="Quattrocento Sans"/>
                <a:sym typeface="Quattrocento Sans"/>
              </a:rPr>
              <a:t>: Azure provides various tools for cost management and optimization, such as Azure Cost Management and Pricing Calculator. These tools help in managing costs efficiently as the system scales, ensuring a balance between performance and expenditure.</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latin typeface="Quattrocento Sans"/>
                <a:ea typeface="Quattrocento Sans"/>
                <a:cs typeface="Quattrocento Sans"/>
                <a:sym typeface="Quattrocento Sans"/>
              </a:rPr>
              <a:t>9. Future-Proofing</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Char char="●"/>
            </a:pPr>
            <a:r>
              <a:rPr b="1" lang="en-IN" sz="1800">
                <a:latin typeface="Quattrocento Sans"/>
                <a:ea typeface="Quattrocento Sans"/>
                <a:cs typeface="Quattrocento Sans"/>
                <a:sym typeface="Quattrocento Sans"/>
              </a:rPr>
              <a:t>Adapting to Technological Advances</a:t>
            </a:r>
            <a:r>
              <a:rPr lang="en-IN" sz="1800">
                <a:latin typeface="Quattrocento Sans"/>
                <a:ea typeface="Quattrocento Sans"/>
                <a:cs typeface="Quattrocento Sans"/>
                <a:sym typeface="Quattrocento Sans"/>
              </a:rPr>
              <a:t>: The solution is built with future technological advancements in mind. It can easily integrate with new Azure services and tools as they become available, ensuring that the system remains state-of-the-art and scalable.</a:t>
            </a:r>
            <a:endParaRPr sz="1800">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SzPts val="1800"/>
              <a:buFont typeface="Arial"/>
              <a:buChar char="●"/>
            </a:pPr>
            <a:r>
              <a:rPr b="1" lang="en-IN" sz="1800">
                <a:latin typeface="Quattrocento Sans"/>
                <a:ea typeface="Quattrocento Sans"/>
                <a:cs typeface="Quattrocento Sans"/>
                <a:sym typeface="Quattrocento Sans"/>
              </a:rPr>
              <a:t>Flexibility for Expansion</a:t>
            </a:r>
            <a:r>
              <a:rPr lang="en-IN" sz="1800">
                <a:latin typeface="Quattrocento Sans"/>
                <a:ea typeface="Quattrocento Sans"/>
                <a:cs typeface="Quattrocento Sans"/>
                <a:sym typeface="Quattrocento Sans"/>
              </a:rPr>
              <a:t>: The architecture is flexible enough to incorporate additional features and services as the business grows, such as new customer engagement channels or advanced AI capabilities.</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1200"/>
              </a:spcAft>
              <a:buNone/>
            </a:pPr>
            <a:r>
              <a:rPr lang="en-IN" sz="1800">
                <a:latin typeface="Quattrocento Sans"/>
                <a:ea typeface="Quattrocento Sans"/>
                <a:cs typeface="Quattrocento Sans"/>
                <a:sym typeface="Quattrocento Sans"/>
              </a:rPr>
              <a:t>By leveraging these robust scalability strategies, SmartGen AI ensures that it can grow alongside the expanding needs of Bank of Baroda and its customers, providing consistent performance, reliability, and user satisfaction.</a:t>
            </a:r>
            <a:endParaRPr b="1" sz="1800">
              <a:latin typeface="Quattrocento Sans"/>
              <a:ea typeface="Quattrocento Sans"/>
              <a:cs typeface="Quattrocento Sans"/>
              <a:sym typeface="Quattrocento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2"/>
          <p:cNvSpPr txBox="1"/>
          <p:nvPr>
            <p:ph type="title"/>
          </p:nvPr>
        </p:nvSpPr>
        <p:spPr>
          <a:xfrm>
            <a:off x="412500" y="510575"/>
            <a:ext cx="11367000" cy="525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2800">
                <a:latin typeface="Quattrocento Sans"/>
                <a:ea typeface="Quattrocento Sans"/>
                <a:cs typeface="Quattrocento Sans"/>
                <a:sym typeface="Quattrocento Sans"/>
              </a:rPr>
              <a:t>Ease of Deployment and Maintenance:</a:t>
            </a:r>
            <a:endParaRPr b="1" sz="2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How simple is your solution to implement and maintain on an ongoing basis?</a:t>
            </a:r>
            <a:endParaRPr b="1"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lang="en-IN" sz="1800">
                <a:latin typeface="Quattrocento Sans"/>
                <a:ea typeface="Quattrocento Sans"/>
                <a:cs typeface="Quattrocento Sans"/>
                <a:sym typeface="Quattrocento Sans"/>
              </a:rPr>
              <a:t>The ease of deployment and maintenance of SmartGen AI is one of its strongest aspects, ensuring that Bank of Baroda can implement the solution efficiently and maintain it with minimal disruption. Here's a detailed explanation of how our solution addresses these concerns:</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t/>
            </a:r>
            <a:endParaRPr sz="1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latin typeface="Quattrocento Sans"/>
                <a:ea typeface="Quattrocento Sans"/>
                <a:cs typeface="Quattrocento Sans"/>
                <a:sym typeface="Quattrocento Sans"/>
              </a:rPr>
              <a:t>Deployment:</a:t>
            </a:r>
            <a:endParaRPr b="1" sz="1800">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SzPts val="1800"/>
              <a:buFont typeface="Arial"/>
              <a:buAutoNum type="arabicPeriod"/>
            </a:pPr>
            <a:r>
              <a:rPr b="1" lang="en-IN" sz="1800">
                <a:latin typeface="Quattrocento Sans"/>
                <a:ea typeface="Quattrocento Sans"/>
                <a:cs typeface="Quattrocento Sans"/>
                <a:sym typeface="Quattrocento Sans"/>
              </a:rPr>
              <a:t>Cloud-Based Architecture</a:t>
            </a:r>
            <a:r>
              <a:rPr lang="en-IN" sz="1800">
                <a:latin typeface="Quattrocento Sans"/>
                <a:ea typeface="Quattrocento Sans"/>
                <a:cs typeface="Quattrocento Sans"/>
                <a:sym typeface="Quattrocento Sans"/>
              </a:rPr>
              <a:t>:</a:t>
            </a:r>
            <a:endParaRPr sz="1800">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Char char="○"/>
            </a:pPr>
            <a:r>
              <a:rPr b="1" lang="en-IN">
                <a:solidFill>
                  <a:schemeClr val="dk1"/>
                </a:solidFill>
                <a:latin typeface="Quattrocento Sans"/>
                <a:ea typeface="Quattrocento Sans"/>
                <a:cs typeface="Quattrocento Sans"/>
                <a:sym typeface="Quattrocento Sans"/>
              </a:rPr>
              <a:t>Azure Integration</a:t>
            </a:r>
            <a:r>
              <a:rPr lang="en-IN">
                <a:solidFill>
                  <a:schemeClr val="dk1"/>
                </a:solidFill>
                <a:latin typeface="Quattrocento Sans"/>
                <a:ea typeface="Quattrocento Sans"/>
                <a:cs typeface="Quattrocento Sans"/>
                <a:sym typeface="Quattrocento Sans"/>
              </a:rPr>
              <a:t>: The solution leverages Microsoft Azure's cloud infrastructure, ensuring that deployment is streamlined and scalable. Azure's robust platform provides services like Azure Cognitive Services, Azure OpenAI, and Azure Data Lake, which are integral to the solution.</a:t>
            </a:r>
            <a:endParaRPr>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Char char="○"/>
            </a:pPr>
            <a:r>
              <a:rPr b="1" lang="en-IN">
                <a:solidFill>
                  <a:schemeClr val="dk1"/>
                </a:solidFill>
                <a:latin typeface="Quattrocento Sans"/>
                <a:ea typeface="Quattrocento Sans"/>
                <a:cs typeface="Quattrocento Sans"/>
                <a:sym typeface="Quattrocento Sans"/>
              </a:rPr>
              <a:t>Minimal On-Premises Requirements</a:t>
            </a:r>
            <a:r>
              <a:rPr lang="en-IN">
                <a:solidFill>
                  <a:schemeClr val="dk1"/>
                </a:solidFill>
                <a:latin typeface="Quattrocento Sans"/>
                <a:ea typeface="Quattrocento Sans"/>
                <a:cs typeface="Quattrocento Sans"/>
                <a:sym typeface="Quattrocento Sans"/>
              </a:rPr>
              <a:t>: By utilizing cloud services, the need for on-premises hardware is significantly reduced. This lowers the initial setup costs and simplifies the deployment process.</a:t>
            </a:r>
            <a:endParaRPr b="1">
              <a:latin typeface="Quattrocento Sans"/>
              <a:ea typeface="Quattrocento Sans"/>
              <a:cs typeface="Quattrocento Sans"/>
              <a:sym typeface="Quattrocento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e93165b8b5_0_134"/>
          <p:cNvSpPr txBox="1"/>
          <p:nvPr>
            <p:ph type="title"/>
          </p:nvPr>
        </p:nvSpPr>
        <p:spPr>
          <a:xfrm>
            <a:off x="0" y="323375"/>
            <a:ext cx="11616600" cy="5631300"/>
          </a:xfrm>
          <a:prstGeom prst="rect">
            <a:avLst/>
          </a:prstGeom>
          <a:noFill/>
          <a:ln>
            <a:noFill/>
          </a:ln>
        </p:spPr>
        <p:txBody>
          <a:bodyPr anchorCtr="0" anchor="t" bIns="91425" lIns="91425" spcFirstLastPara="1" rIns="91425" wrap="square" tIns="91425">
            <a:noAutofit/>
          </a:bodyPr>
          <a:lstStyle/>
          <a:p>
            <a:pPr indent="-336550" lvl="1" marL="914400" rtl="0" algn="l">
              <a:lnSpc>
                <a:spcPct val="115000"/>
              </a:lnSpc>
              <a:spcBef>
                <a:spcPts val="120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Modular Design</a:t>
            </a:r>
            <a:r>
              <a:rPr lang="en-IN" sz="1700">
                <a:solidFill>
                  <a:schemeClr val="dk1"/>
                </a:solidFill>
                <a:latin typeface="Quattrocento Sans"/>
                <a:ea typeface="Quattrocento Sans"/>
                <a:cs typeface="Quattrocento Sans"/>
                <a:sym typeface="Quattrocento Sans"/>
              </a:rPr>
              <a:t>:</a:t>
            </a:r>
            <a:endParaRPr sz="1700">
              <a:solidFill>
                <a:schemeClr val="dk1"/>
              </a:solidFill>
              <a:latin typeface="Quattrocento Sans"/>
              <a:ea typeface="Quattrocento Sans"/>
              <a:cs typeface="Quattrocento Sans"/>
              <a:sym typeface="Quattrocento Sans"/>
            </a:endParaRPr>
          </a:p>
          <a:p>
            <a:pPr indent="-336550" lvl="2" marL="1371600" rtl="0" algn="l">
              <a:lnSpc>
                <a:spcPct val="115000"/>
              </a:lnSpc>
              <a:spcBef>
                <a:spcPts val="0"/>
              </a:spcBef>
              <a:spcAft>
                <a:spcPts val="0"/>
              </a:spcAft>
              <a:buClr>
                <a:schemeClr val="dk1"/>
              </a:buClr>
              <a:buSzPts val="1700"/>
              <a:buAutoNum type="romanLcPeriod"/>
            </a:pPr>
            <a:r>
              <a:rPr b="1" lang="en-IN" sz="1700">
                <a:solidFill>
                  <a:schemeClr val="dk1"/>
                </a:solidFill>
                <a:latin typeface="Quattrocento Sans"/>
                <a:ea typeface="Quattrocento Sans"/>
                <a:cs typeface="Quattrocento Sans"/>
                <a:sym typeface="Quattrocento Sans"/>
              </a:rPr>
              <a:t>Component-Based Architecture</a:t>
            </a:r>
            <a:r>
              <a:rPr lang="en-IN" sz="1700">
                <a:solidFill>
                  <a:schemeClr val="dk1"/>
                </a:solidFill>
                <a:latin typeface="Quattrocento Sans"/>
                <a:ea typeface="Quattrocento Sans"/>
                <a:cs typeface="Quattrocento Sans"/>
                <a:sym typeface="Quattrocento Sans"/>
              </a:rPr>
              <a:t>: The solution is designed using a modular architecture, where different components (data ingestion, AI processing, content generation, and delivery) are developed and deployed independently. This modularity allows for easier updates and troubleshooting.</a:t>
            </a:r>
            <a:endParaRPr sz="1700">
              <a:solidFill>
                <a:schemeClr val="dk1"/>
              </a:solidFill>
              <a:latin typeface="Quattrocento Sans"/>
              <a:ea typeface="Quattrocento Sans"/>
              <a:cs typeface="Quattrocento Sans"/>
              <a:sym typeface="Quattrocento Sans"/>
            </a:endParaRPr>
          </a:p>
          <a:p>
            <a:pPr indent="-336550" lvl="2" marL="1371600" rtl="0" algn="l">
              <a:lnSpc>
                <a:spcPct val="115000"/>
              </a:lnSpc>
              <a:spcBef>
                <a:spcPts val="0"/>
              </a:spcBef>
              <a:spcAft>
                <a:spcPts val="0"/>
              </a:spcAft>
              <a:buClr>
                <a:schemeClr val="dk1"/>
              </a:buClr>
              <a:buSzPts val="1700"/>
              <a:buAutoNum type="romanLcPeriod"/>
            </a:pPr>
            <a:r>
              <a:rPr b="1" lang="en-IN" sz="1700">
                <a:solidFill>
                  <a:schemeClr val="dk1"/>
                </a:solidFill>
                <a:latin typeface="Quattrocento Sans"/>
                <a:ea typeface="Quattrocento Sans"/>
                <a:cs typeface="Quattrocento Sans"/>
                <a:sym typeface="Quattrocento Sans"/>
              </a:rPr>
              <a:t>Microservices</a:t>
            </a:r>
            <a:r>
              <a:rPr lang="en-IN" sz="1700">
                <a:solidFill>
                  <a:schemeClr val="dk1"/>
                </a:solidFill>
                <a:latin typeface="Quattrocento Sans"/>
                <a:ea typeface="Quattrocento Sans"/>
                <a:cs typeface="Quattrocento Sans"/>
                <a:sym typeface="Quattrocento Sans"/>
              </a:rPr>
              <a:t>: By employing microservices architecture, each service (e.g., data processing, AI model training, content delivery) can be deployed independently. This enhances flexibility and makes scaling specific parts of the system straightforward.</a:t>
            </a:r>
            <a:endParaRPr sz="1700">
              <a:solidFill>
                <a:schemeClr val="dk1"/>
              </a:solidFill>
              <a:latin typeface="Quattrocento Sans"/>
              <a:ea typeface="Quattrocento Sans"/>
              <a:cs typeface="Quattrocento Sans"/>
              <a:sym typeface="Quattrocento Sans"/>
            </a:endParaRPr>
          </a:p>
          <a:p>
            <a:pPr indent="-336550" lvl="1" marL="914400" rtl="0" algn="l">
              <a:lnSpc>
                <a:spcPct val="115000"/>
              </a:lnSpc>
              <a:spcBef>
                <a:spcPts val="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Automated Deployment Tools</a:t>
            </a:r>
            <a:r>
              <a:rPr lang="en-IN" sz="1700">
                <a:solidFill>
                  <a:schemeClr val="dk1"/>
                </a:solidFill>
                <a:latin typeface="Quattrocento Sans"/>
                <a:ea typeface="Quattrocento Sans"/>
                <a:cs typeface="Quattrocento Sans"/>
                <a:sym typeface="Quattrocento Sans"/>
              </a:rPr>
              <a:t>:</a:t>
            </a:r>
            <a:endParaRPr sz="1700">
              <a:solidFill>
                <a:schemeClr val="dk1"/>
              </a:solidFill>
              <a:latin typeface="Quattrocento Sans"/>
              <a:ea typeface="Quattrocento Sans"/>
              <a:cs typeface="Quattrocento Sans"/>
              <a:sym typeface="Quattrocento Sans"/>
            </a:endParaRPr>
          </a:p>
          <a:p>
            <a:pPr indent="-336550" lvl="2" marL="1371600" rtl="0" algn="l">
              <a:lnSpc>
                <a:spcPct val="115000"/>
              </a:lnSpc>
              <a:spcBef>
                <a:spcPts val="0"/>
              </a:spcBef>
              <a:spcAft>
                <a:spcPts val="0"/>
              </a:spcAft>
              <a:buClr>
                <a:schemeClr val="dk1"/>
              </a:buClr>
              <a:buSzPts val="1700"/>
              <a:buAutoNum type="romanLcPeriod"/>
            </a:pPr>
            <a:r>
              <a:rPr b="1" lang="en-IN" sz="1700">
                <a:solidFill>
                  <a:schemeClr val="dk1"/>
                </a:solidFill>
                <a:latin typeface="Quattrocento Sans"/>
                <a:ea typeface="Quattrocento Sans"/>
                <a:cs typeface="Quattrocento Sans"/>
                <a:sym typeface="Quattrocento Sans"/>
              </a:rPr>
              <a:t>CI/CD Pipelines</a:t>
            </a:r>
            <a:r>
              <a:rPr lang="en-IN" sz="1700">
                <a:solidFill>
                  <a:schemeClr val="dk1"/>
                </a:solidFill>
                <a:latin typeface="Quattrocento Sans"/>
                <a:ea typeface="Quattrocento Sans"/>
                <a:cs typeface="Quattrocento Sans"/>
                <a:sym typeface="Quattrocento Sans"/>
              </a:rPr>
              <a:t>: Continuous Integration and Continuous Deployment (CI/CD) pipelines are set up using Azure DevOps and GitHub Actions. These pipelines automate the deployment process, ensuring that new features and updates can be rolled out seamlessly without manual intervention.</a:t>
            </a:r>
            <a:endParaRPr sz="1700">
              <a:solidFill>
                <a:schemeClr val="dk1"/>
              </a:solidFill>
              <a:latin typeface="Quattrocento Sans"/>
              <a:ea typeface="Quattrocento Sans"/>
              <a:cs typeface="Quattrocento Sans"/>
              <a:sym typeface="Quattrocento Sans"/>
            </a:endParaRPr>
          </a:p>
          <a:p>
            <a:pPr indent="-336550" lvl="2" marL="1371600" rtl="0" algn="l">
              <a:lnSpc>
                <a:spcPct val="115000"/>
              </a:lnSpc>
              <a:spcBef>
                <a:spcPts val="0"/>
              </a:spcBef>
              <a:spcAft>
                <a:spcPts val="0"/>
              </a:spcAft>
              <a:buClr>
                <a:schemeClr val="dk1"/>
              </a:buClr>
              <a:buSzPts val="1700"/>
              <a:buAutoNum type="romanLcPeriod"/>
            </a:pPr>
            <a:r>
              <a:rPr b="1" lang="en-IN" sz="1700">
                <a:solidFill>
                  <a:schemeClr val="dk1"/>
                </a:solidFill>
                <a:latin typeface="Quattrocento Sans"/>
                <a:ea typeface="Quattrocento Sans"/>
                <a:cs typeface="Quattrocento Sans"/>
                <a:sym typeface="Quattrocento Sans"/>
              </a:rPr>
              <a:t>Infrastructure as Code (IaC)</a:t>
            </a:r>
            <a:r>
              <a:rPr lang="en-IN" sz="1700">
                <a:solidFill>
                  <a:schemeClr val="dk1"/>
                </a:solidFill>
                <a:latin typeface="Quattrocento Sans"/>
                <a:ea typeface="Quattrocento Sans"/>
                <a:cs typeface="Quattrocento Sans"/>
                <a:sym typeface="Quattrocento Sans"/>
              </a:rPr>
              <a:t>: Tools like Azure Resource Manager (ARM) templates and Terraform are used to define and manage infrastructure. This ensures consistent and repeatable deployments across different environments (development, staging, production).</a:t>
            </a:r>
            <a:endParaRPr sz="1700">
              <a:solidFill>
                <a:schemeClr val="dk1"/>
              </a:solidFill>
              <a:latin typeface="Quattrocento Sans"/>
              <a:ea typeface="Quattrocento Sans"/>
              <a:cs typeface="Quattrocento Sans"/>
              <a:sym typeface="Quattrocento Sans"/>
            </a:endParaRPr>
          </a:p>
          <a:p>
            <a:pPr indent="-336550" lvl="1" marL="914400" rtl="0" algn="l">
              <a:lnSpc>
                <a:spcPct val="115000"/>
              </a:lnSpc>
              <a:spcBef>
                <a:spcPts val="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Comprehensive Documentation</a:t>
            </a:r>
            <a:r>
              <a:rPr lang="en-IN" sz="1700">
                <a:solidFill>
                  <a:schemeClr val="dk1"/>
                </a:solidFill>
                <a:latin typeface="Quattrocento Sans"/>
                <a:ea typeface="Quattrocento Sans"/>
                <a:cs typeface="Quattrocento Sans"/>
                <a:sym typeface="Quattrocento Sans"/>
              </a:rPr>
              <a:t>:</a:t>
            </a:r>
            <a:endParaRPr sz="1700">
              <a:solidFill>
                <a:schemeClr val="dk1"/>
              </a:solidFill>
              <a:latin typeface="Quattrocento Sans"/>
              <a:ea typeface="Quattrocento Sans"/>
              <a:cs typeface="Quattrocento Sans"/>
              <a:sym typeface="Quattrocento Sans"/>
            </a:endParaRPr>
          </a:p>
          <a:p>
            <a:pPr indent="-336550" lvl="2" marL="1371600" rtl="0" algn="l">
              <a:lnSpc>
                <a:spcPct val="115000"/>
              </a:lnSpc>
              <a:spcBef>
                <a:spcPts val="0"/>
              </a:spcBef>
              <a:spcAft>
                <a:spcPts val="0"/>
              </a:spcAft>
              <a:buClr>
                <a:schemeClr val="dk1"/>
              </a:buClr>
              <a:buSzPts val="1700"/>
              <a:buAutoNum type="romanLcPeriod"/>
            </a:pPr>
            <a:r>
              <a:rPr b="1" lang="en-IN" sz="1700">
                <a:solidFill>
                  <a:schemeClr val="dk1"/>
                </a:solidFill>
                <a:latin typeface="Quattrocento Sans"/>
                <a:ea typeface="Quattrocento Sans"/>
                <a:cs typeface="Quattrocento Sans"/>
                <a:sym typeface="Quattrocento Sans"/>
              </a:rPr>
              <a:t>Deployment Guides</a:t>
            </a:r>
            <a:r>
              <a:rPr lang="en-IN" sz="1700">
                <a:solidFill>
                  <a:schemeClr val="dk1"/>
                </a:solidFill>
                <a:latin typeface="Quattrocento Sans"/>
                <a:ea typeface="Quattrocento Sans"/>
                <a:cs typeface="Quattrocento Sans"/>
                <a:sym typeface="Quattrocento Sans"/>
              </a:rPr>
              <a:t>: Detailed documentation and step-by-step guides are provided to assist with the initial setup and deployment. This includes configuration settings, integration points, and troubleshooting tips.</a:t>
            </a:r>
            <a:endParaRPr sz="1700">
              <a:solidFill>
                <a:schemeClr val="dk1"/>
              </a:solidFill>
              <a:latin typeface="Quattrocento Sans"/>
              <a:ea typeface="Quattrocento Sans"/>
              <a:cs typeface="Quattrocento Sans"/>
              <a:sym typeface="Quattrocento Sans"/>
            </a:endParaRPr>
          </a:p>
          <a:p>
            <a:pPr indent="-336550" lvl="2" marL="1371600" rtl="0" algn="l">
              <a:lnSpc>
                <a:spcPct val="115000"/>
              </a:lnSpc>
              <a:spcBef>
                <a:spcPts val="0"/>
              </a:spcBef>
              <a:spcAft>
                <a:spcPts val="0"/>
              </a:spcAft>
              <a:buClr>
                <a:schemeClr val="dk1"/>
              </a:buClr>
              <a:buSzPts val="1700"/>
              <a:buAutoNum type="romanLcPeriod"/>
            </a:pPr>
            <a:r>
              <a:rPr b="1" lang="en-IN" sz="1700">
                <a:solidFill>
                  <a:schemeClr val="dk1"/>
                </a:solidFill>
                <a:latin typeface="Quattrocento Sans"/>
                <a:ea typeface="Quattrocento Sans"/>
                <a:cs typeface="Quattrocento Sans"/>
                <a:sym typeface="Quattrocento Sans"/>
              </a:rPr>
              <a:t>API Documentation</a:t>
            </a:r>
            <a:r>
              <a:rPr lang="en-IN" sz="1700">
                <a:solidFill>
                  <a:schemeClr val="dk1"/>
                </a:solidFill>
                <a:latin typeface="Quattrocento Sans"/>
                <a:ea typeface="Quattrocento Sans"/>
                <a:cs typeface="Quattrocento Sans"/>
                <a:sym typeface="Quattrocento Sans"/>
              </a:rPr>
              <a:t>: Thorough API documentation is available to ensure that developers can easily integrate the solution with existing systems and customize it as needed.</a:t>
            </a:r>
            <a:endParaRPr b="1" sz="17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e93165b8b5_0_138"/>
          <p:cNvSpPr txBox="1"/>
          <p:nvPr>
            <p:ph type="title"/>
          </p:nvPr>
        </p:nvSpPr>
        <p:spPr>
          <a:xfrm>
            <a:off x="0" y="0"/>
            <a:ext cx="12051600" cy="671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IN" sz="1600">
                <a:latin typeface="Quattrocento Sans"/>
                <a:ea typeface="Quattrocento Sans"/>
                <a:cs typeface="Quattrocento Sans"/>
                <a:sym typeface="Quattrocento Sans"/>
              </a:rPr>
              <a:t>Maintenance:</a:t>
            </a:r>
            <a:endParaRPr b="1" sz="1600">
              <a:latin typeface="Quattrocento Sans"/>
              <a:ea typeface="Quattrocento Sans"/>
              <a:cs typeface="Quattrocento Sans"/>
              <a:sym typeface="Quattrocento Sans"/>
            </a:endParaRPr>
          </a:p>
          <a:p>
            <a:pPr indent="-330200" lvl="0" marL="457200" rtl="0" algn="l">
              <a:lnSpc>
                <a:spcPct val="100000"/>
              </a:lnSpc>
              <a:spcBef>
                <a:spcPts val="1200"/>
              </a:spcBef>
              <a:spcAft>
                <a:spcPts val="0"/>
              </a:spcAft>
              <a:buSzPts val="1600"/>
              <a:buFont typeface="Arial"/>
              <a:buAutoNum type="arabicPeriod"/>
            </a:pPr>
            <a:r>
              <a:rPr b="1" lang="en-IN" sz="1600">
                <a:latin typeface="Quattrocento Sans"/>
                <a:ea typeface="Quattrocento Sans"/>
                <a:cs typeface="Quattrocento Sans"/>
                <a:sym typeface="Quattrocento Sans"/>
              </a:rPr>
              <a:t>Automated Monitoring and Alerts</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Azure Monitor and Application Insights</a:t>
            </a:r>
            <a:r>
              <a:rPr lang="en-IN" sz="1600">
                <a:solidFill>
                  <a:schemeClr val="dk1"/>
                </a:solidFill>
                <a:latin typeface="Quattrocento Sans"/>
                <a:ea typeface="Quattrocento Sans"/>
                <a:cs typeface="Quattrocento Sans"/>
                <a:sym typeface="Quattrocento Sans"/>
              </a:rPr>
              <a:t>: These tools are used to continuously monitor the performance and health of the application. They provide real-time insights into system metrics, logs, and errors, enabling proactive issue detection and resolution.</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Automated Alerts</a:t>
            </a:r>
            <a:r>
              <a:rPr lang="en-IN" sz="1600">
                <a:solidFill>
                  <a:schemeClr val="dk1"/>
                </a:solidFill>
                <a:latin typeface="Quattrocento Sans"/>
                <a:ea typeface="Quattrocento Sans"/>
                <a:cs typeface="Quattrocento Sans"/>
                <a:sym typeface="Quattrocento Sans"/>
              </a:rPr>
              <a:t>: Alerts are configured to notify the maintenance team of any anomalies or performance issues. This ensures that potential problems are addressed before they impact the user experience.</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AutoNum type="arabicPeriod"/>
            </a:pPr>
            <a:r>
              <a:rPr b="1" lang="en-IN" sz="1600">
                <a:latin typeface="Quattrocento Sans"/>
                <a:ea typeface="Quattrocento Sans"/>
                <a:cs typeface="Quattrocento Sans"/>
                <a:sym typeface="Quattrocento Sans"/>
              </a:rPr>
              <a:t>Regular Updates and Patches</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Automated Updates</a:t>
            </a:r>
            <a:r>
              <a:rPr lang="en-IN" sz="1600">
                <a:solidFill>
                  <a:schemeClr val="dk1"/>
                </a:solidFill>
                <a:latin typeface="Quattrocento Sans"/>
                <a:ea typeface="Quattrocento Sans"/>
                <a:cs typeface="Quattrocento Sans"/>
                <a:sym typeface="Quattrocento Sans"/>
              </a:rPr>
              <a:t>: The use of CI/CD pipelines facilitates the automatic deployment of updates and patches. This ensures that the system remains up-to-date with the latest features and security enhancements without requiring significant manual effort.</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Version Control</a:t>
            </a:r>
            <a:r>
              <a:rPr lang="en-IN" sz="1600">
                <a:solidFill>
                  <a:schemeClr val="dk1"/>
                </a:solidFill>
                <a:latin typeface="Quattrocento Sans"/>
                <a:ea typeface="Quattrocento Sans"/>
                <a:cs typeface="Quattrocento Sans"/>
                <a:sym typeface="Quattrocento Sans"/>
              </a:rPr>
              <a:t>: All code changes are managed through GitHub, ensuring that updates are tracked, reviewed, and deployed systematically.</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AutoNum type="arabicPeriod"/>
            </a:pPr>
            <a:r>
              <a:rPr b="1" lang="en-IN" sz="1600">
                <a:latin typeface="Quattrocento Sans"/>
                <a:ea typeface="Quattrocento Sans"/>
                <a:cs typeface="Quattrocento Sans"/>
                <a:sym typeface="Quattrocento Sans"/>
              </a:rPr>
              <a:t>Scalability and Flexibility</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Elastic Scaling</a:t>
            </a:r>
            <a:r>
              <a:rPr lang="en-IN" sz="1600">
                <a:solidFill>
                  <a:schemeClr val="dk1"/>
                </a:solidFill>
                <a:latin typeface="Quattrocento Sans"/>
                <a:ea typeface="Quattrocento Sans"/>
                <a:cs typeface="Quattrocento Sans"/>
                <a:sym typeface="Quattrocento Sans"/>
              </a:rPr>
              <a:t>: Azure’s cloud services allow for automatic scaling based on demand. The system can handle varying workloads without requiring manual intervention, ensuring consistent performance during peak times.</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Resource Management</a:t>
            </a:r>
            <a:r>
              <a:rPr lang="en-IN" sz="1600">
                <a:solidFill>
                  <a:schemeClr val="dk1"/>
                </a:solidFill>
                <a:latin typeface="Quattrocento Sans"/>
                <a:ea typeface="Quattrocento Sans"/>
                <a:cs typeface="Quattrocento Sans"/>
                <a:sym typeface="Quattrocento Sans"/>
              </a:rPr>
              <a:t>: Azure’s resource management tools help in efficiently allocating and managing resources, optimizing costs, and maintaining performance.</a:t>
            </a:r>
            <a:endParaRPr sz="1600">
              <a:solidFill>
                <a:schemeClr val="dk1"/>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AutoNum type="arabicPeriod"/>
            </a:pPr>
            <a:r>
              <a:rPr b="1" lang="en-IN" sz="1600">
                <a:latin typeface="Quattrocento Sans"/>
                <a:ea typeface="Quattrocento Sans"/>
                <a:cs typeface="Quattrocento Sans"/>
                <a:sym typeface="Quattrocento Sans"/>
              </a:rPr>
              <a:t>User and Access Management</a:t>
            </a:r>
            <a:r>
              <a:rPr lang="en-IN"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Role-Based Access Control (RBAC)</a:t>
            </a:r>
            <a:r>
              <a:rPr lang="en-IN" sz="1600">
                <a:solidFill>
                  <a:schemeClr val="dk1"/>
                </a:solidFill>
                <a:latin typeface="Quattrocento Sans"/>
                <a:ea typeface="Quattrocento Sans"/>
                <a:cs typeface="Quattrocento Sans"/>
                <a:sym typeface="Quattrocento Sans"/>
              </a:rPr>
              <a:t>: RBAC ensures that only authorized personnel have access to critical functions and data. This minimizes the risk of unauthorized changes and enhances security.</a:t>
            </a:r>
            <a:endParaRPr sz="1600">
              <a:solidFill>
                <a:schemeClr val="dk1"/>
              </a:solidFill>
              <a:latin typeface="Quattrocento Sans"/>
              <a:ea typeface="Quattrocento Sans"/>
              <a:cs typeface="Quattrocento Sans"/>
              <a:sym typeface="Quattrocento Sans"/>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latin typeface="Quattrocento Sans"/>
                <a:ea typeface="Quattrocento Sans"/>
                <a:cs typeface="Quattrocento Sans"/>
                <a:sym typeface="Quattrocento Sans"/>
              </a:rPr>
              <a:t>Audit Logs</a:t>
            </a:r>
            <a:r>
              <a:rPr lang="en-IN" sz="1600">
                <a:solidFill>
                  <a:schemeClr val="dk1"/>
                </a:solidFill>
                <a:latin typeface="Quattrocento Sans"/>
                <a:ea typeface="Quattrocento Sans"/>
                <a:cs typeface="Quattrocento Sans"/>
                <a:sym typeface="Quattrocento Sans"/>
              </a:rPr>
              <a:t>: Detailed audit logs are maintained to track changes and access to the system. This aids in compliance and helps in identifying and resolving issues related to unauthorized access or changes.</a:t>
            </a:r>
            <a:endParaRPr b="1"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e93165b8b5_0_142"/>
          <p:cNvSpPr txBox="1"/>
          <p:nvPr>
            <p:ph type="title"/>
          </p:nvPr>
        </p:nvSpPr>
        <p:spPr>
          <a:xfrm>
            <a:off x="231150" y="253750"/>
            <a:ext cx="11729700" cy="5914200"/>
          </a:xfrm>
          <a:prstGeom prst="rect">
            <a:avLst/>
          </a:prstGeom>
          <a:noFill/>
          <a:ln>
            <a:noFill/>
          </a:ln>
        </p:spPr>
        <p:txBody>
          <a:bodyPr anchorCtr="0" anchor="t" bIns="91425" lIns="91425" spcFirstLastPara="1" rIns="91425" wrap="square" tIns="91425">
            <a:noAutofit/>
          </a:bodyPr>
          <a:lstStyle/>
          <a:p>
            <a:pPr indent="-336550" lvl="1" marL="914400" rtl="0" algn="l">
              <a:lnSpc>
                <a:spcPct val="115000"/>
              </a:lnSpc>
              <a:spcBef>
                <a:spcPts val="120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Support and Training</a:t>
            </a:r>
            <a:r>
              <a:rPr lang="en-IN" sz="1700">
                <a:solidFill>
                  <a:schemeClr val="dk1"/>
                </a:solidFill>
                <a:latin typeface="Quattrocento Sans"/>
                <a:ea typeface="Quattrocento Sans"/>
                <a:cs typeface="Quattrocento Sans"/>
                <a:sym typeface="Quattrocento Sans"/>
              </a:rPr>
              <a:t>:</a:t>
            </a:r>
            <a:endParaRPr sz="1700">
              <a:solidFill>
                <a:schemeClr val="dk1"/>
              </a:solidFill>
              <a:latin typeface="Quattrocento Sans"/>
              <a:ea typeface="Quattrocento Sans"/>
              <a:cs typeface="Quattrocento Sans"/>
              <a:sym typeface="Quattrocento Sans"/>
            </a:endParaRPr>
          </a:p>
          <a:p>
            <a:pPr indent="-336550" lvl="2" marL="1371600" rtl="0" algn="l">
              <a:lnSpc>
                <a:spcPct val="115000"/>
              </a:lnSpc>
              <a:spcBef>
                <a:spcPts val="0"/>
              </a:spcBef>
              <a:spcAft>
                <a:spcPts val="0"/>
              </a:spcAft>
              <a:buClr>
                <a:schemeClr val="dk1"/>
              </a:buClr>
              <a:buSzPts val="1700"/>
              <a:buAutoNum type="romanLcPeriod"/>
            </a:pPr>
            <a:r>
              <a:rPr b="1" lang="en-IN" sz="1700">
                <a:solidFill>
                  <a:schemeClr val="dk1"/>
                </a:solidFill>
                <a:latin typeface="Quattrocento Sans"/>
                <a:ea typeface="Quattrocento Sans"/>
                <a:cs typeface="Quattrocento Sans"/>
                <a:sym typeface="Quattrocento Sans"/>
              </a:rPr>
              <a:t>Comprehensive Support</a:t>
            </a:r>
            <a:r>
              <a:rPr lang="en-IN" sz="1700">
                <a:solidFill>
                  <a:schemeClr val="dk1"/>
                </a:solidFill>
                <a:latin typeface="Quattrocento Sans"/>
                <a:ea typeface="Quattrocento Sans"/>
                <a:cs typeface="Quattrocento Sans"/>
                <a:sym typeface="Quattrocento Sans"/>
              </a:rPr>
              <a:t>: A dedicated support team is available to assist with any issues or questions related to the deployment and maintenance of the solution.</a:t>
            </a:r>
            <a:endParaRPr sz="1700">
              <a:solidFill>
                <a:schemeClr val="dk1"/>
              </a:solidFill>
              <a:latin typeface="Quattrocento Sans"/>
              <a:ea typeface="Quattrocento Sans"/>
              <a:cs typeface="Quattrocento Sans"/>
              <a:sym typeface="Quattrocento Sans"/>
            </a:endParaRPr>
          </a:p>
          <a:p>
            <a:pPr indent="-336550" lvl="2" marL="1371600" rtl="0" algn="l">
              <a:lnSpc>
                <a:spcPct val="115000"/>
              </a:lnSpc>
              <a:spcBef>
                <a:spcPts val="0"/>
              </a:spcBef>
              <a:spcAft>
                <a:spcPts val="0"/>
              </a:spcAft>
              <a:buClr>
                <a:schemeClr val="dk1"/>
              </a:buClr>
              <a:buSzPts val="1700"/>
              <a:buAutoNum type="romanLcPeriod"/>
            </a:pPr>
            <a:r>
              <a:rPr b="1" lang="en-IN" sz="1700">
                <a:solidFill>
                  <a:schemeClr val="dk1"/>
                </a:solidFill>
                <a:latin typeface="Quattrocento Sans"/>
                <a:ea typeface="Quattrocento Sans"/>
                <a:cs typeface="Quattrocento Sans"/>
                <a:sym typeface="Quattrocento Sans"/>
              </a:rPr>
              <a:t>Training Programs</a:t>
            </a:r>
            <a:r>
              <a:rPr lang="en-IN" sz="1700">
                <a:solidFill>
                  <a:schemeClr val="dk1"/>
                </a:solidFill>
                <a:latin typeface="Quattrocento Sans"/>
                <a:ea typeface="Quattrocento Sans"/>
                <a:cs typeface="Quattrocento Sans"/>
                <a:sym typeface="Quattrocento Sans"/>
              </a:rPr>
              <a:t>: Regular training sessions are conducted for the bank’s IT staff to familiarize them with the system, best practices, and troubleshooting techniques. This ensures that the in-house team is well-equipped to handle ongoing maintenance.</a:t>
            </a:r>
            <a:endParaRPr sz="1700">
              <a:solidFill>
                <a:schemeClr val="dk1"/>
              </a:solidFill>
              <a:latin typeface="Quattrocento Sans"/>
              <a:ea typeface="Quattrocento Sans"/>
              <a:cs typeface="Quattrocento Sans"/>
              <a:sym typeface="Quattrocento Sans"/>
            </a:endParaRPr>
          </a:p>
          <a:p>
            <a:pPr indent="-336550" lvl="1" marL="914400" rtl="0" algn="l">
              <a:lnSpc>
                <a:spcPct val="115000"/>
              </a:lnSpc>
              <a:spcBef>
                <a:spcPts val="0"/>
              </a:spcBef>
              <a:spcAft>
                <a:spcPts val="0"/>
              </a:spcAft>
              <a:buClr>
                <a:schemeClr val="dk1"/>
              </a:buClr>
              <a:buSzPts val="1700"/>
              <a:buChar char="○"/>
            </a:pPr>
            <a:r>
              <a:rPr b="1" lang="en-IN" sz="1700">
                <a:solidFill>
                  <a:schemeClr val="dk1"/>
                </a:solidFill>
                <a:latin typeface="Quattrocento Sans"/>
                <a:ea typeface="Quattrocento Sans"/>
                <a:cs typeface="Quattrocento Sans"/>
                <a:sym typeface="Quattrocento Sans"/>
              </a:rPr>
              <a:t>Security Considerations</a:t>
            </a:r>
            <a:r>
              <a:rPr lang="en-IN" sz="1700">
                <a:solidFill>
                  <a:schemeClr val="dk1"/>
                </a:solidFill>
                <a:latin typeface="Quattrocento Sans"/>
                <a:ea typeface="Quattrocento Sans"/>
                <a:cs typeface="Quattrocento Sans"/>
                <a:sym typeface="Quattrocento Sans"/>
              </a:rPr>
              <a:t>:</a:t>
            </a:r>
            <a:endParaRPr sz="1700">
              <a:solidFill>
                <a:schemeClr val="dk1"/>
              </a:solidFill>
              <a:latin typeface="Quattrocento Sans"/>
              <a:ea typeface="Quattrocento Sans"/>
              <a:cs typeface="Quattrocento Sans"/>
              <a:sym typeface="Quattrocento Sans"/>
            </a:endParaRPr>
          </a:p>
          <a:p>
            <a:pPr indent="-336550" lvl="2" marL="1371600" rtl="0" algn="l">
              <a:lnSpc>
                <a:spcPct val="115000"/>
              </a:lnSpc>
              <a:spcBef>
                <a:spcPts val="0"/>
              </a:spcBef>
              <a:spcAft>
                <a:spcPts val="0"/>
              </a:spcAft>
              <a:buClr>
                <a:schemeClr val="dk1"/>
              </a:buClr>
              <a:buSzPts val="1700"/>
              <a:buAutoNum type="romanLcPeriod"/>
            </a:pPr>
            <a:r>
              <a:rPr b="1" lang="en-IN" sz="1700">
                <a:solidFill>
                  <a:schemeClr val="dk1"/>
                </a:solidFill>
                <a:latin typeface="Quattrocento Sans"/>
                <a:ea typeface="Quattrocento Sans"/>
                <a:cs typeface="Quattrocento Sans"/>
                <a:sym typeface="Quattrocento Sans"/>
              </a:rPr>
              <a:t>Regular Security Audits</a:t>
            </a:r>
            <a:r>
              <a:rPr lang="en-IN" sz="1700">
                <a:solidFill>
                  <a:schemeClr val="dk1"/>
                </a:solidFill>
                <a:latin typeface="Quattrocento Sans"/>
                <a:ea typeface="Quattrocento Sans"/>
                <a:cs typeface="Quattrocento Sans"/>
                <a:sym typeface="Quattrocento Sans"/>
              </a:rPr>
              <a:t>: Periodic security audits are conducted to identify and address potential vulnerabilities. This ensures that the system remains secure against emerging threats.</a:t>
            </a:r>
            <a:endParaRPr sz="1700">
              <a:solidFill>
                <a:schemeClr val="dk1"/>
              </a:solidFill>
              <a:latin typeface="Quattrocento Sans"/>
              <a:ea typeface="Quattrocento Sans"/>
              <a:cs typeface="Quattrocento Sans"/>
              <a:sym typeface="Quattrocento Sans"/>
            </a:endParaRPr>
          </a:p>
          <a:p>
            <a:pPr indent="-336550" lvl="2" marL="1371600" rtl="0" algn="l">
              <a:lnSpc>
                <a:spcPct val="115000"/>
              </a:lnSpc>
              <a:spcBef>
                <a:spcPts val="0"/>
              </a:spcBef>
              <a:spcAft>
                <a:spcPts val="0"/>
              </a:spcAft>
              <a:buClr>
                <a:schemeClr val="dk1"/>
              </a:buClr>
              <a:buSzPts val="1700"/>
              <a:buAutoNum type="romanLcPeriod"/>
            </a:pPr>
            <a:r>
              <a:rPr b="1" lang="en-IN" sz="1700">
                <a:solidFill>
                  <a:schemeClr val="dk1"/>
                </a:solidFill>
                <a:latin typeface="Quattrocento Sans"/>
                <a:ea typeface="Quattrocento Sans"/>
                <a:cs typeface="Quattrocento Sans"/>
                <a:sym typeface="Quattrocento Sans"/>
              </a:rPr>
              <a:t>Data Backup and Recovery</a:t>
            </a:r>
            <a:r>
              <a:rPr lang="en-IN" sz="1700">
                <a:solidFill>
                  <a:schemeClr val="dk1"/>
                </a:solidFill>
                <a:latin typeface="Quattrocento Sans"/>
                <a:ea typeface="Quattrocento Sans"/>
                <a:cs typeface="Quattrocento Sans"/>
                <a:sym typeface="Quattrocento Sans"/>
              </a:rPr>
              <a:t>: Automated data backup and recovery processes are in place to protect against data loss and ensure business continuity in case of any failures.</a:t>
            </a:r>
            <a:endParaRPr sz="17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t/>
            </a:r>
            <a:endParaRPr b="1"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latin typeface="Quattrocento Sans"/>
                <a:ea typeface="Quattrocento Sans"/>
                <a:cs typeface="Quattrocento Sans"/>
                <a:sym typeface="Quattrocento Sans"/>
              </a:rPr>
              <a:t>Conclusion:</a:t>
            </a:r>
            <a:endParaRPr b="1" sz="1700">
              <a:latin typeface="Quattrocento Sans"/>
              <a:ea typeface="Quattrocento Sans"/>
              <a:cs typeface="Quattrocento Sans"/>
              <a:sym typeface="Quattrocento Sans"/>
            </a:endParaRPr>
          </a:p>
          <a:p>
            <a:pPr indent="0" lvl="0" marL="0" rtl="0" algn="l">
              <a:lnSpc>
                <a:spcPct val="115000"/>
              </a:lnSpc>
              <a:spcBef>
                <a:spcPts val="1200"/>
              </a:spcBef>
              <a:spcAft>
                <a:spcPts val="1200"/>
              </a:spcAft>
              <a:buNone/>
            </a:pPr>
            <a:r>
              <a:rPr lang="en-IN" sz="1700">
                <a:latin typeface="Quattrocento Sans"/>
                <a:ea typeface="Quattrocento Sans"/>
                <a:cs typeface="Quattrocento Sans"/>
                <a:sym typeface="Quattrocento Sans"/>
              </a:rPr>
              <a:t>The deployment and maintenance of SmartGen AI are designed to be as simple and efficient as possible. By leveraging Azure’s cloud infrastructure, employing a modular and automated approach, providing comprehensive documentation and support, and ensuring robust security measures, Bank of Baroda can implement and maintain the solution with minimal disruption and maximum efficiency. This approach not only reduces the total cost of ownership but also ensures that the system remains scalable, secure, and adaptable to changing business needs.</a:t>
            </a:r>
            <a:endParaRPr b="1" sz="17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3"/>
          <p:cNvSpPr txBox="1"/>
          <p:nvPr>
            <p:ph type="title"/>
          </p:nvPr>
        </p:nvSpPr>
        <p:spPr>
          <a:xfrm>
            <a:off x="223950" y="215025"/>
            <a:ext cx="11744100" cy="602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2800">
                <a:latin typeface="Quattrocento Sans"/>
                <a:ea typeface="Quattrocento Sans"/>
                <a:cs typeface="Quattrocento Sans"/>
                <a:sym typeface="Quattrocento Sans"/>
              </a:rPr>
              <a:t>Security Considerations: What measures are incorporated to ensure the security and integrity of your solution?</a:t>
            </a:r>
            <a:endParaRPr b="1" sz="28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lang="en-IN" sz="1600">
                <a:latin typeface="Quattrocento Sans"/>
                <a:ea typeface="Quattrocento Sans"/>
                <a:cs typeface="Quattrocento Sans"/>
                <a:sym typeface="Quattrocento Sans"/>
              </a:rPr>
              <a:t>Ensuring the security and integrity of SmartGen AI is paramount to protecting customer data and maintaining trust in the Bank of Baroda. Our solution incorporates multiple layers of security measures that address various aspects of cybersecurity, including data protection, access control, compliance, and threat monitoring.</a:t>
            </a:r>
            <a:endParaRPr sz="16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600">
                <a:latin typeface="Quattrocento Sans"/>
                <a:ea typeface="Quattrocento Sans"/>
                <a:cs typeface="Quattrocento Sans"/>
                <a:sym typeface="Quattrocento Sans"/>
              </a:rPr>
              <a:t>1. Data Encryption:</a:t>
            </a:r>
            <a:endParaRPr b="1" sz="1600">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SzPts val="1600"/>
              <a:buFont typeface="Arial"/>
              <a:buChar char="●"/>
            </a:pPr>
            <a:r>
              <a:rPr b="1" lang="en-IN" sz="1600">
                <a:latin typeface="Quattrocento Sans"/>
                <a:ea typeface="Quattrocento Sans"/>
                <a:cs typeface="Quattrocento Sans"/>
                <a:sym typeface="Quattrocento Sans"/>
              </a:rPr>
              <a:t>In Transit</a:t>
            </a:r>
            <a:r>
              <a:rPr lang="en-IN" sz="1600">
                <a:latin typeface="Quattrocento Sans"/>
                <a:ea typeface="Quattrocento Sans"/>
                <a:cs typeface="Quattrocento Sans"/>
                <a:sym typeface="Quattrocento Sans"/>
              </a:rPr>
              <a:t>: All data transmitted between the client and the server, as well as between internal services, is encrypted using TLS (Transport Layer Security) to prevent interception by unauthorized parties.</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Char char="●"/>
            </a:pPr>
            <a:r>
              <a:rPr b="1" lang="en-IN" sz="1600">
                <a:latin typeface="Quattrocento Sans"/>
                <a:ea typeface="Quattrocento Sans"/>
                <a:cs typeface="Quattrocento Sans"/>
                <a:sym typeface="Quattrocento Sans"/>
              </a:rPr>
              <a:t>At Rest</a:t>
            </a:r>
            <a:r>
              <a:rPr lang="en-IN" sz="1600">
                <a:latin typeface="Quattrocento Sans"/>
                <a:ea typeface="Quattrocento Sans"/>
                <a:cs typeface="Quattrocento Sans"/>
                <a:sym typeface="Quattrocento Sans"/>
              </a:rPr>
              <a:t>: Data stored in databases, data lakes, and other storage solutions is encrypted using AES-256, ensuring that data remains secure even if physical storage devices are compromised.</a:t>
            </a:r>
            <a:endParaRPr sz="16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600">
                <a:latin typeface="Quattrocento Sans"/>
                <a:ea typeface="Quattrocento Sans"/>
                <a:cs typeface="Quattrocento Sans"/>
                <a:sym typeface="Quattrocento Sans"/>
              </a:rPr>
              <a:t>2. Access Control:</a:t>
            </a:r>
            <a:endParaRPr b="1" sz="1600">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SzPts val="1600"/>
              <a:buFont typeface="Arial"/>
              <a:buChar char="●"/>
            </a:pPr>
            <a:r>
              <a:rPr b="1" lang="en-IN" sz="1600">
                <a:latin typeface="Quattrocento Sans"/>
                <a:ea typeface="Quattrocento Sans"/>
                <a:cs typeface="Quattrocento Sans"/>
                <a:sym typeface="Quattrocento Sans"/>
              </a:rPr>
              <a:t>Role-Based Access Control (RBAC)</a:t>
            </a:r>
            <a:r>
              <a:rPr lang="en-IN" sz="1600">
                <a:latin typeface="Quattrocento Sans"/>
                <a:ea typeface="Quattrocento Sans"/>
                <a:cs typeface="Quattrocento Sans"/>
                <a:sym typeface="Quattrocento Sans"/>
              </a:rPr>
              <a:t>: Access to the system is restricted based on roles, ensuring that users only have access to the data and functionalities necessary for their job functions. This minimizes the risk of unauthorized data access.</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Char char="●"/>
            </a:pPr>
            <a:r>
              <a:rPr b="1" lang="en-IN" sz="1600">
                <a:latin typeface="Quattrocento Sans"/>
                <a:ea typeface="Quattrocento Sans"/>
                <a:cs typeface="Quattrocento Sans"/>
                <a:sym typeface="Quattrocento Sans"/>
              </a:rPr>
              <a:t>Multi-Factor Authentication (MFA)</a:t>
            </a:r>
            <a:r>
              <a:rPr lang="en-IN" sz="1600">
                <a:latin typeface="Quattrocento Sans"/>
                <a:ea typeface="Quattrocento Sans"/>
                <a:cs typeface="Quattrocento Sans"/>
                <a:sym typeface="Quattrocento Sans"/>
              </a:rPr>
              <a:t>: To enhance login security, MFA is implemented for all users accessing the system, requiring an additional verification step beyond just a password.</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Char char="●"/>
            </a:pPr>
            <a:r>
              <a:rPr b="1" lang="en-IN" sz="1600">
                <a:latin typeface="Quattrocento Sans"/>
                <a:ea typeface="Quattrocento Sans"/>
                <a:cs typeface="Quattrocento Sans"/>
                <a:sym typeface="Quattrocento Sans"/>
              </a:rPr>
              <a:t>Least Privilege Principle</a:t>
            </a:r>
            <a:r>
              <a:rPr lang="en-IN" sz="1600">
                <a:latin typeface="Quattrocento Sans"/>
                <a:ea typeface="Quattrocento Sans"/>
                <a:cs typeface="Quattrocento Sans"/>
                <a:sym typeface="Quattrocento Sans"/>
              </a:rPr>
              <a:t>: Users and processes are granted the minimum level of access necessary to perform their functions, reducing the risk of accidental or malicious misuse of data.</a:t>
            </a:r>
            <a:endParaRPr sz="1600">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nvSpPr>
        <p:spPr>
          <a:xfrm>
            <a:off x="153750" y="250850"/>
            <a:ext cx="11884500" cy="624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2800">
                <a:solidFill>
                  <a:schemeClr val="dk1"/>
                </a:solidFill>
                <a:latin typeface="Quattrocento Sans"/>
                <a:ea typeface="Quattrocento Sans"/>
                <a:cs typeface="Quattrocento Sans"/>
                <a:sym typeface="Quattrocento Sans"/>
              </a:rPr>
              <a:t>Prerequisite</a:t>
            </a:r>
            <a:r>
              <a:rPr b="1" lang="en-IN" sz="2800">
                <a:solidFill>
                  <a:schemeClr val="dk1"/>
                </a:solidFill>
                <a:latin typeface="Quattrocento Sans"/>
                <a:ea typeface="Quattrocento Sans"/>
                <a:cs typeface="Quattrocento Sans"/>
                <a:sym typeface="Quattrocento Sans"/>
              </a:rPr>
              <a:t>: What are the alternatives/competitive products for the problem you are solving?</a:t>
            </a:r>
            <a:endParaRPr b="1" sz="2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Understanding the Competitive Landscape:</a:t>
            </a:r>
            <a:endParaRPr b="1"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lang="en-IN" sz="1800">
                <a:solidFill>
                  <a:schemeClr val="dk1"/>
                </a:solidFill>
                <a:latin typeface="Quattrocento Sans"/>
                <a:ea typeface="Quattrocento Sans"/>
                <a:cs typeface="Quattrocento Sans"/>
                <a:sym typeface="Quattrocento Sans"/>
              </a:rPr>
              <a:t>In order to fully appreciate the value and potential of SmartGen AI, it is essential to understand the current landscape of alternatives and competitive products addressing the need for personalized customer engagement in the banking sector. Here's a detailed examination of existing solutions:</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1. Generic Email Marketing Platforms:</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Examples:</a:t>
            </a:r>
            <a:r>
              <a:rPr lang="en-IN" sz="1800">
                <a:solidFill>
                  <a:schemeClr val="dk1"/>
                </a:solidFill>
                <a:latin typeface="Quattrocento Sans"/>
                <a:ea typeface="Quattrocento Sans"/>
                <a:cs typeface="Quattrocento Sans"/>
                <a:sym typeface="Quattrocento Sans"/>
              </a:rPr>
              <a:t> Mailchimp, Constant Contact, HubSpot.</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Description:</a:t>
            </a:r>
            <a:r>
              <a:rPr lang="en-IN" sz="1800">
                <a:solidFill>
                  <a:schemeClr val="dk1"/>
                </a:solidFill>
                <a:latin typeface="Quattrocento Sans"/>
                <a:ea typeface="Quattrocento Sans"/>
                <a:cs typeface="Quattrocento Sans"/>
                <a:sym typeface="Quattrocento Sans"/>
              </a:rPr>
              <a:t> These platforms offer robust tools for creating, sending, and tracking email campaigns. They provide some level of personalization based on user data, such as segmenting email lists and tailoring messages based on customer demographics and behavior.</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Font typeface="Quattrocento Sans"/>
              <a:buChar char="●"/>
            </a:pPr>
            <a:r>
              <a:rPr b="1" lang="en-IN" sz="1800">
                <a:solidFill>
                  <a:schemeClr val="dk1"/>
                </a:solidFill>
                <a:latin typeface="Quattrocento Sans"/>
                <a:ea typeface="Quattrocento Sans"/>
                <a:cs typeface="Quattrocento Sans"/>
                <a:sym typeface="Quattrocento Sans"/>
              </a:rPr>
              <a:t>Limitations:</a:t>
            </a:r>
            <a:endParaRPr b="1"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Personalization is often limited to basic demographic data and past interactions.</a:t>
            </a:r>
            <a:endParaRPr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They lack deep integration with a bank’s internal systems and customer financial data.</a:t>
            </a:r>
            <a:endParaRPr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The content generated is typically static, requiring manual updates and lacking real-time adaptation to customer needs.</a:t>
            </a:r>
            <a:endParaRPr sz="1800">
              <a:solidFill>
                <a:schemeClr val="dk1"/>
              </a:solidFill>
              <a:latin typeface="Quattrocento Sans"/>
              <a:ea typeface="Quattrocento Sans"/>
              <a:cs typeface="Quattrocento Sans"/>
              <a:sym typeface="Quattrocento Sans"/>
            </a:endParaRPr>
          </a:p>
          <a:p>
            <a:pPr indent="0" lvl="0" marL="0" marR="0" rtl="0" algn="l">
              <a:lnSpc>
                <a:spcPct val="100000"/>
              </a:lnSpc>
              <a:spcBef>
                <a:spcPts val="1200"/>
              </a:spcBef>
              <a:spcAft>
                <a:spcPts val="0"/>
              </a:spcAft>
              <a:buClr>
                <a:srgbClr val="000000"/>
              </a:buClr>
              <a:buSzPts val="1400"/>
              <a:buFont typeface="Arial"/>
              <a:buNone/>
            </a:pPr>
            <a:r>
              <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e93165b8b5_0_146"/>
          <p:cNvSpPr txBox="1"/>
          <p:nvPr>
            <p:ph type="title"/>
          </p:nvPr>
        </p:nvSpPr>
        <p:spPr>
          <a:xfrm>
            <a:off x="223950" y="215025"/>
            <a:ext cx="11744100" cy="602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700">
                <a:latin typeface="Quattrocento Sans"/>
                <a:ea typeface="Quattrocento Sans"/>
                <a:cs typeface="Quattrocento Sans"/>
                <a:sym typeface="Quattrocento Sans"/>
              </a:rPr>
              <a:t>3. Compliance:</a:t>
            </a:r>
            <a:endParaRPr b="1" sz="1700">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SzPts val="1700"/>
              <a:buFont typeface="Arial"/>
              <a:buChar char="●"/>
            </a:pPr>
            <a:r>
              <a:rPr b="1" lang="en-IN" sz="1700">
                <a:latin typeface="Quattrocento Sans"/>
                <a:ea typeface="Quattrocento Sans"/>
                <a:cs typeface="Quattrocento Sans"/>
                <a:sym typeface="Quattrocento Sans"/>
              </a:rPr>
              <a:t>Regulatory Compliance</a:t>
            </a:r>
            <a:r>
              <a:rPr lang="en-IN" sz="1700">
                <a:latin typeface="Quattrocento Sans"/>
                <a:ea typeface="Quattrocento Sans"/>
                <a:cs typeface="Quattrocento Sans"/>
                <a:sym typeface="Quattrocento Sans"/>
              </a:rPr>
              <a:t>: The solution is designed to comply with relevant regulations such as GDPR, PCI DSS, and local banking regulations. This includes data protection measures, audit trails, and consent management.</a:t>
            </a:r>
            <a:endParaRPr sz="1700">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SzPts val="1700"/>
              <a:buFont typeface="Arial"/>
              <a:buChar char="●"/>
            </a:pPr>
            <a:r>
              <a:rPr b="1" lang="en-IN" sz="1700">
                <a:latin typeface="Quattrocento Sans"/>
                <a:ea typeface="Quattrocento Sans"/>
                <a:cs typeface="Quattrocento Sans"/>
                <a:sym typeface="Quattrocento Sans"/>
              </a:rPr>
              <a:t>Data Residency</a:t>
            </a:r>
            <a:r>
              <a:rPr lang="en-IN" sz="1700">
                <a:latin typeface="Quattrocento Sans"/>
                <a:ea typeface="Quattrocento Sans"/>
                <a:cs typeface="Quattrocento Sans"/>
                <a:sym typeface="Quattrocento Sans"/>
              </a:rPr>
              <a:t>: Ensures that customer data is stored in data centers within the geographical boundaries required by local laws and regulations.</a:t>
            </a:r>
            <a:endParaRPr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latin typeface="Quattrocento Sans"/>
                <a:ea typeface="Quattrocento Sans"/>
                <a:cs typeface="Quattrocento Sans"/>
                <a:sym typeface="Quattrocento Sans"/>
              </a:rPr>
              <a:t>4. Threat Detection and Monitoring:</a:t>
            </a:r>
            <a:endParaRPr b="1" sz="1700">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SzPts val="1700"/>
              <a:buFont typeface="Arial"/>
              <a:buChar char="●"/>
            </a:pPr>
            <a:r>
              <a:rPr b="1" lang="en-IN" sz="1700">
                <a:latin typeface="Quattrocento Sans"/>
                <a:ea typeface="Quattrocento Sans"/>
                <a:cs typeface="Quattrocento Sans"/>
                <a:sym typeface="Quattrocento Sans"/>
              </a:rPr>
              <a:t>Real-Time Monitoring</a:t>
            </a:r>
            <a:r>
              <a:rPr lang="en-IN" sz="1700">
                <a:latin typeface="Quattrocento Sans"/>
                <a:ea typeface="Quattrocento Sans"/>
                <a:cs typeface="Quattrocento Sans"/>
                <a:sym typeface="Quattrocento Sans"/>
              </a:rPr>
              <a:t>: Continuous monitoring of network traffic, system logs, and user activities using Azure Security Center and Azure Sentinel to detect and respond to suspicious activities in real-time.</a:t>
            </a:r>
            <a:endParaRPr sz="1700">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SzPts val="1700"/>
              <a:buFont typeface="Arial"/>
              <a:buChar char="●"/>
            </a:pPr>
            <a:r>
              <a:rPr b="1" lang="en-IN" sz="1700">
                <a:latin typeface="Quattrocento Sans"/>
                <a:ea typeface="Quattrocento Sans"/>
                <a:cs typeface="Quattrocento Sans"/>
                <a:sym typeface="Quattrocento Sans"/>
              </a:rPr>
              <a:t>Intrusion Detection Systems (IDS)</a:t>
            </a:r>
            <a:r>
              <a:rPr lang="en-IN" sz="1700">
                <a:latin typeface="Quattrocento Sans"/>
                <a:ea typeface="Quattrocento Sans"/>
                <a:cs typeface="Quattrocento Sans"/>
                <a:sym typeface="Quattrocento Sans"/>
              </a:rPr>
              <a:t>: Implement IDS to identify and respond to potential security breaches and unauthorized access attempts.</a:t>
            </a:r>
            <a:endParaRPr sz="1700">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SzPts val="1700"/>
              <a:buFont typeface="Arial"/>
              <a:buChar char="●"/>
            </a:pPr>
            <a:r>
              <a:rPr b="1" lang="en-IN" sz="1700">
                <a:latin typeface="Quattrocento Sans"/>
                <a:ea typeface="Quattrocento Sans"/>
                <a:cs typeface="Quattrocento Sans"/>
                <a:sym typeface="Quattrocento Sans"/>
              </a:rPr>
              <a:t>Anomaly Detection</a:t>
            </a:r>
            <a:r>
              <a:rPr lang="en-IN" sz="1700">
                <a:latin typeface="Quattrocento Sans"/>
                <a:ea typeface="Quattrocento Sans"/>
                <a:cs typeface="Quattrocento Sans"/>
                <a:sym typeface="Quattrocento Sans"/>
              </a:rPr>
              <a:t>: Machine learning algorithms are used to detect unusual patterns of behavior that could indicate a security threat.</a:t>
            </a:r>
            <a:endParaRPr sz="17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700">
                <a:latin typeface="Quattrocento Sans"/>
                <a:ea typeface="Quattrocento Sans"/>
                <a:cs typeface="Quattrocento Sans"/>
                <a:sym typeface="Quattrocento Sans"/>
              </a:rPr>
              <a:t>5. Data Integrity:</a:t>
            </a:r>
            <a:endParaRPr b="1" sz="1700">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SzPts val="1700"/>
              <a:buFont typeface="Arial"/>
              <a:buChar char="●"/>
            </a:pPr>
            <a:r>
              <a:rPr b="1" lang="en-IN" sz="1700">
                <a:latin typeface="Quattrocento Sans"/>
                <a:ea typeface="Quattrocento Sans"/>
                <a:cs typeface="Quattrocento Sans"/>
                <a:sym typeface="Quattrocento Sans"/>
              </a:rPr>
              <a:t>Hashing</a:t>
            </a:r>
            <a:r>
              <a:rPr lang="en-IN" sz="1700">
                <a:latin typeface="Quattrocento Sans"/>
                <a:ea typeface="Quattrocento Sans"/>
                <a:cs typeface="Quattrocento Sans"/>
                <a:sym typeface="Quattrocento Sans"/>
              </a:rPr>
              <a:t>: Important data elements are hashed using cryptographic hash functions to ensure their integrity. Any tampering with data can be detected by comparing hash values.</a:t>
            </a:r>
            <a:endParaRPr sz="1700">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SzPts val="1700"/>
              <a:buFont typeface="Arial"/>
              <a:buChar char="●"/>
            </a:pPr>
            <a:r>
              <a:rPr b="1" lang="en-IN" sz="1700">
                <a:latin typeface="Quattrocento Sans"/>
                <a:ea typeface="Quattrocento Sans"/>
                <a:cs typeface="Quattrocento Sans"/>
                <a:sym typeface="Quattrocento Sans"/>
              </a:rPr>
              <a:t>Version Control</a:t>
            </a:r>
            <a:r>
              <a:rPr lang="en-IN" sz="1700">
                <a:latin typeface="Quattrocento Sans"/>
                <a:ea typeface="Quattrocento Sans"/>
                <a:cs typeface="Quattrocento Sans"/>
                <a:sym typeface="Quattrocento Sans"/>
              </a:rPr>
              <a:t>: Maintaining version control for critical data and configurations ensures that any changes can be tracked, audited, and rolled back if necessary.</a:t>
            </a:r>
            <a:endParaRPr b="1" sz="1700">
              <a:latin typeface="Quattrocento Sans"/>
              <a:ea typeface="Quattrocento Sans"/>
              <a:cs typeface="Quattrocento Sans"/>
              <a:sym typeface="Quattrocento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e93165b8b5_0_150"/>
          <p:cNvSpPr txBox="1"/>
          <p:nvPr>
            <p:ph type="title"/>
          </p:nvPr>
        </p:nvSpPr>
        <p:spPr>
          <a:xfrm>
            <a:off x="223950" y="186025"/>
            <a:ext cx="11744100" cy="612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IN" sz="1600">
                <a:latin typeface="Quattrocento Sans"/>
                <a:ea typeface="Quattrocento Sans"/>
                <a:cs typeface="Quattrocento Sans"/>
                <a:sym typeface="Quattrocento Sans"/>
              </a:rPr>
              <a:t>6. Secure Development Lifecycle (SDLC):</a:t>
            </a:r>
            <a:endParaRPr b="1" sz="1600">
              <a:latin typeface="Quattrocento Sans"/>
              <a:ea typeface="Quattrocento Sans"/>
              <a:cs typeface="Quattrocento Sans"/>
              <a:sym typeface="Quattrocento Sans"/>
            </a:endParaRPr>
          </a:p>
          <a:p>
            <a:pPr indent="-330200" lvl="0" marL="457200" rtl="0" algn="l">
              <a:lnSpc>
                <a:spcPct val="100000"/>
              </a:lnSpc>
              <a:spcBef>
                <a:spcPts val="1200"/>
              </a:spcBef>
              <a:spcAft>
                <a:spcPts val="0"/>
              </a:spcAft>
              <a:buSzPts val="1600"/>
              <a:buFont typeface="Arial"/>
              <a:buChar char="●"/>
            </a:pPr>
            <a:r>
              <a:rPr b="1" lang="en-IN" sz="1600">
                <a:latin typeface="Quattrocento Sans"/>
                <a:ea typeface="Quattrocento Sans"/>
                <a:cs typeface="Quattrocento Sans"/>
                <a:sym typeface="Quattrocento Sans"/>
              </a:rPr>
              <a:t>Code Reviews</a:t>
            </a:r>
            <a:r>
              <a:rPr lang="en-IN" sz="1600">
                <a:latin typeface="Quattrocento Sans"/>
                <a:ea typeface="Quattrocento Sans"/>
                <a:cs typeface="Quattrocento Sans"/>
                <a:sym typeface="Quattrocento Sans"/>
              </a:rPr>
              <a:t>: Regular code reviews and static code analysis are conducted to identify and mitigate security vulnerabilities during the development phase.</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Char char="●"/>
            </a:pPr>
            <a:r>
              <a:rPr b="1" lang="en-IN" sz="1600">
                <a:latin typeface="Quattrocento Sans"/>
                <a:ea typeface="Quattrocento Sans"/>
                <a:cs typeface="Quattrocento Sans"/>
                <a:sym typeface="Quattrocento Sans"/>
              </a:rPr>
              <a:t>Security Testing</a:t>
            </a:r>
            <a:r>
              <a:rPr lang="en-IN" sz="1600">
                <a:latin typeface="Quattrocento Sans"/>
                <a:ea typeface="Quattrocento Sans"/>
                <a:cs typeface="Quattrocento Sans"/>
                <a:sym typeface="Quattrocento Sans"/>
              </a:rPr>
              <a:t>: Comprehensive security testing, including penetration testing and vulnerability assessments, is performed to identify and address potential security weaknesses.</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Char char="●"/>
            </a:pPr>
            <a:r>
              <a:rPr b="1" lang="en-IN" sz="1600">
                <a:latin typeface="Quattrocento Sans"/>
                <a:ea typeface="Quattrocento Sans"/>
                <a:cs typeface="Quattrocento Sans"/>
                <a:sym typeface="Quattrocento Sans"/>
              </a:rPr>
              <a:t>Patch Management</a:t>
            </a:r>
            <a:r>
              <a:rPr lang="en-IN" sz="1600">
                <a:latin typeface="Quattrocento Sans"/>
                <a:ea typeface="Quattrocento Sans"/>
                <a:cs typeface="Quattrocento Sans"/>
                <a:sym typeface="Quattrocento Sans"/>
              </a:rPr>
              <a:t>: Timely application of security patches and updates to all software components to protect against known vulnerabilities.</a:t>
            </a:r>
            <a:endParaRPr sz="1600">
              <a:latin typeface="Quattrocento Sans"/>
              <a:ea typeface="Quattrocento Sans"/>
              <a:cs typeface="Quattrocento Sans"/>
              <a:sym typeface="Quattrocento Sans"/>
            </a:endParaRPr>
          </a:p>
          <a:p>
            <a:pPr indent="0" lvl="0" marL="0" rtl="0" algn="l">
              <a:lnSpc>
                <a:spcPct val="100000"/>
              </a:lnSpc>
              <a:spcBef>
                <a:spcPts val="1200"/>
              </a:spcBef>
              <a:spcAft>
                <a:spcPts val="0"/>
              </a:spcAft>
              <a:buNone/>
            </a:pPr>
            <a:r>
              <a:rPr b="1" lang="en-IN" sz="1600">
                <a:latin typeface="Quattrocento Sans"/>
                <a:ea typeface="Quattrocento Sans"/>
                <a:cs typeface="Quattrocento Sans"/>
                <a:sym typeface="Quattrocento Sans"/>
              </a:rPr>
              <a:t>7. Incident Response Plan:</a:t>
            </a:r>
            <a:endParaRPr b="1" sz="1600">
              <a:latin typeface="Quattrocento Sans"/>
              <a:ea typeface="Quattrocento Sans"/>
              <a:cs typeface="Quattrocento Sans"/>
              <a:sym typeface="Quattrocento Sans"/>
            </a:endParaRPr>
          </a:p>
          <a:p>
            <a:pPr indent="-330200" lvl="0" marL="457200" rtl="0" algn="l">
              <a:lnSpc>
                <a:spcPct val="100000"/>
              </a:lnSpc>
              <a:spcBef>
                <a:spcPts val="1200"/>
              </a:spcBef>
              <a:spcAft>
                <a:spcPts val="0"/>
              </a:spcAft>
              <a:buSzPts val="1600"/>
              <a:buFont typeface="Arial"/>
              <a:buChar char="●"/>
            </a:pPr>
            <a:r>
              <a:rPr b="1" lang="en-IN" sz="1600">
                <a:latin typeface="Quattrocento Sans"/>
                <a:ea typeface="Quattrocento Sans"/>
                <a:cs typeface="Quattrocento Sans"/>
                <a:sym typeface="Quattrocento Sans"/>
              </a:rPr>
              <a:t>Preparedness</a:t>
            </a:r>
            <a:r>
              <a:rPr lang="en-IN" sz="1600">
                <a:latin typeface="Quattrocento Sans"/>
                <a:ea typeface="Quattrocento Sans"/>
                <a:cs typeface="Quattrocento Sans"/>
                <a:sym typeface="Quattrocento Sans"/>
              </a:rPr>
              <a:t>: A well-defined incident response plan is in place, detailing the steps to be taken in the event of a security breach, including containment, eradication, recovery, and communication.</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Char char="●"/>
            </a:pPr>
            <a:r>
              <a:rPr b="1" lang="en-IN" sz="1600">
                <a:latin typeface="Quattrocento Sans"/>
                <a:ea typeface="Quattrocento Sans"/>
                <a:cs typeface="Quattrocento Sans"/>
                <a:sym typeface="Quattrocento Sans"/>
              </a:rPr>
              <a:t>Training</a:t>
            </a:r>
            <a:r>
              <a:rPr lang="en-IN" sz="1600">
                <a:latin typeface="Quattrocento Sans"/>
                <a:ea typeface="Quattrocento Sans"/>
                <a:cs typeface="Quattrocento Sans"/>
                <a:sym typeface="Quattrocento Sans"/>
              </a:rPr>
              <a:t>: Regular training and simulations for the incident response team to ensure they are prepared to handle security incidents effectively.</a:t>
            </a:r>
            <a:endParaRPr sz="1600">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600">
                <a:latin typeface="Quattrocento Sans"/>
                <a:ea typeface="Quattrocento Sans"/>
                <a:cs typeface="Quattrocento Sans"/>
                <a:sym typeface="Quattrocento Sans"/>
              </a:rPr>
              <a:t>8. Backup and Disaster Recovery:</a:t>
            </a:r>
            <a:endParaRPr b="1" sz="1600">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SzPts val="1600"/>
              <a:buFont typeface="Arial"/>
              <a:buChar char="●"/>
            </a:pPr>
            <a:r>
              <a:rPr b="1" lang="en-IN" sz="1600">
                <a:latin typeface="Quattrocento Sans"/>
                <a:ea typeface="Quattrocento Sans"/>
                <a:cs typeface="Quattrocento Sans"/>
                <a:sym typeface="Quattrocento Sans"/>
              </a:rPr>
              <a:t>Regular Backups</a:t>
            </a:r>
            <a:r>
              <a:rPr lang="en-IN" sz="1600">
                <a:latin typeface="Quattrocento Sans"/>
                <a:ea typeface="Quattrocento Sans"/>
                <a:cs typeface="Quattrocento Sans"/>
                <a:sym typeface="Quattrocento Sans"/>
              </a:rPr>
              <a:t>: Regular automated backups of critical data are performed and stored securely to ensure data can be recovered in the event of data loss or corruption.</a:t>
            </a:r>
            <a:endParaRPr sz="1600">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SzPts val="1600"/>
              <a:buFont typeface="Arial"/>
              <a:buChar char="●"/>
            </a:pPr>
            <a:r>
              <a:rPr b="1" lang="en-IN" sz="1600">
                <a:latin typeface="Quattrocento Sans"/>
                <a:ea typeface="Quattrocento Sans"/>
                <a:cs typeface="Quattrocento Sans"/>
                <a:sym typeface="Quattrocento Sans"/>
              </a:rPr>
              <a:t>Disaster Recovery Plan</a:t>
            </a:r>
            <a:r>
              <a:rPr lang="en-IN" sz="1600">
                <a:latin typeface="Quattrocento Sans"/>
                <a:ea typeface="Quattrocento Sans"/>
                <a:cs typeface="Quattrocento Sans"/>
                <a:sym typeface="Quattrocento Sans"/>
              </a:rPr>
              <a:t>: A comprehensive disaster recovery plan is in place, including defined RTO (Recovery Time Objective) and RPO (Recovery Point Objective) to ensure minimal disruption to services.</a:t>
            </a:r>
            <a:endParaRPr sz="1600">
              <a:latin typeface="Quattrocento Sans"/>
              <a:ea typeface="Quattrocento Sans"/>
              <a:cs typeface="Quattrocento Sans"/>
              <a:sym typeface="Quattrocento Sans"/>
            </a:endParaRPr>
          </a:p>
          <a:p>
            <a:pPr indent="0" lvl="0" marL="0" rtl="0" algn="l">
              <a:lnSpc>
                <a:spcPct val="115000"/>
              </a:lnSpc>
              <a:spcBef>
                <a:spcPts val="1200"/>
              </a:spcBef>
              <a:spcAft>
                <a:spcPts val="1200"/>
              </a:spcAft>
              <a:buNone/>
            </a:pPr>
            <a:r>
              <a:rPr lang="en-IN" sz="1600">
                <a:latin typeface="Quattrocento Sans"/>
                <a:ea typeface="Quattrocento Sans"/>
                <a:cs typeface="Quattrocento Sans"/>
                <a:sym typeface="Quattrocento Sans"/>
              </a:rPr>
              <a:t>By incorporating these robust security measures, SmartGen AI ensures the protection of customer data and the integrity of the solution, thereby maintaining the trust and confidence of Bank of Baroda’s customers and stakeholders.</a:t>
            </a:r>
            <a:endParaRPr b="1" sz="1600">
              <a:latin typeface="Quattrocento Sans"/>
              <a:ea typeface="Quattrocento Sans"/>
              <a:cs typeface="Quattrocento Sans"/>
              <a:sym typeface="Quattrocento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B11"/>
        </a:solidFill>
      </p:bgPr>
    </p:bg>
    <p:spTree>
      <p:nvGrpSpPr>
        <p:cNvPr id="342" name="Shape 342"/>
        <p:cNvGrpSpPr/>
        <p:nvPr/>
      </p:nvGrpSpPr>
      <p:grpSpPr>
        <a:xfrm>
          <a:off x="0" y="0"/>
          <a:ext cx="0" cy="0"/>
          <a:chOff x="0" y="0"/>
          <a:chExt cx="0" cy="0"/>
        </a:xfrm>
      </p:grpSpPr>
      <p:sp>
        <p:nvSpPr>
          <p:cNvPr id="343" name="Google Shape;343;p14"/>
          <p:cNvSpPr txBox="1"/>
          <p:nvPr/>
        </p:nvSpPr>
        <p:spPr>
          <a:xfrm>
            <a:off x="350643" y="1339175"/>
            <a:ext cx="2827500" cy="8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800"/>
              <a:buFont typeface="Quattrocento Sans"/>
              <a:buNone/>
            </a:pPr>
            <a:r>
              <a:rPr b="1" i="0" lang="en-IN" sz="3800" u="none" cap="none" strike="noStrike">
                <a:solidFill>
                  <a:schemeClr val="lt1"/>
                </a:solidFill>
                <a:latin typeface="Quattrocento Sans"/>
                <a:ea typeface="Quattrocento Sans"/>
                <a:cs typeface="Quattrocento Sans"/>
                <a:sym typeface="Quattrocento Sans"/>
              </a:rPr>
              <a:t>Thank You</a:t>
            </a:r>
            <a:endParaRPr b="1" i="0" sz="3800" u="none" cap="none" strike="noStrike">
              <a:solidFill>
                <a:schemeClr val="lt1"/>
              </a:solidFill>
              <a:latin typeface="Quattrocento Sans"/>
              <a:ea typeface="Quattrocento Sans"/>
              <a:cs typeface="Quattrocento Sans"/>
              <a:sym typeface="Quattrocento Sans"/>
            </a:endParaRPr>
          </a:p>
        </p:txBody>
      </p:sp>
      <p:sp>
        <p:nvSpPr>
          <p:cNvPr id="344" name="Google Shape;344;p14"/>
          <p:cNvSpPr txBox="1"/>
          <p:nvPr/>
        </p:nvSpPr>
        <p:spPr>
          <a:xfrm>
            <a:off x="350650" y="2593300"/>
            <a:ext cx="4559100" cy="29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rPr b="1" i="0" lang="en-IN" sz="1800" u="none" cap="none" strike="noStrike">
                <a:solidFill>
                  <a:schemeClr val="lt1"/>
                </a:solidFill>
                <a:latin typeface="Quattrocento Sans"/>
                <a:ea typeface="Quattrocento Sans"/>
                <a:cs typeface="Quattrocento Sans"/>
                <a:sym typeface="Quattrocento Sans"/>
              </a:rPr>
              <a:t>Team member names : </a:t>
            </a:r>
            <a:endParaRPr b="1" i="0" sz="18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1600"/>
              </a:spcBef>
              <a:spcAft>
                <a:spcPts val="0"/>
              </a:spcAft>
              <a:buClr>
                <a:schemeClr val="lt1"/>
              </a:buClr>
              <a:buSzPts val="1800"/>
              <a:buFont typeface="Arial"/>
              <a:buNone/>
            </a:pPr>
            <a:r>
              <a:t/>
            </a:r>
            <a:endParaRPr b="1" sz="1800">
              <a:solidFill>
                <a:schemeClr val="lt1"/>
              </a:solidFill>
              <a:latin typeface="Quattrocento Sans"/>
              <a:ea typeface="Quattrocento Sans"/>
              <a:cs typeface="Quattrocento Sans"/>
              <a:sym typeface="Quattrocento Sans"/>
            </a:endParaRPr>
          </a:p>
          <a:p>
            <a:pPr indent="0" lvl="0" marL="0" marR="0" rtl="0" algn="l">
              <a:lnSpc>
                <a:spcPct val="100000"/>
              </a:lnSpc>
              <a:spcBef>
                <a:spcPts val="1600"/>
              </a:spcBef>
              <a:spcAft>
                <a:spcPts val="0"/>
              </a:spcAft>
              <a:buClr>
                <a:schemeClr val="lt1"/>
              </a:buClr>
              <a:buSzPts val="1800"/>
              <a:buFont typeface="Arial"/>
              <a:buNone/>
            </a:pPr>
            <a:r>
              <a:rPr b="1" lang="en-IN" sz="1800">
                <a:solidFill>
                  <a:schemeClr val="lt1"/>
                </a:solidFill>
                <a:latin typeface="Quattrocento Sans"/>
                <a:ea typeface="Quattrocento Sans"/>
                <a:cs typeface="Quattrocento Sans"/>
                <a:sym typeface="Quattrocento Sans"/>
              </a:rPr>
              <a:t>Manish Parkar</a:t>
            </a:r>
            <a:endParaRPr b="1" sz="1800">
              <a:solidFill>
                <a:schemeClr val="lt1"/>
              </a:solidFill>
              <a:latin typeface="Quattrocento Sans"/>
              <a:ea typeface="Quattrocento Sans"/>
              <a:cs typeface="Quattrocento Sans"/>
              <a:sym typeface="Quattrocento Sans"/>
            </a:endParaRPr>
          </a:p>
          <a:p>
            <a:pPr indent="0" lvl="0" marL="0" marR="0" rtl="0" algn="l">
              <a:lnSpc>
                <a:spcPct val="100000"/>
              </a:lnSpc>
              <a:spcBef>
                <a:spcPts val="1600"/>
              </a:spcBef>
              <a:spcAft>
                <a:spcPts val="0"/>
              </a:spcAft>
              <a:buClr>
                <a:schemeClr val="lt1"/>
              </a:buClr>
              <a:buSzPts val="1800"/>
              <a:buFont typeface="Arial"/>
              <a:buNone/>
            </a:pPr>
            <a:r>
              <a:rPr b="1" lang="en-IN" sz="1800">
                <a:solidFill>
                  <a:schemeClr val="lt1"/>
                </a:solidFill>
                <a:latin typeface="Quattrocento Sans"/>
                <a:ea typeface="Quattrocento Sans"/>
                <a:cs typeface="Quattrocento Sans"/>
                <a:sym typeface="Quattrocento Sans"/>
              </a:rPr>
              <a:t>Avinash Andhale</a:t>
            </a:r>
            <a:endParaRPr b="1" sz="1800">
              <a:solidFill>
                <a:schemeClr val="lt1"/>
              </a:solidFill>
              <a:latin typeface="Quattrocento Sans"/>
              <a:ea typeface="Quattrocento Sans"/>
              <a:cs typeface="Quattrocento Sans"/>
              <a:sym typeface="Quattrocento Sans"/>
            </a:endParaRPr>
          </a:p>
          <a:p>
            <a:pPr indent="0" lvl="0" marL="0" marR="0" rtl="0" algn="l">
              <a:lnSpc>
                <a:spcPct val="100000"/>
              </a:lnSpc>
              <a:spcBef>
                <a:spcPts val="1600"/>
              </a:spcBef>
              <a:spcAft>
                <a:spcPts val="0"/>
              </a:spcAft>
              <a:buClr>
                <a:schemeClr val="lt1"/>
              </a:buClr>
              <a:buSzPts val="1800"/>
              <a:buFont typeface="Arial"/>
              <a:buNone/>
            </a:pPr>
            <a:r>
              <a:rPr b="1" lang="en-IN" sz="1800">
                <a:solidFill>
                  <a:schemeClr val="lt1"/>
                </a:solidFill>
                <a:latin typeface="Quattrocento Sans"/>
                <a:ea typeface="Quattrocento Sans"/>
                <a:cs typeface="Quattrocento Sans"/>
                <a:sym typeface="Quattrocento Sans"/>
              </a:rPr>
              <a:t>Ruchi Singh</a:t>
            </a:r>
            <a:endParaRPr b="1" sz="1800">
              <a:solidFill>
                <a:schemeClr val="lt1"/>
              </a:solidFill>
              <a:latin typeface="Quattrocento Sans"/>
              <a:ea typeface="Quattrocento Sans"/>
              <a:cs typeface="Quattrocento Sans"/>
              <a:sym typeface="Quattrocento Sans"/>
            </a:endParaRPr>
          </a:p>
          <a:p>
            <a:pPr indent="0" lvl="0" marL="0" marR="0" rtl="0" algn="l">
              <a:lnSpc>
                <a:spcPct val="100000"/>
              </a:lnSpc>
              <a:spcBef>
                <a:spcPts val="1600"/>
              </a:spcBef>
              <a:spcAft>
                <a:spcPts val="1600"/>
              </a:spcAft>
              <a:buClr>
                <a:schemeClr val="lt1"/>
              </a:buClr>
              <a:buSzPts val="1800"/>
              <a:buFont typeface="Arial"/>
              <a:buNone/>
            </a:pPr>
            <a:r>
              <a:rPr b="1" lang="en-IN" sz="1800">
                <a:solidFill>
                  <a:schemeClr val="lt1"/>
                </a:solidFill>
                <a:latin typeface="Quattrocento Sans"/>
                <a:ea typeface="Quattrocento Sans"/>
                <a:cs typeface="Quattrocento Sans"/>
                <a:sym typeface="Quattrocento Sans"/>
              </a:rPr>
              <a:t>Donald </a:t>
            </a:r>
            <a:r>
              <a:rPr b="1" lang="en-IN" sz="1800">
                <a:solidFill>
                  <a:schemeClr val="lt1"/>
                </a:solidFill>
                <a:latin typeface="Quattrocento Sans"/>
                <a:ea typeface="Quattrocento Sans"/>
                <a:cs typeface="Quattrocento Sans"/>
                <a:sym typeface="Quattrocento Sans"/>
              </a:rPr>
              <a:t>Laishram</a:t>
            </a:r>
            <a:endParaRPr b="1"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e93165b8b5_0_10"/>
          <p:cNvSpPr txBox="1"/>
          <p:nvPr/>
        </p:nvSpPr>
        <p:spPr>
          <a:xfrm>
            <a:off x="390600" y="308850"/>
            <a:ext cx="11410800" cy="624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2. Standard Financial Reporting Tools:</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Examples:</a:t>
            </a:r>
            <a:r>
              <a:rPr lang="en-IN" sz="1800">
                <a:solidFill>
                  <a:schemeClr val="dk1"/>
                </a:solidFill>
                <a:latin typeface="Quattrocento Sans"/>
                <a:ea typeface="Quattrocento Sans"/>
                <a:cs typeface="Quattrocento Sans"/>
                <a:sym typeface="Quattrocento Sans"/>
              </a:rPr>
              <a:t> Tableau, Power BI, QuickBooks.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Description:</a:t>
            </a:r>
            <a:r>
              <a:rPr lang="en-IN" sz="1800">
                <a:solidFill>
                  <a:schemeClr val="dk1"/>
                </a:solidFill>
                <a:latin typeface="Quattrocento Sans"/>
                <a:ea typeface="Quattrocento Sans"/>
                <a:cs typeface="Quattrocento Sans"/>
                <a:sym typeface="Quattrocento Sans"/>
              </a:rPr>
              <a:t> These tools help in generating detailed financial reports, dashboards, and data visualizations. They are used widely by financial institutions to analyze and present financial data.</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Font typeface="Quattrocento Sans"/>
              <a:buChar char="●"/>
            </a:pPr>
            <a:r>
              <a:rPr b="1" lang="en-IN" sz="1800">
                <a:solidFill>
                  <a:schemeClr val="dk1"/>
                </a:solidFill>
                <a:latin typeface="Quattrocento Sans"/>
                <a:ea typeface="Quattrocento Sans"/>
                <a:cs typeface="Quattrocento Sans"/>
                <a:sym typeface="Quattrocento Sans"/>
              </a:rPr>
              <a:t>Limitations:</a:t>
            </a:r>
            <a:endParaRPr b="1"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They primarily focus on data visualization and reporting, not content generation.</a:t>
            </a:r>
            <a:endParaRPr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Personalization is limited to how data is presented rather than tailoring the content itself.</a:t>
            </a:r>
            <a:endParaRPr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These tools do not actively engage customers or provide personalized advice and educational content.</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Quattrocento Sans"/>
                <a:ea typeface="Quattrocento Sans"/>
                <a:cs typeface="Quattrocento Sans"/>
                <a:sym typeface="Quattrocento Sans"/>
              </a:rPr>
              <a:t>3. Non-Personalized Educational Content Portals:</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Examples:</a:t>
            </a:r>
            <a:r>
              <a:rPr lang="en-IN" sz="1800">
                <a:solidFill>
                  <a:schemeClr val="dk1"/>
                </a:solidFill>
                <a:latin typeface="Quattrocento Sans"/>
                <a:ea typeface="Quattrocento Sans"/>
                <a:cs typeface="Quattrocento Sans"/>
                <a:sym typeface="Quattrocento Sans"/>
              </a:rPr>
              <a:t> Khan Academy, Investopedia, Bankrate.</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Description:</a:t>
            </a:r>
            <a:r>
              <a:rPr lang="en-IN" sz="1800">
                <a:solidFill>
                  <a:schemeClr val="dk1"/>
                </a:solidFill>
                <a:latin typeface="Quattrocento Sans"/>
                <a:ea typeface="Quattrocento Sans"/>
                <a:cs typeface="Quattrocento Sans"/>
                <a:sym typeface="Quattrocento Sans"/>
              </a:rPr>
              <a:t> These platforms provide a wealth of educational content on financial literacy, investment strategies, and banking products.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Font typeface="Quattrocento Sans"/>
              <a:buChar char="●"/>
            </a:pPr>
            <a:r>
              <a:rPr b="1" lang="en-IN" sz="1800">
                <a:solidFill>
                  <a:schemeClr val="dk1"/>
                </a:solidFill>
                <a:latin typeface="Quattrocento Sans"/>
                <a:ea typeface="Quattrocento Sans"/>
                <a:cs typeface="Quattrocento Sans"/>
                <a:sym typeface="Quattrocento Sans"/>
              </a:rPr>
              <a:t>Limitations:</a:t>
            </a:r>
            <a:endParaRPr b="1"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Content is generic and not tailored to individual user needs or financial situations.</a:t>
            </a:r>
            <a:endParaRPr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Users have to manually search for relevant information.</a:t>
            </a:r>
            <a:endParaRPr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Lack of integration with personal financial data to provide context-specific advice.</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e93165b8b5_0_14"/>
          <p:cNvSpPr txBox="1"/>
          <p:nvPr/>
        </p:nvSpPr>
        <p:spPr>
          <a:xfrm>
            <a:off x="385200" y="289325"/>
            <a:ext cx="11421600" cy="59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4. Competing Banks' Personalized Marketing Initiatives:</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Examples:</a:t>
            </a:r>
            <a:r>
              <a:rPr lang="en-IN" sz="1800">
                <a:solidFill>
                  <a:schemeClr val="dk1"/>
                </a:solidFill>
                <a:latin typeface="Quattrocento Sans"/>
                <a:ea typeface="Quattrocento Sans"/>
                <a:cs typeface="Quattrocento Sans"/>
                <a:sym typeface="Quattrocento Sans"/>
              </a:rPr>
              <a:t> Programs by banks such as HDFC Bank's SmartHub, ICICI Bank’s iMobile, and SBI’s YONO.</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Description:</a:t>
            </a:r>
            <a:r>
              <a:rPr lang="en-IN" sz="1800">
                <a:solidFill>
                  <a:schemeClr val="dk1"/>
                </a:solidFill>
                <a:latin typeface="Quattrocento Sans"/>
                <a:ea typeface="Quattrocento Sans"/>
                <a:cs typeface="Quattrocento Sans"/>
                <a:sym typeface="Quattrocento Sans"/>
              </a:rPr>
              <a:t> These banks have implemented various degrees of personalized marketing and customer engagement strategies using data analytics and customer segmentation.</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Font typeface="Quattrocento Sans"/>
              <a:buChar char="●"/>
            </a:pPr>
            <a:r>
              <a:rPr b="1" lang="en-IN" sz="1800">
                <a:solidFill>
                  <a:schemeClr val="dk1"/>
                </a:solidFill>
                <a:latin typeface="Quattrocento Sans"/>
                <a:ea typeface="Quattrocento Sans"/>
                <a:cs typeface="Quattrocento Sans"/>
                <a:sym typeface="Quattrocento Sans"/>
              </a:rPr>
              <a:t>Limitations:</a:t>
            </a:r>
            <a:endParaRPr b="1"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The extent of personalization varies widely and is often limited by the bank's data infrastructure and analytic capabilities.</a:t>
            </a:r>
            <a:endParaRPr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Many initiatives focus more on segment-based marketing rather than individual-level personalization.</a:t>
            </a:r>
            <a:endParaRPr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Integration with advanced AI technologies for real-time content generation and delivery is still limited.</a:t>
            </a:r>
            <a:endParaRPr sz="18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b="1" lang="en-IN" sz="1800">
                <a:solidFill>
                  <a:schemeClr val="dk1"/>
                </a:solidFill>
                <a:latin typeface="Quattrocento Sans"/>
                <a:ea typeface="Quattrocento Sans"/>
                <a:cs typeface="Quattrocento Sans"/>
                <a:sym typeface="Quattrocento Sans"/>
              </a:rPr>
              <a:t>5. AI-Driven Marketing Platforms:</a:t>
            </a:r>
            <a:endParaRPr b="1"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120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Examples:</a:t>
            </a:r>
            <a:r>
              <a:rPr lang="en-IN" sz="1800">
                <a:solidFill>
                  <a:schemeClr val="dk1"/>
                </a:solidFill>
                <a:latin typeface="Quattrocento Sans"/>
                <a:ea typeface="Quattrocento Sans"/>
                <a:cs typeface="Quattrocento Sans"/>
                <a:sym typeface="Quattrocento Sans"/>
              </a:rPr>
              <a:t> Salesforce Marketing Cloud, Adobe Experience Cloud.</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Char char="●"/>
            </a:pPr>
            <a:r>
              <a:rPr b="1" lang="en-IN" sz="1800">
                <a:solidFill>
                  <a:schemeClr val="dk1"/>
                </a:solidFill>
                <a:latin typeface="Quattrocento Sans"/>
                <a:ea typeface="Quattrocento Sans"/>
                <a:cs typeface="Quattrocento Sans"/>
                <a:sym typeface="Quattrocento Sans"/>
              </a:rPr>
              <a:t>Description:</a:t>
            </a:r>
            <a:r>
              <a:rPr lang="en-IN" sz="1800">
                <a:solidFill>
                  <a:schemeClr val="dk1"/>
                </a:solidFill>
                <a:latin typeface="Quattrocento Sans"/>
                <a:ea typeface="Quattrocento Sans"/>
                <a:cs typeface="Quattrocento Sans"/>
                <a:sym typeface="Quattrocento Sans"/>
              </a:rPr>
              <a:t> These platforms leverage AI to enhance marketing efforts through personalized content delivery, customer journey mapping, and predictive analytics.</a:t>
            </a:r>
            <a:endParaRPr sz="1800">
              <a:solidFill>
                <a:schemeClr val="dk1"/>
              </a:solidFill>
              <a:latin typeface="Quattrocento Sans"/>
              <a:ea typeface="Quattrocento Sans"/>
              <a:cs typeface="Quattrocento Sans"/>
              <a:sym typeface="Quattrocento Sans"/>
            </a:endParaRPr>
          </a:p>
          <a:p>
            <a:pPr indent="-342900" lvl="0" marL="457200" rtl="0" algn="l">
              <a:lnSpc>
                <a:spcPct val="115000"/>
              </a:lnSpc>
              <a:spcBef>
                <a:spcPts val="0"/>
              </a:spcBef>
              <a:spcAft>
                <a:spcPts val="0"/>
              </a:spcAft>
              <a:buClr>
                <a:schemeClr val="dk1"/>
              </a:buClr>
              <a:buSzPts val="1800"/>
              <a:buFont typeface="Quattrocento Sans"/>
              <a:buChar char="●"/>
            </a:pPr>
            <a:r>
              <a:rPr b="1" lang="en-IN" sz="1800">
                <a:solidFill>
                  <a:schemeClr val="dk1"/>
                </a:solidFill>
                <a:latin typeface="Quattrocento Sans"/>
                <a:ea typeface="Quattrocento Sans"/>
                <a:cs typeface="Quattrocento Sans"/>
                <a:sym typeface="Quattrocento Sans"/>
              </a:rPr>
              <a:t>Limitations:</a:t>
            </a:r>
            <a:endParaRPr b="1"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High implementation and integration costs, especially for smaller financial institutions.</a:t>
            </a:r>
            <a:endParaRPr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Generic solutions that require significant customization to meet the specific needs of banking customers.</a:t>
            </a:r>
            <a:endParaRPr sz="1800">
              <a:solidFill>
                <a:schemeClr val="dk1"/>
              </a:solidFill>
              <a:latin typeface="Quattrocento Sans"/>
              <a:ea typeface="Quattrocento Sans"/>
              <a:cs typeface="Quattrocento Sans"/>
              <a:sym typeface="Quattrocento Sans"/>
            </a:endParaRPr>
          </a:p>
          <a:p>
            <a:pPr indent="-342900" lvl="1" marL="914400" rtl="0" algn="l">
              <a:lnSpc>
                <a:spcPct val="115000"/>
              </a:lnSpc>
              <a:spcBef>
                <a:spcPts val="0"/>
              </a:spcBef>
              <a:spcAft>
                <a:spcPts val="0"/>
              </a:spcAft>
              <a:buClr>
                <a:schemeClr val="dk1"/>
              </a:buClr>
              <a:buSzPts val="1800"/>
              <a:buFont typeface="Quattrocento Sans"/>
              <a:buChar char="○"/>
            </a:pPr>
            <a:r>
              <a:rPr lang="en-IN" sz="1800">
                <a:solidFill>
                  <a:schemeClr val="dk1"/>
                </a:solidFill>
                <a:latin typeface="Quattrocento Sans"/>
                <a:ea typeface="Quattrocento Sans"/>
                <a:cs typeface="Quattrocento Sans"/>
                <a:sym typeface="Quattrocento Sans"/>
              </a:rPr>
              <a:t>Often designed for broad industry applications rather than tailored specifically for the banking sector.</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e93165b8b5_0_18"/>
          <p:cNvSpPr txBox="1"/>
          <p:nvPr/>
        </p:nvSpPr>
        <p:spPr>
          <a:xfrm>
            <a:off x="585450" y="908900"/>
            <a:ext cx="11021100" cy="45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IN" sz="1900">
                <a:solidFill>
                  <a:schemeClr val="dk1"/>
                </a:solidFill>
                <a:latin typeface="Quattrocento Sans"/>
                <a:ea typeface="Quattrocento Sans"/>
                <a:cs typeface="Quattrocento Sans"/>
                <a:sym typeface="Quattrocento Sans"/>
              </a:rPr>
              <a:t>Key Takeaways:</a:t>
            </a:r>
            <a:endParaRPr b="1" sz="1900">
              <a:solidFill>
                <a:schemeClr val="dk1"/>
              </a:solidFill>
              <a:latin typeface="Quattrocento Sans"/>
              <a:ea typeface="Quattrocento Sans"/>
              <a:cs typeface="Quattrocento Sans"/>
              <a:sym typeface="Quattrocento Sans"/>
            </a:endParaRPr>
          </a:p>
          <a:p>
            <a:pPr indent="-349250" lvl="0" marL="457200" rtl="0" algn="l">
              <a:lnSpc>
                <a:spcPct val="115000"/>
              </a:lnSpc>
              <a:spcBef>
                <a:spcPts val="1200"/>
              </a:spcBef>
              <a:spcAft>
                <a:spcPts val="0"/>
              </a:spcAft>
              <a:buClr>
                <a:schemeClr val="dk1"/>
              </a:buClr>
              <a:buSzPts val="1900"/>
              <a:buFont typeface="Quattrocento Sans"/>
              <a:buChar char="●"/>
            </a:pPr>
            <a:r>
              <a:rPr b="1" lang="en-IN" sz="1900">
                <a:solidFill>
                  <a:schemeClr val="dk1"/>
                </a:solidFill>
                <a:latin typeface="Quattrocento Sans"/>
                <a:ea typeface="Quattrocento Sans"/>
                <a:cs typeface="Quattrocento Sans"/>
                <a:sym typeface="Quattrocento Sans"/>
              </a:rPr>
              <a:t>SmartGen AI addresses the limitations of existing solutions by providing deep personalization through advanced AI-driven content generation.</a:t>
            </a:r>
            <a:endParaRPr b="1" sz="1900">
              <a:solidFill>
                <a:schemeClr val="dk1"/>
              </a:solidFill>
              <a:latin typeface="Quattrocento Sans"/>
              <a:ea typeface="Quattrocento Sans"/>
              <a:cs typeface="Quattrocento Sans"/>
              <a:sym typeface="Quattrocento Sans"/>
            </a:endParaRPr>
          </a:p>
          <a:p>
            <a:pPr indent="-349250" lvl="0" marL="457200" rtl="0" algn="l">
              <a:lnSpc>
                <a:spcPct val="115000"/>
              </a:lnSpc>
              <a:spcBef>
                <a:spcPts val="0"/>
              </a:spcBef>
              <a:spcAft>
                <a:spcPts val="0"/>
              </a:spcAft>
              <a:buClr>
                <a:schemeClr val="dk1"/>
              </a:buClr>
              <a:buSzPts val="1900"/>
              <a:buFont typeface="Quattrocento Sans"/>
              <a:buChar char="●"/>
            </a:pPr>
            <a:r>
              <a:rPr b="1" lang="en-IN" sz="1900">
                <a:solidFill>
                  <a:schemeClr val="dk1"/>
                </a:solidFill>
                <a:latin typeface="Quattrocento Sans"/>
                <a:ea typeface="Quattrocento Sans"/>
                <a:cs typeface="Quattrocento Sans"/>
                <a:sym typeface="Quattrocento Sans"/>
              </a:rPr>
              <a:t>It integrates seamlessly with Bank of Baroda’s existing customer data infrastructure, enabling a more holistic and individualized approach to customer engagement.</a:t>
            </a:r>
            <a:endParaRPr b="1" sz="1900">
              <a:solidFill>
                <a:schemeClr val="dk1"/>
              </a:solidFill>
              <a:latin typeface="Quattrocento Sans"/>
              <a:ea typeface="Quattrocento Sans"/>
              <a:cs typeface="Quattrocento Sans"/>
              <a:sym typeface="Quattrocento Sans"/>
            </a:endParaRPr>
          </a:p>
          <a:p>
            <a:pPr indent="-349250" lvl="0" marL="457200" rtl="0" algn="l">
              <a:lnSpc>
                <a:spcPct val="115000"/>
              </a:lnSpc>
              <a:spcBef>
                <a:spcPts val="0"/>
              </a:spcBef>
              <a:spcAft>
                <a:spcPts val="0"/>
              </a:spcAft>
              <a:buClr>
                <a:schemeClr val="dk1"/>
              </a:buClr>
              <a:buSzPts val="1900"/>
              <a:buFont typeface="Quattrocento Sans"/>
              <a:buChar char="●"/>
            </a:pPr>
            <a:r>
              <a:rPr b="1" lang="en-IN" sz="1900">
                <a:solidFill>
                  <a:schemeClr val="dk1"/>
                </a:solidFill>
                <a:latin typeface="Quattrocento Sans"/>
                <a:ea typeface="Quattrocento Sans"/>
                <a:cs typeface="Quattrocento Sans"/>
                <a:sym typeface="Quattrocento Sans"/>
              </a:rPr>
              <a:t>By focusing on real-time, tailored communication across multiple channels, SmartGen AI sets a new standard for personalized customer interactions in the banking industry.</a:t>
            </a:r>
            <a:endParaRPr b="1" sz="19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t/>
            </a:r>
            <a:endParaRPr b="1" sz="19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1200"/>
              </a:spcAft>
              <a:buNone/>
            </a:pPr>
            <a:r>
              <a:rPr lang="en-IN" sz="1900">
                <a:solidFill>
                  <a:schemeClr val="dk1"/>
                </a:solidFill>
                <a:latin typeface="Quattrocento Sans"/>
                <a:ea typeface="Quattrocento Sans"/>
                <a:cs typeface="Quattrocento Sans"/>
                <a:sym typeface="Quattrocento Sans"/>
              </a:rPr>
              <a:t>By understanding these alternatives and their limitations, it becomes clear that SmartGen AI offers a unique value proposition by combining advanced AI capabilities with deep integration into the bank’s existing systems, ensuring a level of personalization and customer engagement that is unmatched by current solutions.</a:t>
            </a:r>
            <a:endParaRPr b="1" sz="19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nvSpPr>
        <p:spPr>
          <a:xfrm>
            <a:off x="162400" y="0"/>
            <a:ext cx="11845500" cy="68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2800">
                <a:solidFill>
                  <a:schemeClr val="dk1"/>
                </a:solidFill>
              </a:rPr>
              <a:t>Tools or Resources:</a:t>
            </a:r>
            <a:endParaRPr b="1" sz="2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600">
                <a:solidFill>
                  <a:schemeClr val="dk1"/>
                </a:solidFill>
              </a:rPr>
              <a:t>Azure tools or resources that are likely to be used by us for the prototype development, if our idea gets selected</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600">
                <a:solidFill>
                  <a:schemeClr val="dk1"/>
                </a:solidFill>
              </a:rPr>
              <a:t>To successfully develop the SmartGen AI prototype, leveraging the extensive suite of Microsoft Azure tools and resources is essential. Below is a detailed breakdown of the Azure services and how each will contribute to the development and implementation of the project:</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600">
                <a:solidFill>
                  <a:schemeClr val="dk1"/>
                </a:solidFill>
              </a:rPr>
              <a:t>1. Microsoft Azure OpenAI Service:</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IN" sz="1600">
                <a:solidFill>
                  <a:schemeClr val="dk1"/>
                </a:solidFill>
              </a:rPr>
              <a:t>Purpose:</a:t>
            </a:r>
            <a:r>
              <a:rPr lang="en-IN" sz="1600">
                <a:solidFill>
                  <a:schemeClr val="dk1"/>
                </a:solidFill>
              </a:rPr>
              <a:t> Core AI engine for generating personalized content.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Functionality:</a:t>
            </a:r>
            <a:r>
              <a:rPr lang="en-IN" sz="1600">
                <a:solidFill>
                  <a:schemeClr val="dk1"/>
                </a:solidFill>
              </a:rPr>
              <a:t> Uses pre-trained AI models like GPT to create marketing materials, financial reports, and educational content tailored to individual customer profiles.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Benefit:</a:t>
            </a:r>
            <a:r>
              <a:rPr lang="en-IN" sz="1600">
                <a:solidFill>
                  <a:schemeClr val="dk1"/>
                </a:solidFill>
              </a:rPr>
              <a:t> Ensures high-quality, contextually relevant, and coherent content generation.</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600">
                <a:solidFill>
                  <a:schemeClr val="dk1"/>
                </a:solidFill>
              </a:rPr>
              <a:t>2. Azure Cognitive Services:</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IN" sz="1600">
                <a:solidFill>
                  <a:schemeClr val="dk1"/>
                </a:solidFill>
              </a:rPr>
              <a:t>Purpose:</a:t>
            </a:r>
            <a:r>
              <a:rPr lang="en-IN" sz="1600">
                <a:solidFill>
                  <a:schemeClr val="dk1"/>
                </a:solidFill>
              </a:rPr>
              <a:t> To analyze and interpret customer data, enabling a deeper understanding of customer behavior and preferences.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Services Utilized:</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rPr>
              <a:t>Text Analytics API:</a:t>
            </a:r>
            <a:r>
              <a:rPr lang="en-IN" sz="1600">
                <a:solidFill>
                  <a:schemeClr val="dk1"/>
                </a:solidFill>
              </a:rPr>
              <a:t> For sentiment analysis, key phrase extraction, and language detection to understand customer feedback and communication.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rPr>
              <a:t>Personalizer:</a:t>
            </a:r>
            <a:r>
              <a:rPr lang="en-IN" sz="1600">
                <a:solidFill>
                  <a:schemeClr val="dk1"/>
                </a:solidFill>
              </a:rPr>
              <a:t> To deliver real-time, personalized experiences by learning from each customer interaction.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IN" sz="1600">
                <a:solidFill>
                  <a:schemeClr val="dk1"/>
                </a:solidFill>
              </a:rPr>
              <a:t>Computer Vision API:</a:t>
            </a:r>
            <a:r>
              <a:rPr lang="en-IN" sz="1600">
                <a:solidFill>
                  <a:schemeClr val="dk1"/>
                </a:solidFill>
              </a:rPr>
              <a:t> To analyze visual content for marketing materials and enhance customer engagement.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Benefit:</a:t>
            </a:r>
            <a:r>
              <a:rPr lang="en-IN" sz="1600">
                <a:solidFill>
                  <a:schemeClr val="dk1"/>
                </a:solidFill>
              </a:rPr>
              <a:t> Provides the intelligence needed to make data-driven decisions for personalized content creation.</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2024-06-09T08:34:46Z</dcterms:created>
  <dc:creator>Avinash Rohit</dc:creator>
</cp:coreProperties>
</file>