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8/15/2023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8/15/2023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8/15/2023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8/15/2023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8/15/2023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8/15/2023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8/15/2023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dirty="0"/>
              <a:t>8/15/2023</a:t>
            </a:fld>
            <a:endParaRPr lang="en-US" dirty="0"/>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1160EA64-D806-43AC-9DF2-F8C432F32B4C}" type="datetimeFigureOut">
              <a:rPr lang="en-US" dirty="0"/>
              <a:pPr/>
              <a:t>8/15/2023</a:t>
            </a:fld>
            <a:endParaRPr lang="en-US" dirty="0"/>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8/15/2023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BC840-1B49-83D5-4B8E-9587145DBA41}"/>
              </a:ext>
            </a:extLst>
          </p:cNvPr>
          <p:cNvSpPr>
            <a:spLocks noGrp="1"/>
          </p:cNvSpPr>
          <p:nvPr>
            <p:ph type="ctrTitle"/>
          </p:nvPr>
        </p:nvSpPr>
        <p:spPr>
          <a:xfrm>
            <a:off x="1453896" y="91600"/>
            <a:ext cx="9043416" cy="804512"/>
          </a:xfrm>
        </p:spPr>
        <p:txBody>
          <a:bodyPr>
            <a:normAutofit fontScale="90000"/>
          </a:bodyPr>
          <a:lstStyle/>
          <a:p>
            <a:r>
              <a:rPr lang="en-US" dirty="0"/>
              <a:t>Possible work done on fpgas.</a:t>
            </a:r>
            <a:endParaRPr lang="en-IN" dirty="0"/>
          </a:p>
        </p:txBody>
      </p:sp>
      <p:sp>
        <p:nvSpPr>
          <p:cNvPr id="3" name="Subtitle 2">
            <a:extLst>
              <a:ext uri="{FF2B5EF4-FFF2-40B4-BE49-F238E27FC236}">
                <a16:creationId xmlns:a16="http://schemas.microsoft.com/office/drawing/2014/main" id="{D79318C9-DB47-2E11-444C-CB447348E3D7}"/>
              </a:ext>
            </a:extLst>
          </p:cNvPr>
          <p:cNvSpPr>
            <a:spLocks noGrp="1"/>
          </p:cNvSpPr>
          <p:nvPr>
            <p:ph type="subTitle" idx="1"/>
          </p:nvPr>
        </p:nvSpPr>
        <p:spPr>
          <a:xfrm>
            <a:off x="1453896" y="1691800"/>
            <a:ext cx="10643616" cy="5074600"/>
          </a:xfrm>
        </p:spPr>
        <p:txBody>
          <a:bodyPr>
            <a:normAutofit fontScale="70000" lnSpcReduction="20000"/>
          </a:bodyPr>
          <a:lstStyle/>
          <a:p>
            <a:pPr algn="l"/>
            <a:r>
              <a:rPr lang="en-US" sz="2600" dirty="0"/>
              <a:t> Designing and Implementing Quantum Circuits on FPGAs.</a:t>
            </a:r>
            <a:br>
              <a:rPr lang="en-US" sz="2600" dirty="0"/>
            </a:br>
            <a:r>
              <a:rPr lang="en-US" sz="2600" dirty="0"/>
              <a:t> </a:t>
            </a:r>
            <a:br>
              <a:rPr lang="en-US" sz="2600" dirty="0"/>
            </a:br>
            <a:r>
              <a:rPr lang="en-US" sz="2600" dirty="0"/>
              <a:t> </a:t>
            </a:r>
            <a:br>
              <a:rPr lang="en-US" sz="2600" dirty="0"/>
            </a:br>
            <a:r>
              <a:rPr lang="en-US" sz="2600" dirty="0"/>
              <a:t> </a:t>
            </a:r>
            <a:br>
              <a:rPr lang="en-US" sz="2600" dirty="0"/>
            </a:br>
            <a:r>
              <a:rPr lang="en-US" sz="2600" dirty="0"/>
              <a:t> </a:t>
            </a:r>
            <a:r>
              <a:rPr lang="en-IN" sz="2600" dirty="0">
                <a:solidFill>
                  <a:schemeClr val="tx1"/>
                </a:solidFill>
                <a:effectLst/>
                <a:latin typeface="Gill Sans MT (Body)"/>
                <a:ea typeface="Calibri" panose="020F0502020204030204" pitchFamily="34" charset="0"/>
                <a:cs typeface="Cordia New" panose="020B0304020202020204" pitchFamily="34" charset="-34"/>
              </a:rPr>
              <a:t>Explore the use of FPGAs to accelerate the simulation of quantum computation.</a:t>
            </a:r>
            <a:br>
              <a:rPr lang="en-IN" sz="2600" dirty="0">
                <a:solidFill>
                  <a:schemeClr val="tx1"/>
                </a:solidFill>
                <a:effectLst/>
                <a:latin typeface="Gill Sans MT (Body)"/>
                <a:ea typeface="Calibri" panose="020F0502020204030204" pitchFamily="34" charset="0"/>
                <a:cs typeface="Cordia New" panose="020B0304020202020204" pitchFamily="34" charset="-34"/>
              </a:rPr>
            </a:br>
            <a:br>
              <a:rPr lang="en-IN" sz="2600" dirty="0">
                <a:solidFill>
                  <a:schemeClr val="tx1"/>
                </a:solidFill>
                <a:effectLst/>
                <a:latin typeface="Gill Sans MT (Body)"/>
                <a:ea typeface="Calibri" panose="020F0502020204030204" pitchFamily="34" charset="0"/>
                <a:cs typeface="Cordia New" panose="020B0304020202020204" pitchFamily="34" charset="-34"/>
              </a:rPr>
            </a:br>
            <a:br>
              <a:rPr lang="en-IN" sz="2600" dirty="0">
                <a:solidFill>
                  <a:schemeClr val="tx1"/>
                </a:solidFill>
                <a:effectLst/>
                <a:latin typeface="Gill Sans MT (Body)"/>
                <a:ea typeface="Calibri" panose="020F0502020204030204" pitchFamily="34" charset="0"/>
                <a:cs typeface="Cordia New" panose="020B0304020202020204" pitchFamily="34" charset="-34"/>
              </a:rPr>
            </a:br>
            <a:br>
              <a:rPr lang="en-IN" sz="2500" dirty="0">
                <a:solidFill>
                  <a:schemeClr val="tx1"/>
                </a:solidFill>
                <a:effectLst/>
                <a:latin typeface="Gill Sans MT (Body)"/>
                <a:ea typeface="Calibri" panose="020F0502020204030204" pitchFamily="34" charset="0"/>
                <a:cs typeface="Cordia New" panose="020B0304020202020204" pitchFamily="34" charset="-34"/>
              </a:rPr>
            </a:br>
            <a:r>
              <a:rPr lang="en-IN" sz="2500" dirty="0">
                <a:solidFill>
                  <a:schemeClr val="tx1"/>
                </a:solidFill>
                <a:effectLst/>
                <a:latin typeface="Gill Sans MT (Body)"/>
                <a:ea typeface="Calibri" panose="020F0502020204030204" pitchFamily="34" charset="0"/>
                <a:cs typeface="Cordia New" panose="020B0304020202020204" pitchFamily="34" charset="-34"/>
              </a:rPr>
              <a:t> Design of a Quantum-Classical interface (QC-IF) for quantum computing implemented on multiple FPGAs.</a:t>
            </a:r>
            <a:br>
              <a:rPr lang="en-IN" sz="2500" dirty="0">
                <a:solidFill>
                  <a:schemeClr val="tx1"/>
                </a:solidFill>
                <a:effectLst/>
                <a:latin typeface="Gill Sans MT (Body)"/>
                <a:ea typeface="Calibri" panose="020F0502020204030204" pitchFamily="34" charset="0"/>
                <a:cs typeface="Cordia New" panose="020B0304020202020204" pitchFamily="34" charset="-34"/>
              </a:rPr>
            </a:br>
            <a:br>
              <a:rPr lang="en-IN" sz="2500" dirty="0">
                <a:solidFill>
                  <a:schemeClr val="tx1"/>
                </a:solidFill>
                <a:effectLst/>
                <a:latin typeface="Gill Sans MT (Body)"/>
                <a:ea typeface="Calibri" panose="020F0502020204030204" pitchFamily="34" charset="0"/>
                <a:cs typeface="Cordia New" panose="020B0304020202020204" pitchFamily="34" charset="-34"/>
              </a:rPr>
            </a:br>
            <a:br>
              <a:rPr lang="en-IN" dirty="0">
                <a:solidFill>
                  <a:schemeClr val="tx1"/>
                </a:solidFill>
                <a:effectLst/>
                <a:latin typeface="Gill Sans MT (Body)"/>
                <a:ea typeface="Calibri" panose="020F0502020204030204" pitchFamily="34" charset="0"/>
                <a:cs typeface="Cordia New" panose="020B0304020202020204" pitchFamily="34" charset="-34"/>
              </a:rPr>
            </a:br>
            <a:br>
              <a:rPr lang="en-IN" dirty="0">
                <a:solidFill>
                  <a:schemeClr val="tx1"/>
                </a:solidFill>
                <a:effectLst/>
                <a:latin typeface="Gill Sans MT (Body)"/>
                <a:ea typeface="Calibri" panose="020F0502020204030204" pitchFamily="34" charset="0"/>
                <a:cs typeface="Cordia New" panose="020B0304020202020204" pitchFamily="34" charset="-34"/>
              </a:rPr>
            </a:br>
            <a:br>
              <a:rPr lang="en-IN" dirty="0">
                <a:solidFill>
                  <a:schemeClr val="tx1"/>
                </a:solidFill>
                <a:effectLst/>
                <a:latin typeface="Gill Sans MT (Body)"/>
                <a:ea typeface="Calibri" panose="020F0502020204030204" pitchFamily="34" charset="0"/>
                <a:cs typeface="Cordia New" panose="020B0304020202020204" pitchFamily="34" charset="-34"/>
              </a:rPr>
            </a:br>
            <a:br>
              <a:rPr lang="en-IN" dirty="0">
                <a:solidFill>
                  <a:schemeClr val="tx1"/>
                </a:solidFill>
                <a:effectLst/>
                <a:latin typeface="Gill Sans MT (Body)"/>
                <a:ea typeface="Calibri" panose="020F0502020204030204" pitchFamily="34" charset="0"/>
                <a:cs typeface="Cordia New" panose="020B0304020202020204" pitchFamily="34" charset="-34"/>
              </a:rPr>
            </a:br>
            <a:br>
              <a:rPr lang="en-IN" dirty="0">
                <a:solidFill>
                  <a:schemeClr val="tx1"/>
                </a:solidFill>
                <a:effectLst/>
                <a:latin typeface="Gill Sans MT (Body)"/>
                <a:ea typeface="Calibri" panose="020F0502020204030204" pitchFamily="34" charset="0"/>
                <a:cs typeface="Cordia New" panose="020B0304020202020204" pitchFamily="34" charset="-34"/>
              </a:rPr>
            </a:br>
            <a:br>
              <a:rPr lang="en-IN" dirty="0">
                <a:solidFill>
                  <a:schemeClr val="tx1"/>
                </a:solidFill>
                <a:effectLst/>
                <a:latin typeface="Gill Sans MT (Body)"/>
                <a:ea typeface="Calibri" panose="020F0502020204030204" pitchFamily="34" charset="0"/>
                <a:cs typeface="Cordia New" panose="020B0304020202020204" pitchFamily="34" charset="-34"/>
              </a:rPr>
            </a:br>
            <a:br>
              <a:rPr lang="en-IN" dirty="0">
                <a:solidFill>
                  <a:schemeClr val="tx1"/>
                </a:solidFill>
                <a:effectLst/>
                <a:latin typeface="Gill Sans MT (Body)"/>
                <a:ea typeface="Calibri" panose="020F0502020204030204" pitchFamily="34" charset="0"/>
                <a:cs typeface="Cordia New" panose="020B0304020202020204" pitchFamily="34" charset="-34"/>
              </a:rPr>
            </a:br>
            <a:br>
              <a:rPr lang="en-IN" dirty="0">
                <a:solidFill>
                  <a:schemeClr val="tx1"/>
                </a:solidFill>
                <a:effectLst/>
                <a:latin typeface="Gill Sans MT (Body)"/>
                <a:ea typeface="Calibri" panose="020F0502020204030204" pitchFamily="34" charset="0"/>
                <a:cs typeface="Cordia New" panose="020B0304020202020204" pitchFamily="34" charset="-34"/>
              </a:rPr>
            </a:br>
            <a:r>
              <a:rPr lang="en-IN" dirty="0">
                <a:solidFill>
                  <a:schemeClr val="tx1"/>
                </a:solidFill>
                <a:effectLst/>
                <a:latin typeface="Gill Sans MT (Body)"/>
                <a:ea typeface="Calibri" panose="020F0502020204030204" pitchFamily="34" charset="0"/>
                <a:cs typeface="Cordia New" panose="020B0304020202020204" pitchFamily="34" charset="-34"/>
              </a:rPr>
              <a:t> </a:t>
            </a:r>
            <a:br>
              <a:rPr lang="en-US" dirty="0"/>
            </a:br>
            <a:br>
              <a:rPr lang="en-US" dirty="0"/>
            </a:br>
            <a:br>
              <a:rPr lang="en-US" dirty="0"/>
            </a:br>
            <a:br>
              <a:rPr lang="en-US" dirty="0"/>
            </a:br>
            <a:br>
              <a:rPr lang="en-US" dirty="0"/>
            </a:br>
            <a:br>
              <a:rPr lang="en-US" dirty="0"/>
            </a:br>
            <a:br>
              <a:rPr lang="en-US" dirty="0"/>
            </a:br>
            <a:r>
              <a:rPr lang="en-US" dirty="0"/>
              <a:t> </a:t>
            </a:r>
            <a:endParaRPr lang="en-IN" dirty="0"/>
          </a:p>
        </p:txBody>
      </p:sp>
    </p:spTree>
    <p:extLst>
      <p:ext uri="{BB962C8B-B14F-4D97-AF65-F5344CB8AC3E}">
        <p14:creationId xmlns:p14="http://schemas.microsoft.com/office/powerpoint/2010/main" val="2927854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BC840-1B49-83D5-4B8E-9587145DBA41}"/>
              </a:ext>
            </a:extLst>
          </p:cNvPr>
          <p:cNvSpPr>
            <a:spLocks noGrp="1"/>
          </p:cNvSpPr>
          <p:nvPr>
            <p:ph type="ctrTitle"/>
          </p:nvPr>
        </p:nvSpPr>
        <p:spPr>
          <a:xfrm>
            <a:off x="1453896" y="91600"/>
            <a:ext cx="9043416" cy="804512"/>
          </a:xfrm>
        </p:spPr>
        <p:txBody>
          <a:bodyPr>
            <a:normAutofit fontScale="90000"/>
          </a:bodyPr>
          <a:lstStyle/>
          <a:p>
            <a:r>
              <a:rPr lang="en-US" dirty="0"/>
              <a:t>RESEARCH papers:</a:t>
            </a:r>
            <a:endParaRPr lang="en-IN" dirty="0"/>
          </a:p>
        </p:txBody>
      </p:sp>
      <p:sp>
        <p:nvSpPr>
          <p:cNvPr id="3" name="Subtitle 2">
            <a:extLst>
              <a:ext uri="{FF2B5EF4-FFF2-40B4-BE49-F238E27FC236}">
                <a16:creationId xmlns:a16="http://schemas.microsoft.com/office/drawing/2014/main" id="{D79318C9-DB47-2E11-444C-CB447348E3D7}"/>
              </a:ext>
            </a:extLst>
          </p:cNvPr>
          <p:cNvSpPr>
            <a:spLocks noGrp="1"/>
          </p:cNvSpPr>
          <p:nvPr>
            <p:ph type="subTitle" idx="1"/>
          </p:nvPr>
        </p:nvSpPr>
        <p:spPr>
          <a:xfrm>
            <a:off x="164592" y="1197864"/>
            <a:ext cx="11832336" cy="5568536"/>
          </a:xfrm>
        </p:spPr>
        <p:txBody>
          <a:bodyPr>
            <a:normAutofit lnSpcReduction="10000"/>
          </a:bodyPr>
          <a:lstStyle/>
          <a:p>
            <a:pPr algn="l">
              <a:lnSpc>
                <a:spcPct val="107000"/>
              </a:lnSpc>
              <a:spcAft>
                <a:spcPts val="800"/>
              </a:spcAft>
            </a:pPr>
            <a:r>
              <a:rPr lang="en-US" sz="1800" kern="100" dirty="0">
                <a:effectLst/>
                <a:latin typeface="Calibri" panose="020F0502020204030204" pitchFamily="34" charset="0"/>
                <a:ea typeface="Calibri" panose="020F0502020204030204" pitchFamily="34" charset="0"/>
                <a:cs typeface="Cordia New" panose="020B0304020202020204" pitchFamily="34" charset="-34"/>
              </a:rPr>
              <a:t>1) New FPGA design solution using quantum computation concepts | IEEE Conference Publication | IEEE Xplore | 2021</a:t>
            </a:r>
            <a:br>
              <a:rPr lang="en-US" sz="1800" kern="100" dirty="0">
                <a:effectLst/>
                <a:latin typeface="Calibri" panose="020F0502020204030204" pitchFamily="34" charset="0"/>
                <a:ea typeface="Calibri" panose="020F0502020204030204" pitchFamily="34" charset="0"/>
                <a:cs typeface="Cordia New" panose="020B0304020202020204" pitchFamily="34" charset="-34"/>
              </a:rPr>
            </a:br>
            <a:br>
              <a:rPr lang="en-US" sz="1800" kern="100" dirty="0">
                <a:effectLst/>
                <a:latin typeface="Calibri" panose="020F0502020204030204" pitchFamily="34" charset="0"/>
                <a:ea typeface="Calibri" panose="020F0502020204030204" pitchFamily="34" charset="0"/>
                <a:cs typeface="Cordia New" panose="020B0304020202020204" pitchFamily="34" charset="-34"/>
              </a:rPr>
            </a:br>
            <a:br>
              <a:rPr lang="en-US" sz="1800" kern="100" dirty="0">
                <a:effectLst/>
                <a:latin typeface="Calibri" panose="020F0502020204030204" pitchFamily="34" charset="0"/>
                <a:ea typeface="Calibri" panose="020F0502020204030204" pitchFamily="34" charset="0"/>
                <a:cs typeface="Cordia New" panose="020B0304020202020204" pitchFamily="34" charset="-34"/>
              </a:rPr>
            </a:br>
            <a:br>
              <a:rPr lang="en-US" sz="1800" kern="100" dirty="0">
                <a:effectLst/>
                <a:latin typeface="Calibri" panose="020F0502020204030204" pitchFamily="34" charset="0"/>
                <a:ea typeface="Calibri" panose="020F0502020204030204" pitchFamily="34" charset="0"/>
                <a:cs typeface="Cordia New" panose="020B0304020202020204" pitchFamily="34" charset="-34"/>
              </a:rPr>
            </a:br>
            <a:r>
              <a:rPr lang="en-US" sz="1800" kern="100" dirty="0">
                <a:effectLst/>
                <a:latin typeface="Calibri" panose="020F0502020204030204" pitchFamily="34" charset="0"/>
                <a:ea typeface="Calibri" panose="020F0502020204030204" pitchFamily="34" charset="0"/>
                <a:cs typeface="Cordia New" panose="020B0304020202020204" pitchFamily="34" charset="-34"/>
              </a:rPr>
              <a:t>2) FPGA Based Resource Efficient Simulation and Emulation Of Grover’s Search Algorithm | IEEE Conference Publication |   IEEE Xplore | 2022</a:t>
            </a:r>
            <a:br>
              <a:rPr lang="en-US" sz="1800" kern="100" dirty="0">
                <a:effectLst/>
                <a:latin typeface="Calibri" panose="020F0502020204030204" pitchFamily="34" charset="0"/>
                <a:ea typeface="Calibri" panose="020F0502020204030204" pitchFamily="34" charset="0"/>
                <a:cs typeface="Cordia New" panose="020B0304020202020204" pitchFamily="34" charset="-34"/>
              </a:rPr>
            </a:br>
            <a:br>
              <a:rPr lang="en-US" sz="1800" kern="100" dirty="0">
                <a:effectLst/>
                <a:latin typeface="Calibri" panose="020F0502020204030204" pitchFamily="34" charset="0"/>
                <a:ea typeface="Calibri" panose="020F0502020204030204" pitchFamily="34" charset="0"/>
                <a:cs typeface="Cordia New" panose="020B0304020202020204" pitchFamily="34" charset="-34"/>
              </a:rPr>
            </a:br>
            <a:br>
              <a:rPr lang="en-US" sz="1800" kern="100" dirty="0">
                <a:effectLst/>
                <a:latin typeface="Calibri" panose="020F0502020204030204" pitchFamily="34" charset="0"/>
                <a:ea typeface="Calibri" panose="020F0502020204030204" pitchFamily="34" charset="0"/>
                <a:cs typeface="Cordia New" panose="020B0304020202020204" pitchFamily="34" charset="-34"/>
              </a:rPr>
            </a:br>
            <a:br>
              <a:rPr lang="en-US" sz="1800" kern="100" dirty="0">
                <a:effectLst/>
                <a:latin typeface="Calibri" panose="020F0502020204030204" pitchFamily="34" charset="0"/>
                <a:ea typeface="Calibri" panose="020F0502020204030204" pitchFamily="34" charset="0"/>
                <a:cs typeface="Cordia New" panose="020B0304020202020204" pitchFamily="34" charset="-34"/>
              </a:rPr>
            </a:br>
            <a:r>
              <a:rPr lang="en-US" sz="1800" kern="100" dirty="0">
                <a:effectLst/>
                <a:latin typeface="Calibri" panose="020F0502020204030204" pitchFamily="34" charset="0"/>
                <a:ea typeface="Calibri" panose="020F0502020204030204" pitchFamily="34" charset="0"/>
                <a:cs typeface="Cordia New" panose="020B0304020202020204" pitchFamily="34" charset="-34"/>
              </a:rPr>
              <a:t>3) FPGA-Based Circuit Model Emulation of Quantum Algorithms | IEEE Conference Publication | IEEE Xplore |</a:t>
            </a:r>
            <a:br>
              <a:rPr lang="en-US" sz="1800" kern="100" dirty="0">
                <a:effectLst/>
                <a:latin typeface="Calibri" panose="020F0502020204030204" pitchFamily="34" charset="0"/>
                <a:ea typeface="Calibri" panose="020F0502020204030204" pitchFamily="34" charset="0"/>
                <a:cs typeface="Cordia New" panose="020B0304020202020204" pitchFamily="34" charset="-34"/>
              </a:rPr>
            </a:br>
            <a:br>
              <a:rPr lang="en-US" sz="1800" kern="100" dirty="0">
                <a:effectLst/>
                <a:latin typeface="Calibri" panose="020F0502020204030204" pitchFamily="34" charset="0"/>
                <a:ea typeface="Calibri" panose="020F0502020204030204" pitchFamily="34" charset="0"/>
                <a:cs typeface="Cordia New" panose="020B0304020202020204" pitchFamily="34" charset="-34"/>
              </a:rPr>
            </a:br>
            <a:br>
              <a:rPr lang="en-US" sz="1800" kern="100" dirty="0">
                <a:effectLst/>
                <a:latin typeface="Calibri" panose="020F0502020204030204" pitchFamily="34" charset="0"/>
                <a:ea typeface="Calibri" panose="020F0502020204030204" pitchFamily="34" charset="0"/>
                <a:cs typeface="Cordia New" panose="020B0304020202020204" pitchFamily="34" charset="-34"/>
              </a:rPr>
            </a:br>
            <a:br>
              <a:rPr lang="en-US" sz="1800" kern="100" dirty="0">
                <a:effectLst/>
                <a:latin typeface="Calibri" panose="020F0502020204030204" pitchFamily="34" charset="0"/>
                <a:ea typeface="Calibri" panose="020F0502020204030204" pitchFamily="34" charset="0"/>
                <a:cs typeface="Cordia New" panose="020B0304020202020204" pitchFamily="34" charset="-34"/>
              </a:rPr>
            </a:br>
            <a:r>
              <a:rPr lang="en-US" sz="1800" kern="100" dirty="0">
                <a:effectLst/>
                <a:latin typeface="Calibri" panose="020F0502020204030204" pitchFamily="34" charset="0"/>
                <a:ea typeface="Calibri" panose="020F0502020204030204" pitchFamily="34" charset="0"/>
                <a:cs typeface="Cordia New" panose="020B0304020202020204" pitchFamily="34" charset="-34"/>
              </a:rPr>
              <a:t>4) FPGA emulation of quantum circuits | IEEE Conference Publication | IEEE Xplore |</a:t>
            </a: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a:p>
            <a:pPr algn="l"/>
            <a:br>
              <a:rPr lang="en-IN" dirty="0">
                <a:solidFill>
                  <a:schemeClr val="tx1"/>
                </a:solidFill>
              </a:rPr>
            </a:br>
            <a:br>
              <a:rPr lang="en-IN" dirty="0">
                <a:solidFill>
                  <a:schemeClr val="tx1"/>
                </a:solidFill>
              </a:rPr>
            </a:b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rPr>
              <a:t>5) </a:t>
            </a:r>
            <a:r>
              <a:rPr lang="en-IN" sz="18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FPGA-based quantum circuit emulation: A case study on Quantum Fourier transform </a:t>
            </a:r>
            <a:r>
              <a:rPr lang="en-US" sz="1800" kern="100" dirty="0">
                <a:effectLst/>
                <a:latin typeface="Calibri" panose="020F0502020204030204" pitchFamily="34" charset="0"/>
                <a:ea typeface="Calibri" panose="020F0502020204030204" pitchFamily="34" charset="0"/>
                <a:cs typeface="Cordia New" panose="020B0304020202020204" pitchFamily="34" charset="-34"/>
              </a:rPr>
              <a:t>| IEEE Conference Publication | IEEE Xplore |</a:t>
            </a: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p:txBody>
      </p:sp>
    </p:spTree>
    <p:extLst>
      <p:ext uri="{BB962C8B-B14F-4D97-AF65-F5344CB8AC3E}">
        <p14:creationId xmlns:p14="http://schemas.microsoft.com/office/powerpoint/2010/main" val="4284625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BC840-1B49-83D5-4B8E-9587145DBA41}"/>
              </a:ext>
            </a:extLst>
          </p:cNvPr>
          <p:cNvSpPr>
            <a:spLocks noGrp="1"/>
          </p:cNvSpPr>
          <p:nvPr>
            <p:ph type="ctrTitle"/>
          </p:nvPr>
        </p:nvSpPr>
        <p:spPr>
          <a:xfrm>
            <a:off x="1453896" y="64168"/>
            <a:ext cx="9043416" cy="804512"/>
          </a:xfrm>
        </p:spPr>
        <p:txBody>
          <a:bodyPr>
            <a:normAutofit fontScale="90000"/>
          </a:bodyPr>
          <a:lstStyle/>
          <a:p>
            <a:r>
              <a:rPr lang="en-IN" dirty="0"/>
              <a:t>Summary oF RESEARCH papers reAD:</a:t>
            </a:r>
          </a:p>
        </p:txBody>
      </p:sp>
      <p:sp>
        <p:nvSpPr>
          <p:cNvPr id="3" name="Subtitle 2">
            <a:extLst>
              <a:ext uri="{FF2B5EF4-FFF2-40B4-BE49-F238E27FC236}">
                <a16:creationId xmlns:a16="http://schemas.microsoft.com/office/drawing/2014/main" id="{D79318C9-DB47-2E11-444C-CB447348E3D7}"/>
              </a:ext>
            </a:extLst>
          </p:cNvPr>
          <p:cNvSpPr>
            <a:spLocks noGrp="1"/>
          </p:cNvSpPr>
          <p:nvPr>
            <p:ph type="subTitle" idx="1"/>
          </p:nvPr>
        </p:nvSpPr>
        <p:spPr>
          <a:xfrm>
            <a:off x="92964" y="1033272"/>
            <a:ext cx="12006072" cy="5815584"/>
          </a:xfrm>
        </p:spPr>
        <p:txBody>
          <a:bodyPr>
            <a:normAutofit fontScale="85000" lnSpcReduction="20000"/>
          </a:bodyPr>
          <a:lstStyle/>
          <a:p>
            <a:pPr algn="l"/>
            <a:r>
              <a:rPr lang="en-IN" b="1" dirty="0">
                <a:solidFill>
                  <a:schemeClr val="tx1"/>
                </a:solidFill>
              </a:rPr>
              <a:t>Emulation of Quantum Circuits on FPGAs</a:t>
            </a:r>
            <a:r>
              <a:rPr lang="en-IN" dirty="0"/>
              <a:t>:</a:t>
            </a:r>
            <a:br>
              <a:rPr lang="en-IN" dirty="0"/>
            </a:br>
            <a:endParaRPr lang="en-IN" dirty="0"/>
          </a:p>
          <a:p>
            <a:pPr algn="l"/>
            <a:r>
              <a:rPr lang="en-IN" sz="1800" b="1" dirty="0">
                <a:solidFill>
                  <a:srgbClr val="000000"/>
                </a:solidFill>
                <a:latin typeface="Segoe UI" panose="020B0502040204020203" pitchFamily="34" charset="0"/>
                <a:ea typeface="Calibri" panose="020F0502020204030204" pitchFamily="34" charset="0"/>
              </a:rPr>
              <a:t>%</a:t>
            </a:r>
            <a:r>
              <a:rPr lang="en-IN" sz="1800" b="1" dirty="0">
                <a:solidFill>
                  <a:srgbClr val="000000"/>
                </a:solidFill>
                <a:effectLst/>
                <a:latin typeface="Segoe UI" panose="020B0502040204020203" pitchFamily="34" charset="0"/>
                <a:ea typeface="Calibri" panose="020F0502020204030204" pitchFamily="34" charset="0"/>
              </a:rPr>
              <a:t>Quantum Circuit Design:</a:t>
            </a:r>
            <a:br>
              <a:rPr lang="en-IN" sz="1800" b="1" dirty="0">
                <a:solidFill>
                  <a:srgbClr val="374151"/>
                </a:solidFill>
                <a:latin typeface="Segoe UI" panose="020B0502040204020203" pitchFamily="34" charset="0"/>
                <a:ea typeface="Calibri" panose="020F0502020204030204" pitchFamily="34" charset="0"/>
              </a:rPr>
            </a:br>
            <a:r>
              <a:rPr lang="en-IN" sz="1800" dirty="0">
                <a:solidFill>
                  <a:schemeClr val="tx1"/>
                </a:solidFill>
                <a:effectLst/>
                <a:latin typeface="Segoe UI" panose="020B0502040204020203" pitchFamily="34" charset="0"/>
                <a:ea typeface="Calibri" panose="020F0502020204030204" pitchFamily="34" charset="0"/>
              </a:rPr>
              <a:t>Designing a quantum circuit using qiskit</a:t>
            </a:r>
            <a:r>
              <a:rPr lang="en-IN" sz="1800" dirty="0">
                <a:solidFill>
                  <a:schemeClr val="tx1"/>
                </a:solidFill>
                <a:latin typeface="Segoe UI" panose="020B0502040204020203" pitchFamily="34" charset="0"/>
                <a:ea typeface="Calibri" panose="020F0502020204030204" pitchFamily="34" charset="0"/>
              </a:rPr>
              <a:t> </a:t>
            </a:r>
            <a:r>
              <a:rPr lang="en-IN" sz="1800" dirty="0">
                <a:solidFill>
                  <a:schemeClr val="tx1"/>
                </a:solidFill>
                <a:effectLst/>
                <a:latin typeface="Segoe UI" panose="020B0502040204020203" pitchFamily="34" charset="0"/>
                <a:ea typeface="Calibri" panose="020F0502020204030204" pitchFamily="34" charset="0"/>
              </a:rPr>
              <a:t>to define </a:t>
            </a:r>
            <a:r>
              <a:rPr lang="en-IN" sz="1800" dirty="0">
                <a:solidFill>
                  <a:schemeClr val="tx1"/>
                </a:solidFill>
                <a:latin typeface="Segoe UI" panose="020B0502040204020203" pitchFamily="34" charset="0"/>
                <a:ea typeface="Calibri" panose="020F0502020204030204" pitchFamily="34" charset="0"/>
              </a:rPr>
              <a:t>the </a:t>
            </a:r>
            <a:r>
              <a:rPr lang="en-IN" sz="1800" dirty="0">
                <a:solidFill>
                  <a:schemeClr val="tx1"/>
                </a:solidFill>
                <a:effectLst/>
                <a:latin typeface="Segoe UI" panose="020B0502040204020203" pitchFamily="34" charset="0"/>
                <a:ea typeface="Calibri" panose="020F0502020204030204" pitchFamily="34" charset="0"/>
              </a:rPr>
              <a:t>quantum operations and circuits.</a:t>
            </a:r>
            <a:br>
              <a:rPr lang="en-IN" sz="1800" dirty="0">
                <a:solidFill>
                  <a:schemeClr val="tx1"/>
                </a:solidFill>
                <a:effectLst/>
                <a:latin typeface="Segoe UI" panose="020B0502040204020203" pitchFamily="34" charset="0"/>
                <a:ea typeface="Calibri" panose="020F0502020204030204" pitchFamily="34" charset="0"/>
              </a:rPr>
            </a:br>
            <a:r>
              <a:rPr lang="en-IN" sz="1800" dirty="0">
                <a:solidFill>
                  <a:schemeClr val="tx1"/>
                </a:solidFill>
                <a:effectLst/>
                <a:latin typeface="Segoe UI" panose="020B0502040204020203" pitchFamily="34" charset="0"/>
                <a:ea typeface="Calibri" panose="020F0502020204030204" pitchFamily="34" charset="0"/>
              </a:rPr>
              <a:t>Consider a quantum algorithm we want to implement and design a corresponding quantum circuit.</a:t>
            </a:r>
            <a:br>
              <a:rPr lang="en-IN" sz="1800" dirty="0">
                <a:solidFill>
                  <a:schemeClr val="tx1"/>
                </a:solidFill>
                <a:effectLst/>
                <a:latin typeface="Segoe UI" panose="020B0502040204020203" pitchFamily="34" charset="0"/>
                <a:ea typeface="Calibri" panose="020F0502020204030204" pitchFamily="34" charset="0"/>
              </a:rPr>
            </a:br>
            <a:br>
              <a:rPr lang="en-IN" sz="1800" dirty="0">
                <a:solidFill>
                  <a:schemeClr val="tx1"/>
                </a:solidFill>
                <a:effectLst/>
                <a:latin typeface="Segoe UI" panose="020B0502040204020203" pitchFamily="34" charset="0"/>
                <a:ea typeface="Calibri" panose="020F0502020204030204" pitchFamily="34" charset="0"/>
              </a:rPr>
            </a:br>
            <a:r>
              <a:rPr lang="en-IN" sz="1800" b="1" dirty="0">
                <a:solidFill>
                  <a:schemeClr val="bg1"/>
                </a:solidFill>
                <a:effectLst/>
                <a:latin typeface="Segoe UI" panose="020B0502040204020203" pitchFamily="34" charset="0"/>
                <a:ea typeface="Calibri" panose="020F0502020204030204" pitchFamily="34" charset="0"/>
              </a:rPr>
              <a:t>%</a:t>
            </a:r>
            <a:r>
              <a:rPr lang="en-IN" sz="1800" b="1" dirty="0">
                <a:solidFill>
                  <a:srgbClr val="000000"/>
                </a:solidFill>
                <a:effectLst/>
                <a:latin typeface="Segoe UI" panose="020B0502040204020203" pitchFamily="34" charset="0"/>
                <a:ea typeface="Calibri" panose="020F0502020204030204" pitchFamily="34" charset="0"/>
              </a:rPr>
              <a:t>Quantum-to-Classical Mapping:</a:t>
            </a:r>
            <a:br>
              <a:rPr lang="en-IN" sz="1800" b="1" dirty="0">
                <a:solidFill>
                  <a:srgbClr val="000000"/>
                </a:solidFill>
                <a:effectLst/>
                <a:latin typeface="Segoe UI" panose="020B0502040204020203" pitchFamily="34" charset="0"/>
                <a:ea typeface="Calibri" panose="020F0502020204030204" pitchFamily="34" charset="0"/>
              </a:rPr>
            </a:br>
            <a:r>
              <a:rPr lang="en-IN" sz="1800" dirty="0">
                <a:solidFill>
                  <a:schemeClr val="tx1"/>
                </a:solidFill>
                <a:effectLst/>
                <a:latin typeface="Segoe UI" panose="020B0502040204020203" pitchFamily="34" charset="0"/>
                <a:ea typeface="Calibri" panose="020F0502020204030204" pitchFamily="34" charset="0"/>
              </a:rPr>
              <a:t>Since FPGAs work with classical logic, we need to map your quantum gates and operations onto classical logic elements available on the FPGA. This can involve breaking down quantum gates into classical logic gates like AND, OR, NOT, etc., and designing a mapping strategy that fits the FPGA resources.</a:t>
            </a:r>
            <a:br>
              <a:rPr lang="en-IN" dirty="0"/>
            </a:br>
            <a:br>
              <a:rPr lang="en-IN" dirty="0"/>
            </a:br>
            <a:r>
              <a:rPr lang="en-IN" b="1" dirty="0">
                <a:solidFill>
                  <a:schemeClr val="bg1"/>
                </a:solidFill>
              </a:rPr>
              <a:t>%</a:t>
            </a:r>
            <a:r>
              <a:rPr lang="en-IN" sz="1800" b="1" dirty="0">
                <a:solidFill>
                  <a:srgbClr val="000000"/>
                </a:solidFill>
                <a:effectLst/>
                <a:latin typeface="Segoe UI" panose="020B0502040204020203" pitchFamily="34" charset="0"/>
                <a:ea typeface="Calibri" panose="020F0502020204030204" pitchFamily="34" charset="0"/>
              </a:rPr>
              <a:t>FPGA Programming:</a:t>
            </a:r>
            <a:br>
              <a:rPr lang="en-IN" sz="1800" b="1" dirty="0">
                <a:solidFill>
                  <a:srgbClr val="000000"/>
                </a:solidFill>
                <a:effectLst/>
                <a:latin typeface="Segoe UI" panose="020B0502040204020203" pitchFamily="34" charset="0"/>
                <a:ea typeface="Calibri" panose="020F0502020204030204" pitchFamily="34" charset="0"/>
              </a:rPr>
            </a:br>
            <a:r>
              <a:rPr lang="en-IN" sz="1800" dirty="0">
                <a:solidFill>
                  <a:schemeClr val="tx1"/>
                </a:solidFill>
                <a:effectLst/>
                <a:latin typeface="Segoe UI" panose="020B0502040204020203" pitchFamily="34" charset="0"/>
                <a:ea typeface="Calibri" panose="020F0502020204030204" pitchFamily="34" charset="0"/>
              </a:rPr>
              <a:t>This involves describing our quantum circuits in a hardware description language (HDL) like Verilog or VHDL. Implement the quantum-to-classical mapping </a:t>
            </a:r>
            <a:r>
              <a:rPr lang="en-IN" sz="1800" dirty="0">
                <a:solidFill>
                  <a:schemeClr val="tx1"/>
                </a:solidFill>
                <a:latin typeface="Segoe UI" panose="020B0502040204020203" pitchFamily="34" charset="0"/>
                <a:ea typeface="Calibri" panose="020F0502020204030204" pitchFamily="34" charset="0"/>
              </a:rPr>
              <a:t>we </a:t>
            </a:r>
            <a:r>
              <a:rPr lang="en-IN" sz="1800" dirty="0">
                <a:solidFill>
                  <a:schemeClr val="tx1"/>
                </a:solidFill>
                <a:effectLst/>
                <a:latin typeface="Segoe UI" panose="020B0502040204020203" pitchFamily="34" charset="0"/>
                <a:ea typeface="Calibri" panose="020F0502020204030204" pitchFamily="34" charset="0"/>
              </a:rPr>
              <a:t>designed earlier in this step.</a:t>
            </a:r>
            <a:br>
              <a:rPr lang="en-IN" sz="1800" dirty="0">
                <a:solidFill>
                  <a:schemeClr val="tx1"/>
                </a:solidFill>
                <a:effectLst/>
                <a:latin typeface="Segoe UI" panose="020B0502040204020203" pitchFamily="34" charset="0"/>
                <a:ea typeface="Calibri" panose="020F0502020204030204" pitchFamily="34" charset="0"/>
              </a:rPr>
            </a:br>
            <a:br>
              <a:rPr lang="en-IN" sz="1800" dirty="0">
                <a:solidFill>
                  <a:schemeClr val="tx1"/>
                </a:solidFill>
                <a:effectLst/>
                <a:latin typeface="Segoe UI" panose="020B0502040204020203" pitchFamily="34" charset="0"/>
                <a:ea typeface="Calibri" panose="020F0502020204030204" pitchFamily="34" charset="0"/>
              </a:rPr>
            </a:br>
            <a:r>
              <a:rPr lang="en-IN" sz="1800" b="1" dirty="0">
                <a:solidFill>
                  <a:schemeClr val="bg1"/>
                </a:solidFill>
                <a:effectLst/>
                <a:latin typeface="Segoe UI" panose="020B0502040204020203" pitchFamily="34" charset="0"/>
                <a:ea typeface="Calibri" panose="020F0502020204030204" pitchFamily="34" charset="0"/>
              </a:rPr>
              <a:t>%</a:t>
            </a:r>
            <a:r>
              <a:rPr lang="en-IN" sz="1800" b="1" dirty="0">
                <a:solidFill>
                  <a:schemeClr val="bg1"/>
                </a:solidFill>
                <a:effectLst/>
                <a:latin typeface="Segoe UI" panose="020B0502040204020203" pitchFamily="34" charset="0"/>
                <a:ea typeface="Times New Roman" panose="02020603050405020304" pitchFamily="18" charset="0"/>
              </a:rPr>
              <a:t>Simulation and Testing:</a:t>
            </a:r>
            <a:br>
              <a:rPr lang="en-IN" sz="1800" b="1" dirty="0">
                <a:solidFill>
                  <a:srgbClr val="374151"/>
                </a:solidFill>
                <a:effectLst/>
                <a:latin typeface="Segoe UI" panose="020B0502040204020203" pitchFamily="34" charset="0"/>
                <a:ea typeface="Times New Roman" panose="02020603050405020304" pitchFamily="18" charset="0"/>
              </a:rPr>
            </a:br>
            <a:r>
              <a:rPr lang="en-IN" sz="1800" dirty="0">
                <a:solidFill>
                  <a:schemeClr val="tx1"/>
                </a:solidFill>
                <a:effectLst/>
                <a:latin typeface="Segoe UI" panose="020B0502040204020203" pitchFamily="34" charset="0"/>
                <a:ea typeface="Times New Roman" panose="02020603050405020304" pitchFamily="18" charset="0"/>
              </a:rPr>
              <a:t>Before loading the circuit onto the physical FPGA, simulate the </a:t>
            </a:r>
            <a:r>
              <a:rPr lang="en-IN" sz="1800" dirty="0" err="1">
                <a:solidFill>
                  <a:schemeClr val="tx1"/>
                </a:solidFill>
                <a:effectLst/>
                <a:latin typeface="Segoe UI" panose="020B0502040204020203" pitchFamily="34" charset="0"/>
                <a:ea typeface="Times New Roman" panose="02020603050405020304" pitchFamily="18" charset="0"/>
              </a:rPr>
              <a:t>behavior</a:t>
            </a:r>
            <a:r>
              <a:rPr lang="en-IN" sz="1800" dirty="0">
                <a:solidFill>
                  <a:schemeClr val="tx1"/>
                </a:solidFill>
                <a:effectLst/>
                <a:latin typeface="Segoe UI" panose="020B0502040204020203" pitchFamily="34" charset="0"/>
                <a:ea typeface="Times New Roman" panose="02020603050405020304" pitchFamily="18" charset="0"/>
              </a:rPr>
              <a:t> of your circuit using the FPGA development tools. This will help you catch any design or logic errors before deploying the circuit to the hardware.</a:t>
            </a:r>
            <a:endParaRPr lang="en-IN" sz="1800" dirty="0">
              <a:solidFill>
                <a:schemeClr val="tx1"/>
              </a:solidFill>
              <a:effectLst/>
              <a:latin typeface="Times New Roman" panose="02020603050405020304" pitchFamily="18" charset="0"/>
              <a:ea typeface="Times New Roman" panose="02020603050405020304" pitchFamily="18" charset="0"/>
            </a:endParaRPr>
          </a:p>
          <a:p>
            <a:pPr algn="l"/>
            <a:br>
              <a:rPr lang="en-IN" sz="1800" b="1" dirty="0">
                <a:solidFill>
                  <a:srgbClr val="374151"/>
                </a:solidFill>
                <a:effectLst/>
                <a:latin typeface="Segoe UI" panose="020B0502040204020203" pitchFamily="34" charset="0"/>
                <a:ea typeface="Times New Roman" panose="02020603050405020304" pitchFamily="18" charset="0"/>
              </a:rPr>
            </a:br>
            <a:r>
              <a:rPr lang="en-IN" sz="1800" b="1" dirty="0">
                <a:solidFill>
                  <a:schemeClr val="bg1"/>
                </a:solidFill>
                <a:effectLst/>
                <a:latin typeface="Segoe UI" panose="020B0502040204020203" pitchFamily="34" charset="0"/>
                <a:ea typeface="Times New Roman" panose="02020603050405020304" pitchFamily="18" charset="0"/>
              </a:rPr>
              <a:t>%Hardware Implementation:</a:t>
            </a:r>
            <a:br>
              <a:rPr lang="en-IN" sz="1800" b="1" dirty="0">
                <a:solidFill>
                  <a:srgbClr val="374151"/>
                </a:solidFill>
                <a:effectLst/>
                <a:latin typeface="Segoe UI" panose="020B0502040204020203" pitchFamily="34" charset="0"/>
                <a:ea typeface="Times New Roman" panose="02020603050405020304" pitchFamily="18" charset="0"/>
              </a:rPr>
            </a:br>
            <a:r>
              <a:rPr lang="en-IN" sz="1800" dirty="0">
                <a:solidFill>
                  <a:schemeClr val="tx1"/>
                </a:solidFill>
                <a:effectLst/>
                <a:latin typeface="Segoe UI" panose="020B0502040204020203" pitchFamily="34" charset="0"/>
                <a:ea typeface="Times New Roman" panose="02020603050405020304" pitchFamily="18" charset="0"/>
              </a:rPr>
              <a:t>Once we are confident in our design and simulation, load the circuit onto the physical FPGA board. This might involve generating bitstreams and configuring the FPGA with the relevant logic.</a:t>
            </a:r>
            <a:br>
              <a:rPr lang="en-IN" dirty="0">
                <a:effectLst/>
              </a:rPr>
            </a:br>
            <a:endParaRPr lang="en-IN" dirty="0">
              <a:effectLst/>
            </a:endParaRPr>
          </a:p>
          <a:p>
            <a:pPr algn="l"/>
            <a:r>
              <a:rPr lang="en-IN" sz="1800" b="1" dirty="0">
                <a:solidFill>
                  <a:schemeClr val="bg1"/>
                </a:solidFill>
                <a:latin typeface="Segoe UI" panose="020B0502040204020203" pitchFamily="34" charset="0"/>
                <a:ea typeface="Times New Roman" panose="02020603050405020304" pitchFamily="18" charset="0"/>
              </a:rPr>
              <a:t>%</a:t>
            </a:r>
            <a:r>
              <a:rPr lang="en-IN" sz="1800" b="1" dirty="0">
                <a:solidFill>
                  <a:schemeClr val="bg1"/>
                </a:solidFill>
                <a:effectLst/>
                <a:latin typeface="Segoe UI" panose="020B0502040204020203" pitchFamily="34" charset="0"/>
                <a:ea typeface="Times New Roman" panose="02020603050405020304" pitchFamily="18" charset="0"/>
              </a:rPr>
              <a:t>Experimentation and Optimization: </a:t>
            </a:r>
            <a:br>
              <a:rPr lang="en-IN" sz="1800" b="1" dirty="0">
                <a:solidFill>
                  <a:srgbClr val="374151"/>
                </a:solidFill>
                <a:effectLst/>
                <a:latin typeface="Segoe UI" panose="020B0502040204020203" pitchFamily="34" charset="0"/>
                <a:ea typeface="Times New Roman" panose="02020603050405020304" pitchFamily="18" charset="0"/>
              </a:rPr>
            </a:br>
            <a:r>
              <a:rPr lang="en-IN" sz="1800" dirty="0">
                <a:solidFill>
                  <a:schemeClr val="tx1"/>
                </a:solidFill>
                <a:effectLst/>
                <a:latin typeface="Segoe UI" panose="020B0502040204020203" pitchFamily="34" charset="0"/>
                <a:ea typeface="Times New Roman" panose="02020603050405020304" pitchFamily="18" charset="0"/>
              </a:rPr>
              <a:t>Experiment with our FPGA-implemented quantum circuits. Test different inputs and observe the outputs. Measure the performance, accuracy, and efficiency of our quantum operations. Identify areas for improvement and optimization.</a:t>
            </a:r>
            <a:endParaRPr lang="en-IN" sz="1800" dirty="0">
              <a:solidFill>
                <a:schemeClr val="tx1"/>
              </a:solidFill>
              <a:effectLst/>
              <a:latin typeface="Times New Roman" panose="02020603050405020304" pitchFamily="18" charset="0"/>
              <a:ea typeface="Times New Roman" panose="02020603050405020304" pitchFamily="18" charset="0"/>
            </a:endParaRPr>
          </a:p>
          <a:p>
            <a:pPr algn="l"/>
            <a:endParaRPr lang="en-IN" dirty="0"/>
          </a:p>
        </p:txBody>
      </p:sp>
    </p:spTree>
    <p:extLst>
      <p:ext uri="{BB962C8B-B14F-4D97-AF65-F5344CB8AC3E}">
        <p14:creationId xmlns:p14="http://schemas.microsoft.com/office/powerpoint/2010/main" val="2706708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BC840-1B49-83D5-4B8E-9587145DBA41}"/>
              </a:ext>
            </a:extLst>
          </p:cNvPr>
          <p:cNvSpPr>
            <a:spLocks noGrp="1"/>
          </p:cNvSpPr>
          <p:nvPr>
            <p:ph type="ctrTitle"/>
          </p:nvPr>
        </p:nvSpPr>
        <p:spPr>
          <a:xfrm>
            <a:off x="82296" y="91600"/>
            <a:ext cx="12033504" cy="804512"/>
          </a:xfrm>
        </p:spPr>
        <p:txBody>
          <a:bodyPr>
            <a:normAutofit fontScale="90000"/>
          </a:bodyPr>
          <a:lstStyle/>
          <a:p>
            <a:r>
              <a:rPr lang="en-IN" dirty="0"/>
              <a:t>Quantum teleportation algorithm on fpga</a:t>
            </a:r>
          </a:p>
        </p:txBody>
      </p:sp>
      <p:sp>
        <p:nvSpPr>
          <p:cNvPr id="3" name="Subtitle 2">
            <a:extLst>
              <a:ext uri="{FF2B5EF4-FFF2-40B4-BE49-F238E27FC236}">
                <a16:creationId xmlns:a16="http://schemas.microsoft.com/office/drawing/2014/main" id="{D79318C9-DB47-2E11-444C-CB447348E3D7}"/>
              </a:ext>
            </a:extLst>
          </p:cNvPr>
          <p:cNvSpPr>
            <a:spLocks noGrp="1"/>
          </p:cNvSpPr>
          <p:nvPr>
            <p:ph type="subTitle" idx="1"/>
          </p:nvPr>
        </p:nvSpPr>
        <p:spPr>
          <a:xfrm>
            <a:off x="82296" y="1069848"/>
            <a:ext cx="12225528" cy="6163056"/>
          </a:xfrm>
        </p:spPr>
        <p:txBody>
          <a:bodyPr>
            <a:normAutofit fontScale="92500" lnSpcReduction="20000"/>
          </a:bodyPr>
          <a:lstStyle/>
          <a:p>
            <a:pPr algn="l"/>
            <a:r>
              <a:rPr lang="en-US" b="0" i="0" dirty="0">
                <a:solidFill>
                  <a:schemeClr val="tx1"/>
                </a:solidFill>
                <a:effectLst/>
                <a:latin typeface="Söhne"/>
              </a:rPr>
              <a:t>Let's consider a simple quantum circuit that we can implement on an FPGA.</a:t>
            </a:r>
            <a:br>
              <a:rPr lang="en-US" b="0" i="0" dirty="0">
                <a:solidFill>
                  <a:schemeClr val="tx1"/>
                </a:solidFill>
                <a:effectLst/>
                <a:latin typeface="Söhne"/>
              </a:rPr>
            </a:br>
            <a:r>
              <a:rPr lang="en-US" b="0" i="0" dirty="0">
                <a:solidFill>
                  <a:schemeClr val="tx1"/>
                </a:solidFill>
                <a:effectLst/>
                <a:latin typeface="Söhne"/>
              </a:rPr>
              <a:t>One common quantum algorithm that's relatively simple yet still interesting is the </a:t>
            </a:r>
            <a:r>
              <a:rPr lang="en-US" b="1" i="0" dirty="0">
                <a:solidFill>
                  <a:schemeClr val="tx1"/>
                </a:solidFill>
                <a:effectLst/>
                <a:latin typeface="Söhne"/>
              </a:rPr>
              <a:t>Quantum Teleportation algorithm.</a:t>
            </a:r>
            <a:br>
              <a:rPr lang="en-US" b="1" i="0" dirty="0">
                <a:solidFill>
                  <a:schemeClr val="bg1"/>
                </a:solidFill>
                <a:effectLst/>
                <a:latin typeface="Söhne"/>
              </a:rPr>
            </a:br>
            <a:r>
              <a:rPr lang="en-US" b="0" i="0" dirty="0">
                <a:solidFill>
                  <a:schemeClr val="tx1"/>
                </a:solidFill>
                <a:effectLst/>
                <a:latin typeface="Söhne"/>
              </a:rPr>
              <a:t>It demonstrates the principles of </a:t>
            </a:r>
            <a:r>
              <a:rPr lang="en-US" b="0" i="0" dirty="0">
                <a:solidFill>
                  <a:schemeClr val="tx1"/>
                </a:solidFill>
                <a:effectLst>
                  <a:outerShdw blurRad="38100" dist="38100" dir="2700000" algn="tl">
                    <a:srgbClr val="000000">
                      <a:alpha val="43137"/>
                    </a:srgbClr>
                  </a:outerShdw>
                </a:effectLst>
                <a:latin typeface="Söhne"/>
              </a:rPr>
              <a:t>entanglement and quantum information transfer</a:t>
            </a:r>
            <a:r>
              <a:rPr lang="en-US" b="0" i="0" dirty="0">
                <a:solidFill>
                  <a:schemeClr val="tx1"/>
                </a:solidFill>
                <a:effectLst/>
                <a:latin typeface="Söhne"/>
              </a:rPr>
              <a:t>.</a:t>
            </a:r>
            <a:br>
              <a:rPr lang="en-US" b="0" i="0" dirty="0">
                <a:solidFill>
                  <a:schemeClr val="tx1"/>
                </a:solidFill>
                <a:effectLst/>
                <a:latin typeface="Söhne"/>
              </a:rPr>
            </a:br>
            <a:br>
              <a:rPr lang="en-US" b="0" i="0" dirty="0">
                <a:solidFill>
                  <a:schemeClr val="tx1"/>
                </a:solidFill>
                <a:effectLst/>
                <a:latin typeface="Söhne"/>
              </a:rPr>
            </a:br>
            <a:r>
              <a:rPr lang="en-US" b="1" i="0" dirty="0">
                <a:solidFill>
                  <a:schemeClr val="bg1"/>
                </a:solidFill>
                <a:effectLst/>
                <a:latin typeface="Söhne"/>
              </a:rPr>
              <a:t>Quantum Teleportation Circuit:</a:t>
            </a:r>
          </a:p>
          <a:p>
            <a:pPr algn="l"/>
            <a:r>
              <a:rPr lang="en-US" b="0" i="0" dirty="0">
                <a:solidFill>
                  <a:schemeClr val="tx1"/>
                </a:solidFill>
                <a:effectLst/>
                <a:latin typeface="Söhne"/>
              </a:rPr>
              <a:t>Quantum teleportation allows you to transfer the state of a qubit from one location to another using two classical bits and an entangled pair of qubits.</a:t>
            </a:r>
            <a:br>
              <a:rPr lang="en-US" b="0" i="0" dirty="0">
                <a:solidFill>
                  <a:schemeClr val="tx1"/>
                </a:solidFill>
                <a:effectLst/>
                <a:latin typeface="Söhne"/>
              </a:rPr>
            </a:br>
            <a:endParaRPr lang="en-US" b="0" i="0" dirty="0">
              <a:solidFill>
                <a:schemeClr val="tx1"/>
              </a:solidFill>
              <a:effectLst/>
              <a:latin typeface="Söhne"/>
            </a:endParaRPr>
          </a:p>
          <a:p>
            <a:pPr algn="l"/>
            <a:r>
              <a:rPr lang="en-US" b="1" dirty="0">
                <a:solidFill>
                  <a:schemeClr val="bg1"/>
                </a:solidFill>
                <a:latin typeface="Söhne"/>
              </a:rPr>
              <a:t>Process:</a:t>
            </a:r>
            <a:br>
              <a:rPr lang="en-US" b="0" i="0" dirty="0">
                <a:solidFill>
                  <a:schemeClr val="tx1"/>
                </a:solidFill>
                <a:effectLst/>
                <a:latin typeface="Söhne"/>
              </a:rPr>
            </a:br>
            <a:br>
              <a:rPr lang="en-US" b="0" i="0" dirty="0">
                <a:solidFill>
                  <a:schemeClr val="tx1"/>
                </a:solidFill>
                <a:effectLst/>
                <a:latin typeface="Söhne"/>
              </a:rPr>
            </a:br>
            <a:r>
              <a:rPr lang="en-US" b="1" i="0" dirty="0">
                <a:solidFill>
                  <a:srgbClr val="374151"/>
                </a:solidFill>
                <a:effectLst/>
                <a:latin typeface="Söhne"/>
              </a:rPr>
              <a:t>Circuit Implementation:</a:t>
            </a:r>
            <a:endParaRPr lang="en-US" b="0" i="0" dirty="0">
              <a:solidFill>
                <a:srgbClr val="374151"/>
              </a:solidFill>
              <a:effectLst/>
              <a:latin typeface="Söhne"/>
            </a:endParaRPr>
          </a:p>
          <a:p>
            <a:pPr algn="l"/>
            <a:r>
              <a:rPr lang="en-US" b="0" i="0" dirty="0">
                <a:solidFill>
                  <a:schemeClr val="tx1"/>
                </a:solidFill>
                <a:effectLst/>
                <a:latin typeface="Söhne"/>
              </a:rPr>
              <a:t>Using Qiskit, we can implement the Quantum Teleportation circuit.</a:t>
            </a:r>
          </a:p>
          <a:p>
            <a:pPr algn="l"/>
            <a:br>
              <a:rPr lang="en-US" b="0" i="0" dirty="0">
                <a:solidFill>
                  <a:srgbClr val="374151"/>
                </a:solidFill>
                <a:effectLst/>
                <a:latin typeface="Söhne"/>
              </a:rPr>
            </a:br>
            <a:r>
              <a:rPr lang="en-US" b="0" i="0" dirty="0">
                <a:solidFill>
                  <a:srgbClr val="374151"/>
                </a:solidFill>
                <a:effectLst/>
                <a:latin typeface="Söhne"/>
              </a:rPr>
              <a:t>This example demonstrates the principles of the Quantum Teleportation algorithm and how it can be implemented using Qiskit. </a:t>
            </a:r>
            <a:br>
              <a:rPr lang="en-US" b="0" i="0" dirty="0">
                <a:solidFill>
                  <a:srgbClr val="374151"/>
                </a:solidFill>
                <a:effectLst/>
                <a:latin typeface="Söhne"/>
              </a:rPr>
            </a:br>
            <a:br>
              <a:rPr lang="en-US" b="0" i="0" dirty="0">
                <a:solidFill>
                  <a:srgbClr val="374151"/>
                </a:solidFill>
                <a:effectLst/>
                <a:latin typeface="Söhne"/>
              </a:rPr>
            </a:br>
            <a:r>
              <a:rPr lang="en-US" b="0" i="0" dirty="0">
                <a:solidFill>
                  <a:schemeClr val="tx1"/>
                </a:solidFill>
                <a:effectLst/>
                <a:latin typeface="Söhne"/>
              </a:rPr>
              <a:t>We can translate this Qiskit circuit to FPGA-compatible Verilog or VHDL code for implementation on Spartan FPGA.</a:t>
            </a:r>
            <a:br>
              <a:rPr lang="en-US" b="0" i="0" dirty="0">
                <a:solidFill>
                  <a:schemeClr val="tx1"/>
                </a:solidFill>
                <a:effectLst/>
                <a:latin typeface="Söhne"/>
              </a:rPr>
            </a:br>
            <a:r>
              <a:rPr lang="en-US" dirty="0">
                <a:solidFill>
                  <a:schemeClr val="tx1"/>
                </a:solidFill>
                <a:latin typeface="Söhne"/>
              </a:rPr>
              <a:t>But</a:t>
            </a:r>
            <a:r>
              <a:rPr lang="en-US" b="0" i="0" dirty="0">
                <a:solidFill>
                  <a:schemeClr val="tx1"/>
                </a:solidFill>
                <a:effectLst/>
                <a:latin typeface="Söhne"/>
              </a:rPr>
              <a:t> FPGA implementation will require mapping the quantum gates to FPGA logic elements and considering resource limitations.</a:t>
            </a:r>
          </a:p>
          <a:p>
            <a:pPr algn="l"/>
            <a:br>
              <a:rPr lang="en-US" b="0" i="0" dirty="0">
                <a:solidFill>
                  <a:schemeClr val="tx1"/>
                </a:solidFill>
                <a:effectLst/>
                <a:latin typeface="Söhne"/>
              </a:rPr>
            </a:br>
            <a:br>
              <a:rPr lang="en-US" b="0" i="0" dirty="0">
                <a:solidFill>
                  <a:schemeClr val="tx1"/>
                </a:solidFill>
                <a:effectLst/>
                <a:latin typeface="Söhne"/>
              </a:rPr>
            </a:br>
            <a:br>
              <a:rPr lang="en-US" b="0" i="0" dirty="0">
                <a:solidFill>
                  <a:schemeClr val="tx1"/>
                </a:solidFill>
                <a:effectLst/>
                <a:latin typeface="Söhne"/>
              </a:rPr>
            </a:br>
            <a:endParaRPr lang="en-IN" dirty="0">
              <a:solidFill>
                <a:schemeClr val="tx1"/>
              </a:solidFill>
            </a:endParaRPr>
          </a:p>
        </p:txBody>
      </p:sp>
    </p:spTree>
    <p:extLst>
      <p:ext uri="{BB962C8B-B14F-4D97-AF65-F5344CB8AC3E}">
        <p14:creationId xmlns:p14="http://schemas.microsoft.com/office/powerpoint/2010/main" val="2609365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BC840-1B49-83D5-4B8E-9587145DBA41}"/>
              </a:ext>
            </a:extLst>
          </p:cNvPr>
          <p:cNvSpPr>
            <a:spLocks noGrp="1"/>
          </p:cNvSpPr>
          <p:nvPr>
            <p:ph type="ctrTitle"/>
          </p:nvPr>
        </p:nvSpPr>
        <p:spPr>
          <a:xfrm>
            <a:off x="1453896" y="91600"/>
            <a:ext cx="9043416" cy="804512"/>
          </a:xfrm>
        </p:spPr>
        <p:txBody>
          <a:bodyPr>
            <a:normAutofit fontScale="90000"/>
          </a:bodyPr>
          <a:lstStyle/>
          <a:p>
            <a:r>
              <a:rPr lang="en-US" b="0" i="0" dirty="0">
                <a:solidFill>
                  <a:srgbClr val="374151"/>
                </a:solidFill>
                <a:effectLst/>
                <a:latin typeface="Söhne"/>
              </a:rPr>
              <a:t>Quantum to Classical Mapping:</a:t>
            </a:r>
            <a:endParaRPr lang="en-IN" dirty="0"/>
          </a:p>
        </p:txBody>
      </p:sp>
      <p:sp>
        <p:nvSpPr>
          <p:cNvPr id="3" name="Subtitle 2">
            <a:extLst>
              <a:ext uri="{FF2B5EF4-FFF2-40B4-BE49-F238E27FC236}">
                <a16:creationId xmlns:a16="http://schemas.microsoft.com/office/drawing/2014/main" id="{D79318C9-DB47-2E11-444C-CB447348E3D7}"/>
              </a:ext>
            </a:extLst>
          </p:cNvPr>
          <p:cNvSpPr>
            <a:spLocks noGrp="1"/>
          </p:cNvSpPr>
          <p:nvPr>
            <p:ph type="subTitle" idx="1"/>
          </p:nvPr>
        </p:nvSpPr>
        <p:spPr>
          <a:xfrm>
            <a:off x="146304" y="1014984"/>
            <a:ext cx="11878056" cy="5751416"/>
          </a:xfrm>
        </p:spPr>
        <p:txBody>
          <a:bodyPr>
            <a:normAutofit/>
          </a:bodyPr>
          <a:lstStyle/>
          <a:p>
            <a:pPr algn="l">
              <a:buFont typeface="+mj-lt"/>
              <a:buAutoNum type="arabicPeriod"/>
            </a:pPr>
            <a:br>
              <a:rPr lang="en-US" b="0" i="0" dirty="0">
                <a:solidFill>
                  <a:srgbClr val="374151"/>
                </a:solidFill>
                <a:effectLst/>
                <a:latin typeface="Söhne"/>
              </a:rPr>
            </a:br>
            <a:r>
              <a:rPr lang="en-US" b="0" i="0" dirty="0">
                <a:solidFill>
                  <a:schemeClr val="tx1"/>
                </a:solidFill>
                <a:effectLst/>
                <a:latin typeface="Söhne"/>
              </a:rPr>
              <a:t>This involves mapping the quantum gates and operations from the Qiskit circuit to classical logic elements that can be implemented on an FPGA. Here's how we can approach this mapping for the Quantum Teleportation circuit.</a:t>
            </a:r>
            <a:br>
              <a:rPr lang="en-US" b="0" i="0" dirty="0">
                <a:solidFill>
                  <a:schemeClr val="tx1"/>
                </a:solidFill>
                <a:effectLst/>
                <a:latin typeface="Söhne"/>
              </a:rPr>
            </a:br>
            <a:br>
              <a:rPr lang="en-US" b="0" i="0" dirty="0">
                <a:solidFill>
                  <a:schemeClr val="tx1"/>
                </a:solidFill>
                <a:effectLst/>
                <a:latin typeface="Söhne"/>
              </a:rPr>
            </a:br>
            <a:r>
              <a:rPr lang="en-US" b="1" i="0" dirty="0">
                <a:solidFill>
                  <a:schemeClr val="bg1"/>
                </a:solidFill>
                <a:effectLst/>
                <a:latin typeface="Söhne"/>
              </a:rPr>
              <a:t>Basic Gates Mapping:</a:t>
            </a:r>
            <a:r>
              <a:rPr lang="en-US" b="0" i="0" dirty="0">
                <a:solidFill>
                  <a:schemeClr val="bg1"/>
                </a:solidFill>
                <a:effectLst/>
                <a:latin typeface="Söhne"/>
              </a:rPr>
              <a:t> </a:t>
            </a:r>
            <a:r>
              <a:rPr lang="en-US" b="0" i="0" dirty="0">
                <a:solidFill>
                  <a:schemeClr val="tx1"/>
                </a:solidFill>
                <a:effectLst/>
                <a:latin typeface="Söhne"/>
              </a:rPr>
              <a:t>We Start by mapping the basic quantum gates used in the Quantum Teleportation circuit (Hadamard, Pauli-X, CNOT) to equivalent classical logic gates. </a:t>
            </a:r>
          </a:p>
          <a:p>
            <a:pPr marL="742950" lvl="1" indent="-285750" algn="l">
              <a:buFont typeface="+mj-lt"/>
              <a:buAutoNum type="arabicPeriod"/>
            </a:pPr>
            <a:r>
              <a:rPr lang="en-US" b="0" i="0" dirty="0">
                <a:solidFill>
                  <a:schemeClr val="bg1"/>
                </a:solidFill>
                <a:effectLst/>
                <a:latin typeface="Söhne"/>
              </a:rPr>
              <a:t>Hadamard Gate (H) can be mapped to a combination of NOT, AND, and OR gates.</a:t>
            </a:r>
          </a:p>
          <a:p>
            <a:pPr marL="742950" lvl="1" indent="-285750" algn="l">
              <a:buFont typeface="+mj-lt"/>
              <a:buAutoNum type="arabicPeriod"/>
            </a:pPr>
            <a:r>
              <a:rPr lang="en-US" b="0" i="0" dirty="0">
                <a:solidFill>
                  <a:schemeClr val="bg1"/>
                </a:solidFill>
                <a:effectLst/>
                <a:latin typeface="Söhne"/>
              </a:rPr>
              <a:t>Pauli-X Gate (X) can be directly mapped to a NOT gate.</a:t>
            </a:r>
          </a:p>
          <a:p>
            <a:pPr marL="742950" lvl="1" indent="-285750" algn="l">
              <a:buFont typeface="+mj-lt"/>
              <a:buAutoNum type="arabicPeriod"/>
            </a:pPr>
            <a:r>
              <a:rPr lang="en-US" b="0" i="0" dirty="0">
                <a:solidFill>
                  <a:schemeClr val="bg1"/>
                </a:solidFill>
                <a:effectLst/>
                <a:latin typeface="Söhne"/>
              </a:rPr>
              <a:t>CNOT Gate can be mapped to a combination of classical logic gates.</a:t>
            </a:r>
          </a:p>
          <a:p>
            <a:pPr algn="l"/>
            <a:r>
              <a:rPr lang="en-US" b="1" i="0" dirty="0">
                <a:solidFill>
                  <a:schemeClr val="bg1"/>
                </a:solidFill>
                <a:effectLst/>
                <a:latin typeface="Söhne"/>
              </a:rPr>
              <a:t>Entanglement Creation:</a:t>
            </a:r>
            <a:r>
              <a:rPr lang="en-US" b="0" i="0" dirty="0">
                <a:solidFill>
                  <a:schemeClr val="bg1"/>
                </a:solidFill>
                <a:effectLst/>
                <a:latin typeface="Söhne"/>
              </a:rPr>
              <a:t> </a:t>
            </a:r>
            <a:r>
              <a:rPr lang="en-US" b="0" i="0" dirty="0">
                <a:solidFill>
                  <a:schemeClr val="tx1"/>
                </a:solidFill>
                <a:effectLst/>
                <a:latin typeface="Söhne"/>
              </a:rPr>
              <a:t>The entanglement creation part involves applying Hadamard and CNOT gates to create an entangled Bell state. </a:t>
            </a:r>
            <a:r>
              <a:rPr lang="en-US" dirty="0">
                <a:solidFill>
                  <a:schemeClr val="tx1"/>
                </a:solidFill>
                <a:latin typeface="Söhne"/>
              </a:rPr>
              <a:t>We</a:t>
            </a:r>
            <a:r>
              <a:rPr lang="en-US" b="0" i="0" dirty="0">
                <a:solidFill>
                  <a:schemeClr val="tx1"/>
                </a:solidFill>
                <a:effectLst/>
                <a:latin typeface="Söhne"/>
              </a:rPr>
              <a:t> need to map these quantum gates to classical logic gates based on their functionality</a:t>
            </a:r>
            <a:r>
              <a:rPr lang="en-US" b="0" i="0" dirty="0">
                <a:solidFill>
                  <a:schemeClr val="bg1"/>
                </a:solidFill>
                <a:effectLst/>
                <a:latin typeface="Söhne"/>
              </a:rPr>
              <a:t>.</a:t>
            </a:r>
          </a:p>
          <a:p>
            <a:pPr algn="l"/>
            <a:r>
              <a:rPr lang="en-US" b="1" i="0" dirty="0">
                <a:solidFill>
                  <a:schemeClr val="bg1"/>
                </a:solidFill>
                <a:effectLst/>
                <a:latin typeface="Söhne"/>
              </a:rPr>
              <a:t>Quantum Measurement:</a:t>
            </a:r>
            <a:r>
              <a:rPr lang="en-US" b="0" i="0" dirty="0">
                <a:solidFill>
                  <a:schemeClr val="bg1"/>
                </a:solidFill>
                <a:effectLst/>
                <a:latin typeface="Söhne"/>
              </a:rPr>
              <a:t> </a:t>
            </a:r>
            <a:r>
              <a:rPr lang="en-US" b="0" i="0" dirty="0">
                <a:solidFill>
                  <a:schemeClr val="tx1"/>
                </a:solidFill>
                <a:effectLst/>
                <a:latin typeface="Söhne"/>
              </a:rPr>
              <a:t>The quantum measurement step involves applying controlled gates (CNOT) and Hadamard gates to perform the Bell measurement. </a:t>
            </a:r>
            <a:r>
              <a:rPr lang="en-US" dirty="0">
                <a:solidFill>
                  <a:schemeClr val="tx1"/>
                </a:solidFill>
                <a:latin typeface="Söhne"/>
              </a:rPr>
              <a:t>We</a:t>
            </a:r>
            <a:r>
              <a:rPr lang="en-US" b="0" i="0" dirty="0">
                <a:solidFill>
                  <a:schemeClr val="tx1"/>
                </a:solidFill>
                <a:effectLst/>
                <a:latin typeface="Söhne"/>
              </a:rPr>
              <a:t> need to map these controlled operations to classical logic circuits that perform the same functionality.</a:t>
            </a:r>
          </a:p>
        </p:txBody>
      </p:sp>
    </p:spTree>
    <p:extLst>
      <p:ext uri="{BB962C8B-B14F-4D97-AF65-F5344CB8AC3E}">
        <p14:creationId xmlns:p14="http://schemas.microsoft.com/office/powerpoint/2010/main" val="2792181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BC840-1B49-83D5-4B8E-9587145DBA41}"/>
              </a:ext>
            </a:extLst>
          </p:cNvPr>
          <p:cNvSpPr>
            <a:spLocks noGrp="1"/>
          </p:cNvSpPr>
          <p:nvPr>
            <p:ph type="ctrTitle"/>
          </p:nvPr>
        </p:nvSpPr>
        <p:spPr>
          <a:xfrm>
            <a:off x="1453896" y="64168"/>
            <a:ext cx="9043416" cy="804512"/>
          </a:xfrm>
        </p:spPr>
        <p:txBody>
          <a:bodyPr>
            <a:normAutofit fontScale="90000"/>
          </a:bodyPr>
          <a:lstStyle/>
          <a:p>
            <a:r>
              <a:rPr lang="en-IN" dirty="0"/>
              <a:t>FPGA</a:t>
            </a:r>
          </a:p>
        </p:txBody>
      </p:sp>
      <p:sp>
        <p:nvSpPr>
          <p:cNvPr id="3" name="Subtitle 2">
            <a:extLst>
              <a:ext uri="{FF2B5EF4-FFF2-40B4-BE49-F238E27FC236}">
                <a16:creationId xmlns:a16="http://schemas.microsoft.com/office/drawing/2014/main" id="{D79318C9-DB47-2E11-444C-CB447348E3D7}"/>
              </a:ext>
            </a:extLst>
          </p:cNvPr>
          <p:cNvSpPr>
            <a:spLocks noGrp="1"/>
          </p:cNvSpPr>
          <p:nvPr>
            <p:ph type="subTitle" idx="1"/>
          </p:nvPr>
        </p:nvSpPr>
        <p:spPr>
          <a:xfrm>
            <a:off x="115824" y="996696"/>
            <a:ext cx="11960352" cy="5641688"/>
          </a:xfrm>
        </p:spPr>
        <p:txBody>
          <a:bodyPr/>
          <a:lstStyle/>
          <a:p>
            <a:pPr algn="l"/>
            <a:r>
              <a:rPr lang="en-US" b="1" i="0" dirty="0">
                <a:solidFill>
                  <a:schemeClr val="bg1"/>
                </a:solidFill>
                <a:effectLst/>
                <a:latin typeface="Söhne"/>
              </a:rPr>
              <a:t>Generate HDL Code:</a:t>
            </a:r>
          </a:p>
          <a:p>
            <a:pPr algn="l"/>
            <a:r>
              <a:rPr lang="en-US" b="0" i="0" dirty="0">
                <a:solidFill>
                  <a:schemeClr val="tx1"/>
                </a:solidFill>
                <a:effectLst/>
                <a:latin typeface="Söhne"/>
              </a:rPr>
              <a:t>Once we have completed the mapping and verification, we can generate HDL (Verilog or VHDL) code that represents the classical logic circuits for each part of the Quantum Teleportation algorithm.</a:t>
            </a:r>
            <a:br>
              <a:rPr lang="en-US" b="0" i="0" dirty="0">
                <a:solidFill>
                  <a:srgbClr val="374151"/>
                </a:solidFill>
                <a:effectLst/>
                <a:latin typeface="Söhne"/>
              </a:rPr>
            </a:br>
            <a:endParaRPr lang="en-US" b="0" i="0" dirty="0">
              <a:solidFill>
                <a:srgbClr val="374151"/>
              </a:solidFill>
              <a:effectLst/>
              <a:latin typeface="Söhne"/>
            </a:endParaRPr>
          </a:p>
          <a:p>
            <a:pPr algn="l"/>
            <a:r>
              <a:rPr lang="en-US" b="1" i="0" dirty="0">
                <a:solidFill>
                  <a:schemeClr val="bg1"/>
                </a:solidFill>
                <a:effectLst/>
                <a:latin typeface="Söhne"/>
              </a:rPr>
              <a:t>FPGA Implementation:</a:t>
            </a:r>
            <a:r>
              <a:rPr lang="en-US" b="0" i="0" dirty="0">
                <a:solidFill>
                  <a:schemeClr val="bg1"/>
                </a:solidFill>
                <a:effectLst/>
                <a:latin typeface="Söhne"/>
              </a:rPr>
              <a:t> </a:t>
            </a:r>
            <a:br>
              <a:rPr lang="en-US" b="0" i="0" dirty="0">
                <a:solidFill>
                  <a:srgbClr val="374151"/>
                </a:solidFill>
                <a:effectLst/>
                <a:latin typeface="Söhne"/>
              </a:rPr>
            </a:br>
            <a:r>
              <a:rPr lang="en-US" b="0" i="0" dirty="0">
                <a:solidFill>
                  <a:schemeClr val="tx1"/>
                </a:solidFill>
                <a:effectLst/>
                <a:latin typeface="Söhne"/>
              </a:rPr>
              <a:t>Use FPGA development tools (such as Xilinx </a:t>
            </a:r>
            <a:r>
              <a:rPr lang="en-US" b="0" i="0" dirty="0" err="1">
                <a:solidFill>
                  <a:schemeClr val="tx1"/>
                </a:solidFill>
                <a:effectLst/>
                <a:latin typeface="Söhne"/>
              </a:rPr>
              <a:t>Vivado</a:t>
            </a:r>
            <a:r>
              <a:rPr lang="en-US" b="0" i="0" dirty="0">
                <a:solidFill>
                  <a:schemeClr val="tx1"/>
                </a:solidFill>
                <a:effectLst/>
                <a:latin typeface="Söhne"/>
              </a:rPr>
              <a:t> or Intel Quartus) to load the generated HDL code onto the FPGA. The development tools will synthesize the HDL code into the appropriate FPGA logic elements.</a:t>
            </a:r>
            <a:br>
              <a:rPr lang="en-US" b="0" i="0" dirty="0">
                <a:solidFill>
                  <a:srgbClr val="374151"/>
                </a:solidFill>
                <a:effectLst/>
                <a:latin typeface="Söhne"/>
              </a:rPr>
            </a:br>
            <a:endParaRPr lang="en-US" b="0" i="0" dirty="0">
              <a:solidFill>
                <a:srgbClr val="374151"/>
              </a:solidFill>
              <a:effectLst/>
              <a:latin typeface="Söhne"/>
            </a:endParaRPr>
          </a:p>
          <a:p>
            <a:pPr algn="l"/>
            <a:r>
              <a:rPr lang="en-US" b="1" i="0" dirty="0">
                <a:solidFill>
                  <a:schemeClr val="bg1"/>
                </a:solidFill>
                <a:effectLst/>
                <a:latin typeface="Söhne"/>
              </a:rPr>
              <a:t>Testing and Debugging:</a:t>
            </a:r>
            <a:r>
              <a:rPr lang="en-US" b="0" i="0" dirty="0">
                <a:solidFill>
                  <a:schemeClr val="bg1"/>
                </a:solidFill>
                <a:effectLst/>
                <a:latin typeface="Söhne"/>
              </a:rPr>
              <a:t> </a:t>
            </a:r>
            <a:br>
              <a:rPr lang="en-US" b="0" i="0" dirty="0">
                <a:solidFill>
                  <a:srgbClr val="374151"/>
                </a:solidFill>
                <a:effectLst/>
                <a:latin typeface="Söhne"/>
              </a:rPr>
            </a:br>
            <a:r>
              <a:rPr lang="en-US" b="0" i="0" dirty="0">
                <a:solidFill>
                  <a:schemeClr val="tx1"/>
                </a:solidFill>
                <a:effectLst/>
                <a:latin typeface="Söhne"/>
              </a:rPr>
              <a:t>Test the FPGA implementation with different input states and verify that the outcomes match the expected results. Debug any issues that arise during testing.</a:t>
            </a:r>
            <a:br>
              <a:rPr lang="en-US" b="0" i="0" dirty="0">
                <a:solidFill>
                  <a:srgbClr val="374151"/>
                </a:solidFill>
                <a:effectLst/>
                <a:latin typeface="Söhne"/>
              </a:rPr>
            </a:br>
            <a:endParaRPr lang="en-US" b="0" i="0" dirty="0">
              <a:solidFill>
                <a:srgbClr val="374151"/>
              </a:solidFill>
              <a:effectLst/>
              <a:latin typeface="Söhne"/>
            </a:endParaRPr>
          </a:p>
          <a:p>
            <a:pPr algn="l"/>
            <a:r>
              <a:rPr lang="en-US" b="1" i="0" dirty="0">
                <a:solidFill>
                  <a:schemeClr val="bg1"/>
                </a:solidFill>
                <a:effectLst/>
                <a:latin typeface="Söhne"/>
              </a:rPr>
              <a:t>Optimization:</a:t>
            </a:r>
            <a:r>
              <a:rPr lang="en-US" b="0" i="0" dirty="0">
                <a:solidFill>
                  <a:schemeClr val="bg1"/>
                </a:solidFill>
                <a:effectLst/>
                <a:latin typeface="Söhne"/>
              </a:rPr>
              <a:t> </a:t>
            </a:r>
            <a:br>
              <a:rPr lang="en-US" b="0" i="0" dirty="0">
                <a:solidFill>
                  <a:srgbClr val="374151"/>
                </a:solidFill>
                <a:effectLst/>
                <a:latin typeface="Söhne"/>
              </a:rPr>
            </a:br>
            <a:r>
              <a:rPr lang="en-US" b="0" i="0" dirty="0">
                <a:solidFill>
                  <a:schemeClr val="tx1"/>
                </a:solidFill>
                <a:effectLst/>
                <a:latin typeface="Söhne"/>
              </a:rPr>
              <a:t>If necessary, optimize the FPGA implementation for performance, resource usage, or other criteria.</a:t>
            </a:r>
          </a:p>
          <a:p>
            <a:endParaRPr lang="en-IN" dirty="0"/>
          </a:p>
        </p:txBody>
      </p:sp>
    </p:spTree>
    <p:extLst>
      <p:ext uri="{BB962C8B-B14F-4D97-AF65-F5344CB8AC3E}">
        <p14:creationId xmlns:p14="http://schemas.microsoft.com/office/powerpoint/2010/main" val="3629130389"/>
      </p:ext>
    </p:extLst>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docProps/app.xml><?xml version="1.0" encoding="utf-8"?>
<Properties xmlns="http://schemas.openxmlformats.org/officeDocument/2006/extended-properties" xmlns:vt="http://schemas.openxmlformats.org/officeDocument/2006/docPropsVTypes">
  <Template>TM10001115[[fn=Parcel]]</Template>
  <TotalTime>0</TotalTime>
  <Words>962</Words>
  <Application>Microsoft Office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Gill Sans MT</vt:lpstr>
      <vt:lpstr>Gill Sans MT (Body)</vt:lpstr>
      <vt:lpstr>Segoe UI</vt:lpstr>
      <vt:lpstr>Söhne</vt:lpstr>
      <vt:lpstr>Times New Roman</vt:lpstr>
      <vt:lpstr>Parcel</vt:lpstr>
      <vt:lpstr>Possible work done on fpgas.</vt:lpstr>
      <vt:lpstr>RESEARCH papers:</vt:lpstr>
      <vt:lpstr>Summary oF RESEARCH papers reAD:</vt:lpstr>
      <vt:lpstr>Quantum teleportation algorithm on fpga</vt:lpstr>
      <vt:lpstr>Quantum to Classical Mapping:</vt:lpstr>
      <vt:lpstr>FPGA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Possible work done on fpgas.</dc:title>
  <dc:creator>EC ECE 3C MANISH PATLA</dc:creator>
  <cp:lastModifiedBy>EC ECE 3C MANISH PATLA</cp:lastModifiedBy>
  <cp:revision>1</cp:revision>
  <dcterms:created xsi:type="dcterms:W3CDTF">2023-08-15T04:57:03Z</dcterms:created>
  <dcterms:modified xsi:type="dcterms:W3CDTF">2023-08-15T09:56:44Z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2023-08-15T09:56:20Z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76099106-6251-424f-b3a4-49724bcc153a</vt:lpwstr>
  </property>
  <property fmtid="{D5CDD505-2E9C-101B-9397-08002B2CF9AE}" pid="7" name="MSIP_Label_defa4170-0d19-0005-0004-bc88714345d2_ActionId">
    <vt:lpwstr>5b2bda6a-d4cb-41dd-aec8-5b3cdcd3e61e</vt:lpwstr>
  </property>
  <property fmtid="{D5CDD505-2E9C-101B-9397-08002B2CF9AE}" pid="8" name="MSIP_Label_defa4170-0d19-0005-0004-bc88714345d2_ContentBits">
    <vt:lpwstr>0</vt:lpwstr>
  </property>
</Properties>
</file>