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6"/>
  </p:notesMasterIdLst>
  <p:sldIdLst>
    <p:sldId id="262" r:id="rId2"/>
    <p:sldId id="269" r:id="rId3"/>
    <p:sldId id="274" r:id="rId4"/>
    <p:sldId id="278" r:id="rId5"/>
    <p:sldId id="265" r:id="rId6"/>
    <p:sldId id="280" r:id="rId7"/>
    <p:sldId id="290" r:id="rId8"/>
    <p:sldId id="289" r:id="rId9"/>
    <p:sldId id="279" r:id="rId10"/>
    <p:sldId id="284" r:id="rId11"/>
    <p:sldId id="297" r:id="rId12"/>
    <p:sldId id="287" r:id="rId13"/>
    <p:sldId id="283" r:id="rId14"/>
    <p:sldId id="298" r:id="rId15"/>
    <p:sldId id="291" r:id="rId16"/>
    <p:sldId id="292" r:id="rId17"/>
    <p:sldId id="293" r:id="rId18"/>
    <p:sldId id="294" r:id="rId19"/>
    <p:sldId id="295" r:id="rId20"/>
    <p:sldId id="296" r:id="rId21"/>
    <p:sldId id="286" r:id="rId22"/>
    <p:sldId id="299" r:id="rId23"/>
    <p:sldId id="282" r:id="rId24"/>
    <p:sldId id="266"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5806" autoAdjust="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20-04-2022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Extensive: Additive Entropy</a:t>
            </a:r>
          </a:p>
          <a:p>
            <a:r>
              <a:rPr lang="en-US" dirty="0"/>
              <a:t>Non extensive statistics: Not additive</a:t>
            </a:r>
          </a:p>
          <a:p>
            <a:r>
              <a:rPr lang="en-US" dirty="0"/>
              <a:t>Use </a:t>
            </a:r>
            <a:r>
              <a:rPr lang="en-US" dirty="0" err="1"/>
              <a:t>lagrange</a:t>
            </a:r>
            <a:r>
              <a:rPr lang="en-US" dirty="0"/>
              <a:t> multipliers. sum( pi )=1, sum( </a:t>
            </a:r>
            <a:r>
              <a:rPr lang="en-US" dirty="0" err="1"/>
              <a:t>piEi</a:t>
            </a:r>
            <a:r>
              <a:rPr lang="en-US" dirty="0"/>
              <a:t> )=U</a:t>
            </a:r>
            <a:endParaRPr lang="en-IN" dirty="0"/>
          </a:p>
        </p:txBody>
      </p:sp>
      <p:sp>
        <p:nvSpPr>
          <p:cNvPr id="4" name="Slide Number Placeholder 3"/>
          <p:cNvSpPr>
            <a:spLocks noGrp="1"/>
          </p:cNvSpPr>
          <p:nvPr>
            <p:ph type="sldNum" sz="quarter" idx="5"/>
          </p:nvPr>
        </p:nvSpPr>
        <p:spPr/>
        <p:txBody>
          <a:bodyPr/>
          <a:lstStyle/>
          <a:p>
            <a:fld id="{BC433DB3-0243-45D5-87FD-27D2F51D2003}" type="slidenum">
              <a:rPr lang="en-IN" smtClean="0"/>
              <a:t>3</a:t>
            </a:fld>
            <a:endParaRPr lang="en-IN"/>
          </a:p>
        </p:txBody>
      </p:sp>
    </p:spTree>
    <p:extLst>
      <p:ext uri="{BB962C8B-B14F-4D97-AF65-F5344CB8AC3E}">
        <p14:creationId xmlns:p14="http://schemas.microsoft.com/office/powerpoint/2010/main" val="338386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additional S(E) factors and reaction rates are given in the report.</a:t>
            </a:r>
            <a:endParaRPr lang="en-IN" dirty="0"/>
          </a:p>
        </p:txBody>
      </p:sp>
      <p:sp>
        <p:nvSpPr>
          <p:cNvPr id="4" name="Slide Number Placeholder 3"/>
          <p:cNvSpPr>
            <a:spLocks noGrp="1"/>
          </p:cNvSpPr>
          <p:nvPr>
            <p:ph type="sldNum" sz="quarter" idx="5"/>
          </p:nvPr>
        </p:nvSpPr>
        <p:spPr/>
        <p:txBody>
          <a:bodyPr/>
          <a:lstStyle/>
          <a:p>
            <a:fld id="{BC433DB3-0243-45D5-87FD-27D2F51D2003}" type="slidenum">
              <a:rPr lang="en-IN" smtClean="0"/>
              <a:t>13</a:t>
            </a:fld>
            <a:endParaRPr lang="en-IN"/>
          </a:p>
        </p:txBody>
      </p:sp>
    </p:spTree>
    <p:extLst>
      <p:ext uri="{BB962C8B-B14F-4D97-AF65-F5344CB8AC3E}">
        <p14:creationId xmlns:p14="http://schemas.microsoft.com/office/powerpoint/2010/main" val="1639446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3128-D3DF-46EE-9E77-0DC08241B2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D139E2-6D97-4CBA-8315-A86F93FC3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755CE-E2BC-48D2-9111-546339F5596E}"/>
              </a:ext>
            </a:extLst>
          </p:cNvPr>
          <p:cNvSpPr>
            <a:spLocks noGrp="1"/>
          </p:cNvSpPr>
          <p:nvPr>
            <p:ph type="dt" sz="half" idx="10"/>
          </p:nvPr>
        </p:nvSpPr>
        <p:spPr/>
        <p:txBody>
          <a:bodyPr/>
          <a:lstStyle/>
          <a:p>
            <a:fld id="{8E5D97C1-4AAA-46A8-84F0-58A95CB8F027}" type="datetimeFigureOut">
              <a:rPr lang="en-IN" smtClean="0"/>
              <a:t>20-04-2022</a:t>
            </a:fld>
            <a:endParaRPr lang="en-IN"/>
          </a:p>
        </p:txBody>
      </p:sp>
      <p:sp>
        <p:nvSpPr>
          <p:cNvPr id="5" name="Footer Placeholder 4">
            <a:extLst>
              <a:ext uri="{FF2B5EF4-FFF2-40B4-BE49-F238E27FC236}">
                <a16:creationId xmlns:a16="http://schemas.microsoft.com/office/drawing/2014/main" id="{BDD45238-0934-4CE7-8E70-B8D77BFC77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D6872-1674-4161-9E04-A24AE2118845}"/>
              </a:ext>
            </a:extLst>
          </p:cNvPr>
          <p:cNvSpPr>
            <a:spLocks noGrp="1"/>
          </p:cNvSpPr>
          <p:nvPr>
            <p:ph type="sldNum" sz="quarter" idx="12"/>
          </p:nvPr>
        </p:nvSpPr>
        <p:spPr/>
        <p:txBody>
          <a:bodyPr/>
          <a:lstStyle/>
          <a:p>
            <a:fld id="{1AB13EF7-76D0-4C37-BAB5-731FD46F40EB}" type="slidenum">
              <a:rPr lang="en-IN" smtClean="0"/>
              <a:t>‹#›</a:t>
            </a:fld>
            <a:endParaRPr lang="en-IN"/>
          </a:p>
        </p:txBody>
      </p:sp>
    </p:spTree>
    <p:extLst>
      <p:ext uri="{BB962C8B-B14F-4D97-AF65-F5344CB8AC3E}">
        <p14:creationId xmlns:p14="http://schemas.microsoft.com/office/powerpoint/2010/main" val="310987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E89A-4EE2-4842-80B0-72E17C1F6E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C5EABF-1438-42B3-A591-C03809A069F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419A06-A98F-406A-AAD0-083EAB849BE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9AA3B3-B8BC-4F14-AFEE-EDE323CD9AE6}"/>
              </a:ext>
            </a:extLst>
          </p:cNvPr>
          <p:cNvSpPr>
            <a:spLocks noGrp="1"/>
          </p:cNvSpPr>
          <p:nvPr>
            <p:ph type="dt" sz="half" idx="10"/>
          </p:nvPr>
        </p:nvSpPr>
        <p:spPr/>
        <p:txBody>
          <a:bodyPr/>
          <a:lstStyle/>
          <a:p>
            <a:fld id="{8E5D97C1-4AAA-46A8-84F0-58A95CB8F027}" type="datetimeFigureOut">
              <a:rPr lang="en-IN" smtClean="0"/>
              <a:t>20-04-2022</a:t>
            </a:fld>
            <a:endParaRPr lang="en-IN"/>
          </a:p>
        </p:txBody>
      </p:sp>
      <p:sp>
        <p:nvSpPr>
          <p:cNvPr id="6" name="Footer Placeholder 5">
            <a:extLst>
              <a:ext uri="{FF2B5EF4-FFF2-40B4-BE49-F238E27FC236}">
                <a16:creationId xmlns:a16="http://schemas.microsoft.com/office/drawing/2014/main" id="{29A8FAE2-CC3E-4264-88AF-70AB009AD4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B8A3CA-E1BA-4612-BE27-3C949495C9F4}"/>
              </a:ext>
            </a:extLst>
          </p:cNvPr>
          <p:cNvSpPr>
            <a:spLocks noGrp="1"/>
          </p:cNvSpPr>
          <p:nvPr>
            <p:ph type="sldNum" sz="quarter" idx="12"/>
          </p:nvPr>
        </p:nvSpPr>
        <p:spPr/>
        <p:txBody>
          <a:bodyPr/>
          <a:lstStyle/>
          <a:p>
            <a:fld id="{1AB13EF7-76D0-4C37-BAB5-731FD46F40EB}" type="slidenum">
              <a:rPr lang="en-IN" smtClean="0"/>
              <a:t>‹#›</a:t>
            </a:fld>
            <a:endParaRPr lang="en-IN"/>
          </a:p>
        </p:txBody>
      </p:sp>
    </p:spTree>
    <p:extLst>
      <p:ext uri="{BB962C8B-B14F-4D97-AF65-F5344CB8AC3E}">
        <p14:creationId xmlns:p14="http://schemas.microsoft.com/office/powerpoint/2010/main" val="314010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4/20/2022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 id="2147483709" r:id="rId6"/>
    <p:sldLayoutId id="2147483710" r:id="rId7"/>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hyperlink" Target="https://pypi.org/project/BBN/#descrip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499336"/>
          </a:xfrm>
        </p:spPr>
        <p:txBody>
          <a:bodyPr/>
          <a:lstStyle>
            <a:lvl1pPr algn="ctr">
              <a:defRPr sz="2800" b="1">
                <a:latin typeface="+mn-lt"/>
              </a:defRPr>
            </a:lvl1pPr>
          </a:lstStyle>
          <a:p>
            <a:r>
              <a:rPr lang="en-US" sz="2800" dirty="0">
                <a:latin typeface="Times New Roman" panose="02020603050405020304" pitchFamily="18" charset="0"/>
                <a:cs typeface="Times New Roman" panose="02020603050405020304" pitchFamily="18" charset="0"/>
              </a:rPr>
              <a:t>Applications of Q-Statistics in BBN</a:t>
            </a:r>
            <a:endParaRPr lang="en-IN" dirty="0"/>
          </a:p>
        </p:txBody>
      </p:sp>
      <p:sp>
        <p:nvSpPr>
          <p:cNvPr id="9" name="Text Placeholder 2"/>
          <p:cNvSpPr>
            <a:spLocks noGrp="1"/>
          </p:cNvSpPr>
          <p:nvPr>
            <p:ph type="body" idx="4294967295"/>
          </p:nvPr>
        </p:nvSpPr>
        <p:spPr>
          <a:xfrm>
            <a:off x="1069520" y="3224241"/>
            <a:ext cx="7247166" cy="423370"/>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z="2000" dirty="0">
                <a:latin typeface="Times New Roman" panose="02020603050405020304" pitchFamily="18" charset="0"/>
                <a:cs typeface="Times New Roman" panose="02020603050405020304" pitchFamily="18" charset="0"/>
              </a:rPr>
              <a:t>Supervisor: Prof Rajdeep Chatterjee</a:t>
            </a:r>
            <a:endParaRPr lang="en-IN" sz="2000" dirty="0"/>
          </a:p>
        </p:txBody>
      </p:sp>
      <p:sp>
        <p:nvSpPr>
          <p:cNvPr id="14" name="Text Placeholder 2"/>
          <p:cNvSpPr>
            <a:spLocks noGrp="1"/>
          </p:cNvSpPr>
          <p:nvPr>
            <p:ph type="body" idx="4294967295"/>
          </p:nvPr>
        </p:nvSpPr>
        <p:spPr>
          <a:xfrm>
            <a:off x="1069520" y="4139973"/>
            <a:ext cx="7247166" cy="423370"/>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rtl="0">
              <a:spcBef>
                <a:spcPts val="0"/>
              </a:spcBef>
              <a:spcAft>
                <a:spcPts val="0"/>
              </a:spcAft>
            </a:pPr>
            <a:r>
              <a:rPr lang="en-IN" sz="1800" b="0" i="0" u="none" strike="noStrike" dirty="0">
                <a:solidFill>
                  <a:srgbClr val="595959"/>
                </a:solidFill>
                <a:effectLst/>
                <a:latin typeface="Times New Roman" panose="02020603050405020304" pitchFamily="18" charset="0"/>
              </a:rPr>
              <a:t>Manish Prasad</a:t>
            </a:r>
            <a:endParaRPr lang="en-IN" sz="2400" b="0" dirty="0">
              <a:effectLst/>
            </a:endParaRPr>
          </a:p>
          <a:p>
            <a:pPr rtl="0">
              <a:spcBef>
                <a:spcPts val="0"/>
              </a:spcBef>
              <a:spcAft>
                <a:spcPts val="0"/>
              </a:spcAft>
            </a:pPr>
            <a:r>
              <a:rPr lang="en-IN" sz="1800" b="0" i="0" u="none" strike="noStrike" dirty="0">
                <a:solidFill>
                  <a:srgbClr val="595959"/>
                </a:solidFill>
                <a:effectLst/>
                <a:latin typeface="Times New Roman" panose="02020603050405020304" pitchFamily="18" charset="0"/>
              </a:rPr>
              <a:t>18122012</a:t>
            </a:r>
          </a:p>
          <a:p>
            <a:pPr rtl="0">
              <a:spcBef>
                <a:spcPts val="0"/>
              </a:spcBef>
              <a:spcAft>
                <a:spcPts val="0"/>
              </a:spcAft>
            </a:pPr>
            <a:r>
              <a:rPr lang="en-IN" sz="1800" dirty="0">
                <a:solidFill>
                  <a:srgbClr val="595959"/>
                </a:solidFill>
                <a:latin typeface="Times New Roman" panose="02020603050405020304" pitchFamily="18" charset="0"/>
              </a:rPr>
              <a:t>EPH</a:t>
            </a:r>
            <a:endParaRPr lang="en-IN" sz="2400" b="0" dirty="0">
              <a:effectLst/>
            </a:endParaRPr>
          </a:p>
        </p:txBody>
      </p:sp>
      <p:sp>
        <p:nvSpPr>
          <p:cNvPr id="15" name="Text Placeholder 2"/>
          <p:cNvSpPr>
            <a:spLocks noGrp="1"/>
          </p:cNvSpPr>
          <p:nvPr>
            <p:ph type="body" idx="4294967295"/>
          </p:nvPr>
        </p:nvSpPr>
        <p:spPr>
          <a:xfrm>
            <a:off x="1069520" y="1782609"/>
            <a:ext cx="7247166" cy="42337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z="2000" dirty="0">
                <a:latin typeface="Times New Roman" panose="02020603050405020304" pitchFamily="18" charset="0"/>
                <a:cs typeface="Times New Roman" panose="02020603050405020304" pitchFamily="18" charset="0"/>
              </a:rPr>
              <a:t>B.Tech Project </a:t>
            </a:r>
            <a:endParaRPr lang="en-US" dirty="0"/>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98155-FEBD-4E20-941F-DE46CE805CFB}"/>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5F24F86E-1F4F-47D9-AC0A-6C9EAD905DD2}"/>
              </a:ext>
            </a:extLst>
          </p:cNvPr>
          <p:cNvSpPr>
            <a:spLocks noGrp="1"/>
          </p:cNvSpPr>
          <p:nvPr>
            <p:ph type="body" idx="1"/>
          </p:nvPr>
        </p:nvSpPr>
        <p:spPr/>
        <p:txBody>
          <a:bodyPr/>
          <a:lstStyle/>
          <a:p>
            <a:endParaRPr lang="en-IN"/>
          </a:p>
        </p:txBody>
      </p:sp>
      <p:pic>
        <p:nvPicPr>
          <p:cNvPr id="10" name="Content Placeholder 9">
            <a:extLst>
              <a:ext uri="{FF2B5EF4-FFF2-40B4-BE49-F238E27FC236}">
                <a16:creationId xmlns:a16="http://schemas.microsoft.com/office/drawing/2014/main" id="{A0467678-AEF4-41E4-93A1-4408377194F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0654" y="1987879"/>
            <a:ext cx="4781082" cy="3384626"/>
          </a:xfrm>
        </p:spPr>
      </p:pic>
      <p:sp>
        <p:nvSpPr>
          <p:cNvPr id="7" name="Text Placeholder 6">
            <a:extLst>
              <a:ext uri="{FF2B5EF4-FFF2-40B4-BE49-F238E27FC236}">
                <a16:creationId xmlns:a16="http://schemas.microsoft.com/office/drawing/2014/main" id="{EE6792A4-5E73-4D41-BD8F-840BBA739DE3}"/>
              </a:ext>
            </a:extLst>
          </p:cNvPr>
          <p:cNvSpPr>
            <a:spLocks noGrp="1"/>
          </p:cNvSpPr>
          <p:nvPr>
            <p:ph type="body" sz="quarter" idx="3"/>
          </p:nvPr>
        </p:nvSpPr>
        <p:spPr/>
        <p:txBody>
          <a:bodyPr/>
          <a:lstStyle/>
          <a:p>
            <a:endParaRPr lang="en-IN"/>
          </a:p>
        </p:txBody>
      </p:sp>
      <p:sp>
        <p:nvSpPr>
          <p:cNvPr id="8" name="Content Placeholder 7">
            <a:extLst>
              <a:ext uri="{FF2B5EF4-FFF2-40B4-BE49-F238E27FC236}">
                <a16:creationId xmlns:a16="http://schemas.microsoft.com/office/drawing/2014/main" id="{6636384A-6042-4B81-AB76-1851D82343C4}"/>
              </a:ext>
            </a:extLst>
          </p:cNvPr>
          <p:cNvSpPr>
            <a:spLocks noGrp="1"/>
          </p:cNvSpPr>
          <p:nvPr>
            <p:ph sz="quarter" idx="4"/>
          </p:nvPr>
        </p:nvSpPr>
        <p:spPr>
          <a:xfrm>
            <a:off x="4901879" y="1613043"/>
            <a:ext cx="4242121" cy="4784213"/>
          </a:xfrm>
        </p:spPr>
        <p: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Modified Gamow distributions </a:t>
            </a:r>
            <a:r>
              <a:rPr lang="en-US" sz="2000" dirty="0" err="1">
                <a:latin typeface="Times New Roman" panose="02020603050405020304" pitchFamily="18" charset="0"/>
                <a:cs typeface="Times New Roman" panose="02020603050405020304" pitchFamily="18" charset="0"/>
              </a:rPr>
              <a:t>M</a:t>
            </a:r>
            <a:r>
              <a:rPr lang="en-US" sz="2000" baseline="-25000" dirty="0" err="1">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(E,T) for the reaction </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H(</a:t>
            </a:r>
            <a:r>
              <a:rPr lang="en-US" sz="2000" dirty="0" err="1">
                <a:latin typeface="Times New Roman" panose="02020603050405020304" pitchFamily="18" charset="0"/>
                <a:cs typeface="Times New Roman" panose="02020603050405020304" pitchFamily="18" charset="0"/>
              </a:rPr>
              <a:t>d,p</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H at T</a:t>
            </a:r>
            <a:r>
              <a:rPr lang="en-US" sz="2000" baseline="-25000"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 1. </a:t>
            </a:r>
          </a:p>
          <a:p>
            <a:r>
              <a:rPr lang="en-US" sz="2000" dirty="0">
                <a:latin typeface="Times New Roman" panose="02020603050405020304" pitchFamily="18" charset="0"/>
                <a:cs typeface="Times New Roman" panose="02020603050405020304" pitchFamily="18" charset="0"/>
              </a:rPr>
              <a:t>q = 1, corresponds to the Maxwell–Boltzmann distribution. </a:t>
            </a:r>
          </a:p>
          <a:p>
            <a:r>
              <a:rPr lang="en-US" sz="2000" dirty="0">
                <a:latin typeface="Times New Roman" panose="02020603050405020304" pitchFamily="18" charset="0"/>
                <a:cs typeface="Times New Roman" panose="02020603050405020304" pitchFamily="18" charset="0"/>
              </a:rPr>
              <a:t>Also shown are the results when using non-extensive distributions for q = 1.075 and q = 1.3.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10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EFA7-5D17-40D4-BD86-D486902F05A6}"/>
              </a:ext>
            </a:extLst>
          </p:cNvPr>
          <p:cNvSpPr>
            <a:spLocks noGrp="1"/>
          </p:cNvSpPr>
          <p:nvPr>
            <p:ph type="title"/>
          </p:nvPr>
        </p:nvSpPr>
        <p:spPr/>
        <p:txBody>
          <a:bodyPr/>
          <a:lstStyle/>
          <a:p>
            <a:r>
              <a:rPr lang="en-IN" dirty="0"/>
              <a:t>Lithium Problem</a:t>
            </a:r>
          </a:p>
        </p:txBody>
      </p:sp>
      <p:sp>
        <p:nvSpPr>
          <p:cNvPr id="7" name="Content Placeholder 6">
            <a:extLst>
              <a:ext uri="{FF2B5EF4-FFF2-40B4-BE49-F238E27FC236}">
                <a16:creationId xmlns:a16="http://schemas.microsoft.com/office/drawing/2014/main" id="{EFBBBE82-DAC0-459E-B942-95CDE92C6FAD}"/>
              </a:ext>
            </a:extLst>
          </p:cNvPr>
          <p:cNvSpPr>
            <a:spLocks noGrp="1"/>
          </p:cNvSpPr>
          <p:nvPr>
            <p:ph sz="half" idx="2"/>
          </p:nvPr>
        </p:nvSpPr>
        <p:spPr>
          <a:xfrm>
            <a:off x="180653" y="1173984"/>
            <a:ext cx="4606500" cy="5223272"/>
          </a:xfrm>
        </p:spPr>
        <p:txBody>
          <a:bodyPr/>
          <a:lstStyle/>
          <a:p>
            <a:pPr marL="0" indent="0">
              <a:buNone/>
            </a:pPr>
            <a:r>
              <a:rPr lang="en-US" sz="1600" dirty="0">
                <a:latin typeface="Times New Roman" panose="02020603050405020304" pitchFamily="18" charset="0"/>
                <a:cs typeface="Times New Roman" panose="02020603050405020304" pitchFamily="18" charset="0"/>
              </a:rPr>
              <a:t>The generally accepted prediction for Lithium abundance is</a:t>
            </a:r>
          </a:p>
          <a:p>
            <a:pPr marL="0" indent="0" algn="ctr">
              <a:buNone/>
            </a:pPr>
            <a:endParaRPr lang="en-US" sz="1600" baseline="30000" dirty="0">
              <a:latin typeface="Times New Roman" panose="02020603050405020304" pitchFamily="18" charset="0"/>
              <a:cs typeface="Times New Roman" panose="02020603050405020304" pitchFamily="18" charset="0"/>
            </a:endParaRPr>
          </a:p>
          <a:p>
            <a:pPr marL="0" indent="0" algn="ctr">
              <a:buNone/>
            </a:pPr>
            <a:r>
              <a:rPr lang="en-US" sz="1600" baseline="30000" dirty="0">
                <a:latin typeface="Times New Roman" panose="02020603050405020304" pitchFamily="18" charset="0"/>
                <a:cs typeface="Times New Roman" panose="02020603050405020304" pitchFamily="18" charset="0"/>
              </a:rPr>
              <a:t>7</a:t>
            </a:r>
            <a:r>
              <a:rPr lang="en-US" sz="1600" dirty="0">
                <a:latin typeface="Times New Roman" panose="02020603050405020304" pitchFamily="18" charset="0"/>
                <a:cs typeface="Times New Roman" panose="02020603050405020304" pitchFamily="18" charset="0"/>
              </a:rPr>
              <a:t>Li/H = (4.68 ± 0.67)10</a:t>
            </a:r>
            <a:r>
              <a:rPr lang="en-US" sz="1600" baseline="30000" dirty="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which is about 3 times greater than the widely accepted central value of observations</a:t>
            </a:r>
          </a:p>
          <a:p>
            <a:pPr marL="0" indent="0" algn="ctr">
              <a:buNone/>
            </a:pPr>
            <a:endParaRPr lang="en-US" sz="1600" baseline="30000" dirty="0">
              <a:latin typeface="Times New Roman" panose="02020603050405020304" pitchFamily="18" charset="0"/>
              <a:cs typeface="Times New Roman" panose="02020603050405020304" pitchFamily="18" charset="0"/>
            </a:endParaRPr>
          </a:p>
          <a:p>
            <a:pPr marL="0" indent="0" algn="ctr">
              <a:buNone/>
            </a:pPr>
            <a:r>
              <a:rPr lang="en-US" sz="1600" baseline="30000" dirty="0">
                <a:latin typeface="Times New Roman" panose="02020603050405020304" pitchFamily="18" charset="0"/>
                <a:cs typeface="Times New Roman" panose="02020603050405020304" pitchFamily="18" charset="0"/>
              </a:rPr>
              <a:t>7</a:t>
            </a:r>
            <a:r>
              <a:rPr lang="en-US" sz="1600" dirty="0">
                <a:latin typeface="Times New Roman" panose="02020603050405020304" pitchFamily="18" charset="0"/>
                <a:cs typeface="Times New Roman" panose="02020603050405020304" pitchFamily="18" charset="0"/>
              </a:rPr>
              <a:t>Li/H = (1.58 ± 0.30)10</a:t>
            </a:r>
            <a:r>
              <a:rPr lang="en-US" sz="1600" baseline="30000" dirty="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 figure on the right shows a simplified network of reactions relevant for nucleosynthesis and there are 11 reactions of primary importance. The thermonuclear forward rates for 11 reactions of primary importance ([5],[6]) in the primordial light-element nucleosynthesis have been considered to calculate the abundances. Also, this makes it computationally less expensive.</a:t>
            </a:r>
          </a:p>
        </p:txBody>
      </p:sp>
      <p:pic>
        <p:nvPicPr>
          <p:cNvPr id="9" name="Picture 8">
            <a:extLst>
              <a:ext uri="{FF2B5EF4-FFF2-40B4-BE49-F238E27FC236}">
                <a16:creationId xmlns:a16="http://schemas.microsoft.com/office/drawing/2014/main" id="{642AF7AF-D1B4-414C-A6B7-A167B6735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036" y="1652073"/>
            <a:ext cx="3823768" cy="3553854"/>
          </a:xfrm>
          <a:prstGeom prst="rect">
            <a:avLst/>
          </a:prstGeom>
        </p:spPr>
      </p:pic>
    </p:spTree>
    <p:extLst>
      <p:ext uri="{BB962C8B-B14F-4D97-AF65-F5344CB8AC3E}">
        <p14:creationId xmlns:p14="http://schemas.microsoft.com/office/powerpoint/2010/main" val="53639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6927-CBA0-4132-AAD9-618274EA5863}"/>
              </a:ext>
            </a:extLst>
          </p:cNvPr>
          <p:cNvSpPr>
            <a:spLocks noGrp="1"/>
          </p:cNvSpPr>
          <p:nvPr>
            <p:ph type="title"/>
          </p:nvPr>
        </p:nvSpPr>
        <p:spPr>
          <a:xfrm>
            <a:off x="180653" y="202990"/>
            <a:ext cx="7780005" cy="554587"/>
          </a:xfrm>
        </p:spPr>
        <p:txBody>
          <a:bodyPr/>
          <a:lstStyle/>
          <a:p>
            <a:r>
              <a:rPr lang="en-US" sz="2800" dirty="0"/>
              <a:t>Reactions for Prediction of Abundances</a:t>
            </a:r>
            <a:endParaRPr lang="en-IN" sz="2800" dirty="0"/>
          </a:p>
        </p:txBody>
      </p:sp>
      <p:sp>
        <p:nvSpPr>
          <p:cNvPr id="4" name="Content Placeholder 3">
            <a:extLst>
              <a:ext uri="{FF2B5EF4-FFF2-40B4-BE49-F238E27FC236}">
                <a16:creationId xmlns:a16="http://schemas.microsoft.com/office/drawing/2014/main" id="{10F897FF-ADC5-452F-BFAC-E6116B37B1BC}"/>
              </a:ext>
            </a:extLst>
          </p:cNvPr>
          <p:cNvSpPr>
            <a:spLocks noGrp="1"/>
          </p:cNvSpPr>
          <p:nvPr>
            <p:ph sz="half" idx="2"/>
          </p:nvPr>
        </p:nvSpPr>
        <p:spPr/>
        <p:txBody>
          <a:bodyPr/>
          <a:lstStyle/>
          <a:p>
            <a:r>
              <a:rPr lang="en-US" sz="1800" dirty="0"/>
              <a:t>The most important reactions (from Reference [1]) which can significantly affect the predictions of the abundances of the light elements [</a:t>
            </a:r>
            <a:r>
              <a:rPr lang="en-US" sz="1800" baseline="30000" dirty="0"/>
              <a:t>4</a:t>
            </a:r>
            <a:r>
              <a:rPr lang="en-US" sz="1800" dirty="0"/>
              <a:t>He, D, </a:t>
            </a:r>
            <a:r>
              <a:rPr lang="en-US" sz="1800" baseline="30000" dirty="0"/>
              <a:t>3</a:t>
            </a:r>
            <a:r>
              <a:rPr lang="en-US" sz="1800" dirty="0"/>
              <a:t>He, </a:t>
            </a:r>
            <a:r>
              <a:rPr lang="en-US" sz="1800" baseline="30000" dirty="0"/>
              <a:t>7</a:t>
            </a:r>
            <a:r>
              <a:rPr lang="en-US" sz="1800" dirty="0"/>
              <a:t>Li] are:</a:t>
            </a:r>
          </a:p>
          <a:p>
            <a:endParaRPr lang="en-US" sz="1800" dirty="0"/>
          </a:p>
          <a:p>
            <a:pPr lvl="1"/>
            <a:r>
              <a:rPr lang="en-US" sz="1800" dirty="0"/>
              <a:t>p(</a:t>
            </a:r>
            <a:r>
              <a:rPr lang="en-US" sz="1800" dirty="0" err="1"/>
              <a:t>n,γ</a:t>
            </a:r>
            <a:r>
              <a:rPr lang="en-US" sz="1800" dirty="0"/>
              <a:t>)d, </a:t>
            </a:r>
          </a:p>
          <a:p>
            <a:pPr lvl="1"/>
            <a:r>
              <a:rPr lang="en-US" sz="1800" dirty="0"/>
              <a:t>d(</a:t>
            </a:r>
            <a:r>
              <a:rPr lang="en-US" sz="1800" dirty="0" err="1"/>
              <a:t>p,γ</a:t>
            </a:r>
            <a:r>
              <a:rPr lang="en-US" sz="1800" dirty="0"/>
              <a:t>)</a:t>
            </a:r>
            <a:r>
              <a:rPr lang="en-US" sz="1800" baseline="30000" dirty="0"/>
              <a:t>3</a:t>
            </a:r>
            <a:r>
              <a:rPr lang="en-US" sz="1800" dirty="0"/>
              <a:t>He, </a:t>
            </a:r>
          </a:p>
          <a:p>
            <a:pPr lvl="1"/>
            <a:r>
              <a:rPr lang="en-US" sz="1800" dirty="0"/>
              <a:t>d(</a:t>
            </a:r>
            <a:r>
              <a:rPr lang="en-US" sz="1800" dirty="0" err="1"/>
              <a:t>d,n</a:t>
            </a:r>
            <a:r>
              <a:rPr lang="en-US" sz="1800" dirty="0"/>
              <a:t>)</a:t>
            </a:r>
            <a:r>
              <a:rPr lang="en-US" sz="1800" baseline="30000" dirty="0"/>
              <a:t>3</a:t>
            </a:r>
            <a:r>
              <a:rPr lang="en-US" sz="1800" dirty="0"/>
              <a:t>He, </a:t>
            </a:r>
          </a:p>
          <a:p>
            <a:pPr lvl="1"/>
            <a:r>
              <a:rPr lang="en-US" sz="1800" dirty="0"/>
              <a:t>d(</a:t>
            </a:r>
            <a:r>
              <a:rPr lang="en-US" sz="1800" dirty="0" err="1"/>
              <a:t>d,p</a:t>
            </a:r>
            <a:r>
              <a:rPr lang="en-US" sz="1800" dirty="0"/>
              <a:t>)t, </a:t>
            </a:r>
          </a:p>
          <a:p>
            <a:pPr lvl="1"/>
            <a:r>
              <a:rPr lang="en-US" sz="1800" baseline="30000" dirty="0"/>
              <a:t>3</a:t>
            </a:r>
            <a:r>
              <a:rPr lang="en-US" sz="1800" dirty="0"/>
              <a:t>He(</a:t>
            </a:r>
            <a:r>
              <a:rPr lang="en-US" sz="1800" dirty="0" err="1"/>
              <a:t>n,p</a:t>
            </a:r>
            <a:r>
              <a:rPr lang="en-US" sz="1800" dirty="0"/>
              <a:t>)t, </a:t>
            </a:r>
          </a:p>
          <a:p>
            <a:pPr lvl="1"/>
            <a:r>
              <a:rPr lang="en-US" sz="1800" dirty="0"/>
              <a:t>t(</a:t>
            </a:r>
            <a:r>
              <a:rPr lang="en-US" sz="1800" dirty="0" err="1"/>
              <a:t>d,n</a:t>
            </a:r>
            <a:r>
              <a:rPr lang="en-US" sz="1800" dirty="0"/>
              <a:t>)</a:t>
            </a:r>
            <a:r>
              <a:rPr lang="en-US" sz="1800" baseline="30000" dirty="0"/>
              <a:t>4</a:t>
            </a:r>
            <a:r>
              <a:rPr lang="en-US" sz="1800" dirty="0"/>
              <a:t>He, </a:t>
            </a:r>
          </a:p>
          <a:p>
            <a:pPr lvl="1"/>
            <a:r>
              <a:rPr lang="en-US" sz="1800" baseline="30000" dirty="0"/>
              <a:t>3</a:t>
            </a:r>
            <a:r>
              <a:rPr lang="en-US" sz="1800" dirty="0"/>
              <a:t>He(</a:t>
            </a:r>
            <a:r>
              <a:rPr lang="en-US" sz="1800" dirty="0" err="1"/>
              <a:t>d,p</a:t>
            </a:r>
            <a:r>
              <a:rPr lang="en-US" sz="1800" dirty="0"/>
              <a:t>)</a:t>
            </a:r>
            <a:r>
              <a:rPr lang="en-US" sz="1800" baseline="30000" dirty="0"/>
              <a:t>4</a:t>
            </a:r>
            <a:r>
              <a:rPr lang="en-US" sz="1800" dirty="0"/>
              <a:t>He, </a:t>
            </a:r>
          </a:p>
          <a:p>
            <a:pPr lvl="1"/>
            <a:r>
              <a:rPr lang="en-US" sz="1800" baseline="30000" dirty="0"/>
              <a:t>3</a:t>
            </a:r>
            <a:r>
              <a:rPr lang="en-US" sz="1800" dirty="0"/>
              <a:t>He(α,γ)</a:t>
            </a:r>
            <a:r>
              <a:rPr lang="en-US" sz="1800" baseline="30000" dirty="0"/>
              <a:t>7</a:t>
            </a:r>
            <a:r>
              <a:rPr lang="en-US" sz="1800" dirty="0"/>
              <a:t>Be, </a:t>
            </a:r>
          </a:p>
          <a:p>
            <a:pPr lvl="1"/>
            <a:r>
              <a:rPr lang="en-US" sz="1800" dirty="0"/>
              <a:t>t(α,γ)</a:t>
            </a:r>
            <a:r>
              <a:rPr lang="en-US" sz="1800" baseline="30000" dirty="0"/>
              <a:t>7</a:t>
            </a:r>
            <a:r>
              <a:rPr lang="en-US" sz="1800" dirty="0"/>
              <a:t>Li, </a:t>
            </a:r>
          </a:p>
          <a:p>
            <a:pPr lvl="1"/>
            <a:r>
              <a:rPr lang="en-US" sz="1800" baseline="30000" dirty="0"/>
              <a:t>7</a:t>
            </a:r>
            <a:r>
              <a:rPr lang="en-US" sz="1800" dirty="0"/>
              <a:t>Be(</a:t>
            </a:r>
            <a:r>
              <a:rPr lang="en-US" sz="1800" dirty="0" err="1"/>
              <a:t>n,p</a:t>
            </a:r>
            <a:r>
              <a:rPr lang="en-US" sz="1800" dirty="0"/>
              <a:t>)</a:t>
            </a:r>
            <a:r>
              <a:rPr lang="en-US" sz="1800" baseline="30000" dirty="0"/>
              <a:t>7</a:t>
            </a:r>
            <a:r>
              <a:rPr lang="en-US" sz="1800" dirty="0"/>
              <a:t>Li, </a:t>
            </a:r>
          </a:p>
          <a:p>
            <a:pPr lvl="1"/>
            <a:r>
              <a:rPr lang="en-US" sz="1800" dirty="0"/>
              <a:t>and </a:t>
            </a:r>
            <a:r>
              <a:rPr lang="en-US" sz="1800" baseline="30000" dirty="0"/>
              <a:t>7</a:t>
            </a:r>
            <a:r>
              <a:rPr lang="en-US" sz="1800" dirty="0"/>
              <a:t>Li(p,α)</a:t>
            </a:r>
            <a:r>
              <a:rPr lang="en-US" sz="1800" baseline="30000" dirty="0"/>
              <a:t>4</a:t>
            </a:r>
            <a:r>
              <a:rPr lang="en-US" sz="1800" dirty="0"/>
              <a:t>He.</a:t>
            </a:r>
            <a:endParaRPr lang="en-IN" sz="18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13732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7566-FF9D-4C26-A2D2-2C9627472E75}"/>
              </a:ext>
            </a:extLst>
          </p:cNvPr>
          <p:cNvSpPr>
            <a:spLocks noGrp="1"/>
          </p:cNvSpPr>
          <p:nvPr>
            <p:ph type="title"/>
          </p:nvPr>
        </p:nvSpPr>
        <p:spPr/>
        <p:txBody>
          <a:bodyPr/>
          <a:lstStyle/>
          <a:p>
            <a:r>
              <a:rPr lang="en-US" dirty="0"/>
              <a:t>S(E) and Reaction Rates</a:t>
            </a:r>
            <a:endParaRPr lang="en-IN" dirty="0"/>
          </a:p>
        </p:txBody>
      </p:sp>
      <p:sp>
        <p:nvSpPr>
          <p:cNvPr id="3" name="Content Placeholder 2">
            <a:extLst>
              <a:ext uri="{FF2B5EF4-FFF2-40B4-BE49-F238E27FC236}">
                <a16:creationId xmlns:a16="http://schemas.microsoft.com/office/drawing/2014/main" id="{3267E854-0DCA-4A0A-A979-6C7515189DBB}"/>
              </a:ext>
            </a:extLst>
          </p:cNvPr>
          <p:cNvSpPr>
            <a:spLocks noGrp="1"/>
          </p:cNvSpPr>
          <p:nvPr>
            <p:ph sz="half" idx="2"/>
          </p:nvPr>
        </p:nvSpPr>
        <p:spPr/>
        <p:txBody>
          <a:bodyPr/>
          <a:lstStyle/>
          <a:p>
            <a:pPr marL="0" indent="0">
              <a:buNone/>
            </a:pPr>
            <a:r>
              <a:rPr lang="en-US" sz="1800" dirty="0">
                <a:latin typeface="Times New Roman" panose="02020603050405020304" pitchFamily="18" charset="0"/>
                <a:cs typeface="Times New Roman" panose="02020603050405020304" pitchFamily="18" charset="0"/>
              </a:rPr>
              <a:t>S(E) is calculated by the best fit for the experimentally available data. The figure on the right is made in Python 3.9. Best fits adapted from Reference [2]. Reaction rate was calculated for different values of T</a:t>
            </a:r>
            <a:r>
              <a:rPr lang="en-US" sz="1800" baseline="-25000" dirty="0">
                <a:latin typeface="Times New Roman" panose="02020603050405020304" pitchFamily="18" charset="0"/>
                <a:cs typeface="Times New Roman" panose="02020603050405020304" pitchFamily="18" charset="0"/>
              </a:rPr>
              <a:t>9</a:t>
            </a:r>
            <a:r>
              <a:rPr lang="en-US" sz="1800" dirty="0">
                <a:latin typeface="Times New Roman" panose="02020603050405020304" pitchFamily="18" charset="0"/>
                <a:cs typeface="Times New Roman" panose="02020603050405020304" pitchFamily="18" charset="0"/>
              </a:rPr>
              <a:t> using the modified Rate equation.</a:t>
            </a:r>
            <a:endParaRPr lang="en-IN" sz="1800" baseline="-25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084C6A-8298-4474-B179-CCF1B710EE9C}"/>
              </a:ext>
            </a:extLst>
          </p:cNvPr>
          <p:cNvPicPr>
            <a:picLocks noChangeAspect="1"/>
          </p:cNvPicPr>
          <p:nvPr/>
        </p:nvPicPr>
        <p:blipFill rotWithShape="1">
          <a:blip r:embed="rId3"/>
          <a:srcRect t="13962"/>
          <a:stretch/>
        </p:blipFill>
        <p:spPr>
          <a:xfrm>
            <a:off x="180653" y="3160013"/>
            <a:ext cx="3005190" cy="1883635"/>
          </a:xfrm>
          <a:prstGeom prst="rect">
            <a:avLst/>
          </a:prstGeom>
        </p:spPr>
      </p:pic>
      <p:pic>
        <p:nvPicPr>
          <p:cNvPr id="6" name="Content Placeholder 5">
            <a:extLst>
              <a:ext uri="{FF2B5EF4-FFF2-40B4-BE49-F238E27FC236}">
                <a16:creationId xmlns:a16="http://schemas.microsoft.com/office/drawing/2014/main" id="{3D7CE89B-3C02-4E4F-B16D-BA395C5AE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185843" y="3039614"/>
            <a:ext cx="2896286" cy="212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5895265A-DC4F-413C-8B30-6325D6883A43}"/>
              </a:ext>
            </a:extLst>
          </p:cNvPr>
          <p:cNvPicPr>
            <a:picLocks noChangeAspect="1"/>
          </p:cNvPicPr>
          <p:nvPr/>
        </p:nvPicPr>
        <p:blipFill>
          <a:blip r:embed="rId5"/>
          <a:stretch>
            <a:fillRect/>
          </a:stretch>
        </p:blipFill>
        <p:spPr>
          <a:xfrm>
            <a:off x="2292833" y="2180712"/>
            <a:ext cx="4543776" cy="675179"/>
          </a:xfrm>
          <a:prstGeom prst="rect">
            <a:avLst/>
          </a:prstGeom>
        </p:spPr>
      </p:pic>
      <p:pic>
        <p:nvPicPr>
          <p:cNvPr id="10" name="Picture 9">
            <a:extLst>
              <a:ext uri="{FF2B5EF4-FFF2-40B4-BE49-F238E27FC236}">
                <a16:creationId xmlns:a16="http://schemas.microsoft.com/office/drawing/2014/main" id="{BD290E18-EB69-47C9-94AD-342082BC53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0089" y="3019457"/>
            <a:ext cx="2896286" cy="2164749"/>
          </a:xfrm>
          <a:prstGeom prst="rect">
            <a:avLst/>
          </a:prstGeom>
        </p:spPr>
      </p:pic>
    </p:spTree>
    <p:extLst>
      <p:ext uri="{BB962C8B-B14F-4D97-AF65-F5344CB8AC3E}">
        <p14:creationId xmlns:p14="http://schemas.microsoft.com/office/powerpoint/2010/main" val="216482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6554-9613-4B08-B9D4-1C536B18C567}"/>
              </a:ext>
            </a:extLst>
          </p:cNvPr>
          <p:cNvSpPr>
            <a:spLocks noGrp="1"/>
          </p:cNvSpPr>
          <p:nvPr>
            <p:ph type="title"/>
          </p:nvPr>
        </p:nvSpPr>
        <p:spPr/>
        <p:txBody>
          <a:bodyPr/>
          <a:lstStyle/>
          <a:p>
            <a:r>
              <a:rPr lang="en-US" dirty="0"/>
              <a:t>Big Bang Nucleosynthesis</a:t>
            </a:r>
            <a:endParaRPr lang="en-IN" dirty="0"/>
          </a:p>
        </p:txBody>
      </p:sp>
      <p:sp>
        <p:nvSpPr>
          <p:cNvPr id="3" name="Content Placeholder 2">
            <a:extLst>
              <a:ext uri="{FF2B5EF4-FFF2-40B4-BE49-F238E27FC236}">
                <a16:creationId xmlns:a16="http://schemas.microsoft.com/office/drawing/2014/main" id="{8F3BAA69-8C40-489B-AF83-8E8A3D9366D1}"/>
              </a:ext>
            </a:extLst>
          </p:cNvPr>
          <p:cNvSpPr>
            <a:spLocks noGrp="1"/>
          </p:cNvSpPr>
          <p:nvPr>
            <p:ph sz="half" idx="2"/>
          </p:nvPr>
        </p:nvSpPr>
        <p:spPr/>
        <p:txBody>
          <a:bodyPr/>
          <a:lstStyle/>
          <a:p>
            <a:pPr marL="0" indent="0">
              <a:buNone/>
            </a:pPr>
            <a:r>
              <a:rPr lang="en-US" dirty="0">
                <a:latin typeface="Times New Roman" panose="02020603050405020304" pitchFamily="18" charset="0"/>
                <a:cs typeface="Times New Roman" panose="02020603050405020304" pitchFamily="18" charset="0"/>
              </a:rPr>
              <a:t>An open source Python Package Index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project was used to run the Big Bang Nucleosynthesis (BBN) code. The project description is available at: </a:t>
            </a:r>
            <a:r>
              <a:rPr lang="en-US" dirty="0">
                <a:latin typeface="Times New Roman" panose="02020603050405020304" pitchFamily="18" charset="0"/>
                <a:cs typeface="Times New Roman" panose="02020603050405020304" pitchFamily="18" charset="0"/>
                <a:hlinkClick r:id="rId2"/>
              </a:rPr>
              <a:t>https://pypi.org/project/BBN/#description</a:t>
            </a:r>
            <a:r>
              <a:rPr lang="en-US" dirty="0">
                <a:latin typeface="Times New Roman" panose="02020603050405020304" pitchFamily="18" charset="0"/>
                <a:cs typeface="Times New Roman" panose="02020603050405020304" pitchFamily="18" charset="0"/>
              </a:rPr>
              <a:t>. The BBN code uses the best fitting curve of the reaction rates as a function of T9 (10</a:t>
            </a:r>
            <a:r>
              <a:rPr lang="en-US" baseline="30000"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 Kelvin) and the reaction rates are taken from [5].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69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F1FB-58E5-438F-AEC4-73C06BAEA5C8}"/>
              </a:ext>
            </a:extLst>
          </p:cNvPr>
          <p:cNvSpPr>
            <a:spLocks noGrp="1"/>
          </p:cNvSpPr>
          <p:nvPr>
            <p:ph type="title"/>
          </p:nvPr>
        </p:nvSpPr>
        <p:spPr/>
        <p:txBody>
          <a:bodyPr/>
          <a:lstStyle/>
          <a:p>
            <a:r>
              <a:rPr lang="en-US" dirty="0"/>
              <a:t>Getting the q-reaction rates</a:t>
            </a:r>
            <a:endParaRPr lang="en-IN" dirty="0"/>
          </a:p>
        </p:txBody>
      </p:sp>
      <p:sp>
        <p:nvSpPr>
          <p:cNvPr id="3" name="Content Placeholder 2">
            <a:extLst>
              <a:ext uri="{FF2B5EF4-FFF2-40B4-BE49-F238E27FC236}">
                <a16:creationId xmlns:a16="http://schemas.microsoft.com/office/drawing/2014/main" id="{68380FF1-47FB-4159-ADF1-BBDB38752F36}"/>
              </a:ext>
            </a:extLst>
          </p:cNvPr>
          <p:cNvSpPr>
            <a:spLocks noGrp="1"/>
          </p:cNvSpPr>
          <p:nvPr>
            <p:ph sz="half" idx="2"/>
          </p:nvPr>
        </p:nvSpPr>
        <p:spPr>
          <a:xfrm>
            <a:off x="330199" y="2949389"/>
            <a:ext cx="4288604" cy="2694832"/>
          </a:xfrm>
        </p:spPr>
        <p:txBody>
          <a:bodyPr/>
          <a:lstStyle/>
          <a:p>
            <a:pPr marL="0" indent="0">
              <a:buNone/>
            </a:pPr>
            <a:r>
              <a:rPr lang="en-US" sz="2000" dirty="0">
                <a:latin typeface="Times New Roman" panose="02020603050405020304" pitchFamily="18" charset="0"/>
                <a:cs typeface="Times New Roman" panose="02020603050405020304" pitchFamily="18" charset="0"/>
              </a:rPr>
              <a:t>To find the best fit curve for the graph with q-statistics, we need to find an expression to model the difference between the equation above and the q graph. </a:t>
            </a:r>
            <a:endParaRPr lang="en-IN" sz="2000"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620439B9-DDD2-491A-B3E9-7AC20411CBC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41642" y="2875898"/>
            <a:ext cx="3627228" cy="3612777"/>
          </a:xfrm>
        </p:spPr>
      </p:pic>
      <p:sp>
        <p:nvSpPr>
          <p:cNvPr id="16" name="Content Placeholder 2">
            <a:extLst>
              <a:ext uri="{FF2B5EF4-FFF2-40B4-BE49-F238E27FC236}">
                <a16:creationId xmlns:a16="http://schemas.microsoft.com/office/drawing/2014/main" id="{FEE5E788-5615-41C5-A216-B2B3E55F5589}"/>
              </a:ext>
            </a:extLst>
          </p:cNvPr>
          <p:cNvSpPr txBox="1">
            <a:spLocks/>
          </p:cNvSpPr>
          <p:nvPr/>
        </p:nvSpPr>
        <p:spPr bwMode="auto">
          <a:xfrm>
            <a:off x="330199" y="1283126"/>
            <a:ext cx="8338671" cy="5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Let us consider the reaction d(</a:t>
            </a:r>
            <a:r>
              <a:rPr lang="en-US" sz="2000" dirty="0" err="1">
                <a:latin typeface="Times New Roman" panose="02020603050405020304" pitchFamily="18" charset="0"/>
                <a:cs typeface="Times New Roman" panose="02020603050405020304" pitchFamily="18" charset="0"/>
              </a:rPr>
              <a:t>d,n</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He. The best fit curve for the reaction rate (as given in [5]) is given by:</a:t>
            </a:r>
            <a:endParaRPr lang="en-IN" sz="2000" baseline="300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06D98284-5EB4-4C2E-8F37-3A8899CE8543}"/>
              </a:ext>
            </a:extLst>
          </p:cNvPr>
          <p:cNvPicPr>
            <a:picLocks noChangeAspect="1"/>
          </p:cNvPicPr>
          <p:nvPr/>
        </p:nvPicPr>
        <p:blipFill>
          <a:blip r:embed="rId3"/>
          <a:stretch>
            <a:fillRect/>
          </a:stretch>
        </p:blipFill>
        <p:spPr>
          <a:xfrm>
            <a:off x="1315246" y="2050621"/>
            <a:ext cx="6607113" cy="685859"/>
          </a:xfrm>
          <a:prstGeom prst="rect">
            <a:avLst/>
          </a:prstGeom>
        </p:spPr>
      </p:pic>
    </p:spTree>
    <p:extLst>
      <p:ext uri="{BB962C8B-B14F-4D97-AF65-F5344CB8AC3E}">
        <p14:creationId xmlns:p14="http://schemas.microsoft.com/office/powerpoint/2010/main" val="59228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4553-4818-4D1D-9DE7-AE6614061C30}"/>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B342432E-E191-4592-B116-3417BAB3E2C7}"/>
              </a:ext>
            </a:extLst>
          </p:cNvPr>
          <p:cNvSpPr>
            <a:spLocks noGrp="1"/>
          </p:cNvSpPr>
          <p:nvPr>
            <p:ph sz="half" idx="2"/>
          </p:nvPr>
        </p:nvSpPr>
        <p:spPr>
          <a:xfrm>
            <a:off x="180654" y="1089841"/>
            <a:ext cx="8434428" cy="708816"/>
          </a:xfrm>
        </p:spPr>
        <p:txBody>
          <a:bodyPr/>
          <a:lstStyle/>
          <a:p>
            <a:pPr marL="0" indent="0">
              <a:buNone/>
            </a:pPr>
            <a:r>
              <a:rPr lang="en-US" sz="1800" dirty="0">
                <a:latin typeface="Times New Roman" panose="02020603050405020304" pitchFamily="18" charset="0"/>
                <a:cs typeface="Times New Roman" panose="02020603050405020304" pitchFamily="18" charset="0"/>
              </a:rPr>
              <a:t>From the library scikit-learn which provides tools for data analysis, I have used </a:t>
            </a:r>
            <a:r>
              <a:rPr lang="en-US" sz="1800" dirty="0" err="1">
                <a:latin typeface="Times New Roman" panose="02020603050405020304" pitchFamily="18" charset="0"/>
                <a:cs typeface="Times New Roman" panose="02020603050405020304" pitchFamily="18" charset="0"/>
              </a:rPr>
              <a:t>LinearRegression</a:t>
            </a:r>
            <a:r>
              <a:rPr lang="en-US" sz="1800" dirty="0">
                <a:latin typeface="Times New Roman" panose="02020603050405020304" pitchFamily="18" charset="0"/>
                <a:cs typeface="Times New Roman" panose="02020603050405020304" pitchFamily="18" charset="0"/>
              </a:rPr>
              <a:t> from </a:t>
            </a:r>
            <a:r>
              <a:rPr lang="en-US" sz="1800" dirty="0" err="1">
                <a:latin typeface="Times New Roman" panose="02020603050405020304" pitchFamily="18" charset="0"/>
                <a:cs typeface="Times New Roman" panose="02020603050405020304" pitchFamily="18" charset="0"/>
              </a:rPr>
              <a:t>sklearn.linear</a:t>
            </a:r>
            <a:r>
              <a:rPr lang="en-US" sz="1800" dirty="0">
                <a:latin typeface="Times New Roman" panose="02020603050405020304" pitchFamily="18" charset="0"/>
                <a:cs typeface="Times New Roman" panose="02020603050405020304" pitchFamily="18" charset="0"/>
              </a:rPr>
              <a:t> model, and </a:t>
            </a:r>
            <a:r>
              <a:rPr lang="en-US" sz="1800" dirty="0" err="1">
                <a:latin typeface="Times New Roman" panose="02020603050405020304" pitchFamily="18" charset="0"/>
                <a:cs typeface="Times New Roman" panose="02020603050405020304" pitchFamily="18" charset="0"/>
              </a:rPr>
              <a:t>PolynomialFeatures</a:t>
            </a:r>
            <a:r>
              <a:rPr lang="en-US" sz="1800" dirty="0">
                <a:latin typeface="Times New Roman" panose="02020603050405020304" pitchFamily="18" charset="0"/>
                <a:cs typeface="Times New Roman" panose="02020603050405020304" pitchFamily="18" charset="0"/>
              </a:rPr>
              <a:t> from </a:t>
            </a:r>
            <a:r>
              <a:rPr lang="en-US" sz="1800" dirty="0" err="1">
                <a:latin typeface="Times New Roman" panose="02020603050405020304" pitchFamily="18" charset="0"/>
                <a:cs typeface="Times New Roman" panose="02020603050405020304" pitchFamily="18" charset="0"/>
              </a:rPr>
              <a:t>sklearn.preprocessing</a:t>
            </a:r>
            <a:r>
              <a:rPr lang="en-US" sz="1800" dirty="0">
                <a:latin typeface="Times New Roman" panose="02020603050405020304" pitchFamily="18" charset="0"/>
                <a:cs typeface="Times New Roman" panose="02020603050405020304" pitchFamily="18" charset="0"/>
              </a:rPr>
              <a:t>, to get the best fit curve. </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5D4D8AF-E042-4D1C-A4D3-21604F15E195}"/>
              </a:ext>
            </a:extLst>
          </p:cNvPr>
          <p:cNvPicPr>
            <a:picLocks noGrp="1" noChangeAspect="1"/>
          </p:cNvPicPr>
          <p:nvPr>
            <p:ph sz="quarter" idx="4"/>
          </p:nvPr>
        </p:nvPicPr>
        <p:blipFill>
          <a:blip r:embed="rId2"/>
          <a:stretch>
            <a:fillRect/>
          </a:stretch>
        </p:blipFill>
        <p:spPr>
          <a:xfrm>
            <a:off x="1868226" y="2062800"/>
            <a:ext cx="5407548" cy="2765692"/>
          </a:xfrm>
        </p:spPr>
      </p:pic>
      <p:sp>
        <p:nvSpPr>
          <p:cNvPr id="10" name="TextBox 9">
            <a:extLst>
              <a:ext uri="{FF2B5EF4-FFF2-40B4-BE49-F238E27FC236}">
                <a16:creationId xmlns:a16="http://schemas.microsoft.com/office/drawing/2014/main" id="{ED11A9D5-EE22-4E47-86F6-FE3D557897C5}"/>
              </a:ext>
            </a:extLst>
          </p:cNvPr>
          <p:cNvSpPr txBox="1"/>
          <p:nvPr/>
        </p:nvSpPr>
        <p:spPr>
          <a:xfrm>
            <a:off x="180654" y="4828492"/>
            <a:ext cx="463027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Thus, the previous equation becomes: </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8E655F1-53BF-495E-8E24-F92343AD0AB1}"/>
              </a:ext>
            </a:extLst>
          </p:cNvPr>
          <p:cNvPicPr>
            <a:picLocks noChangeAspect="1"/>
          </p:cNvPicPr>
          <p:nvPr/>
        </p:nvPicPr>
        <p:blipFill>
          <a:blip r:embed="rId3"/>
          <a:stretch>
            <a:fillRect/>
          </a:stretch>
        </p:blipFill>
        <p:spPr>
          <a:xfrm>
            <a:off x="1060019" y="5322350"/>
            <a:ext cx="6675698" cy="891617"/>
          </a:xfrm>
          <a:prstGeom prst="rect">
            <a:avLst/>
          </a:prstGeom>
        </p:spPr>
      </p:pic>
    </p:spTree>
    <p:extLst>
      <p:ext uri="{BB962C8B-B14F-4D97-AF65-F5344CB8AC3E}">
        <p14:creationId xmlns:p14="http://schemas.microsoft.com/office/powerpoint/2010/main" val="191257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35CFAEC-95E9-4AFA-98A1-0CEA63F7C5A4}"/>
              </a:ext>
            </a:extLst>
          </p:cNvPr>
          <p:cNvSpPr>
            <a:spLocks noGrp="1"/>
          </p:cNvSpPr>
          <p:nvPr>
            <p:ph type="title"/>
          </p:nvPr>
        </p:nvSpPr>
        <p:spPr/>
        <p:txBody>
          <a:bodyPr/>
          <a:lstStyle/>
          <a:p>
            <a:endParaRPr lang="en-IN"/>
          </a:p>
        </p:txBody>
      </p:sp>
      <p:sp>
        <p:nvSpPr>
          <p:cNvPr id="10" name="Content Placeholder 9">
            <a:extLst>
              <a:ext uri="{FF2B5EF4-FFF2-40B4-BE49-F238E27FC236}">
                <a16:creationId xmlns:a16="http://schemas.microsoft.com/office/drawing/2014/main" id="{ACC5B762-372D-44F6-8C67-0FE04EA88F9F}"/>
              </a:ext>
            </a:extLst>
          </p:cNvPr>
          <p:cNvSpPr>
            <a:spLocks noGrp="1"/>
          </p:cNvSpPr>
          <p:nvPr>
            <p:ph sz="half" idx="2"/>
          </p:nvPr>
        </p:nvSpPr>
        <p:spPr/>
        <p:txBody>
          <a:bodyPr/>
          <a:lstStyle/>
          <a:p>
            <a:pPr marL="0" indent="0">
              <a:buNone/>
            </a:pPr>
            <a:r>
              <a:rPr lang="en-US" sz="1800" dirty="0">
                <a:latin typeface="Times New Roman" panose="02020603050405020304" pitchFamily="18" charset="0"/>
                <a:cs typeface="Times New Roman" panose="02020603050405020304" pitchFamily="18" charset="0"/>
              </a:rPr>
              <a:t>In the figure below, the modelled graph coincides with the original q graph. We can use this new reaction rate equation in the BBN code. This method was to all the other important reactions discussed before.</a:t>
            </a:r>
            <a:endParaRPr lang="en-IN" sz="1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4181CBE-8121-4549-9A6A-BD829BE23DE1}"/>
              </a:ext>
            </a:extLst>
          </p:cNvPr>
          <p:cNvPicPr>
            <a:picLocks noChangeAspect="1"/>
          </p:cNvPicPr>
          <p:nvPr/>
        </p:nvPicPr>
        <p:blipFill>
          <a:blip r:embed="rId2"/>
          <a:stretch>
            <a:fillRect/>
          </a:stretch>
        </p:blipFill>
        <p:spPr>
          <a:xfrm>
            <a:off x="2108080" y="2246361"/>
            <a:ext cx="4927840" cy="3293828"/>
          </a:xfrm>
          <a:prstGeom prst="rect">
            <a:avLst/>
          </a:prstGeom>
        </p:spPr>
      </p:pic>
    </p:spTree>
    <p:extLst>
      <p:ext uri="{BB962C8B-B14F-4D97-AF65-F5344CB8AC3E}">
        <p14:creationId xmlns:p14="http://schemas.microsoft.com/office/powerpoint/2010/main" val="364550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E0C-7EA3-4926-8E0F-5E9F106E235B}"/>
              </a:ext>
            </a:extLst>
          </p:cNvPr>
          <p:cNvSpPr>
            <a:spLocks noGrp="1"/>
          </p:cNvSpPr>
          <p:nvPr>
            <p:ph type="title"/>
          </p:nvPr>
        </p:nvSpPr>
        <p:spPr/>
        <p:txBody>
          <a:bodyPr/>
          <a:lstStyle/>
          <a:p>
            <a:r>
              <a:rPr lang="en-IN" dirty="0"/>
              <a:t>Abundance Curves</a:t>
            </a:r>
          </a:p>
        </p:txBody>
      </p:sp>
      <p:pic>
        <p:nvPicPr>
          <p:cNvPr id="5" name="Content Placeholder 4">
            <a:extLst>
              <a:ext uri="{FF2B5EF4-FFF2-40B4-BE49-F238E27FC236}">
                <a16:creationId xmlns:a16="http://schemas.microsoft.com/office/drawing/2014/main" id="{EED2693D-0583-4185-B142-EE87CE98A13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396" y="2544152"/>
            <a:ext cx="4014666" cy="2901612"/>
          </a:xfrm>
        </p:spPr>
      </p:pic>
      <p:pic>
        <p:nvPicPr>
          <p:cNvPr id="7" name="Picture 6">
            <a:extLst>
              <a:ext uri="{FF2B5EF4-FFF2-40B4-BE49-F238E27FC236}">
                <a16:creationId xmlns:a16="http://schemas.microsoft.com/office/drawing/2014/main" id="{FD0554D2-9AA4-45C7-967B-80E497C74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062" y="2544152"/>
            <a:ext cx="3929593" cy="2895489"/>
          </a:xfrm>
          <a:prstGeom prst="rect">
            <a:avLst/>
          </a:prstGeom>
        </p:spPr>
      </p:pic>
      <p:sp>
        <p:nvSpPr>
          <p:cNvPr id="8" name="TextBox 7">
            <a:extLst>
              <a:ext uri="{FF2B5EF4-FFF2-40B4-BE49-F238E27FC236}">
                <a16:creationId xmlns:a16="http://schemas.microsoft.com/office/drawing/2014/main" id="{D1A48E0C-7666-4F81-A147-042BF9862AA7}"/>
              </a:ext>
            </a:extLst>
          </p:cNvPr>
          <p:cNvSpPr txBox="1"/>
          <p:nvPr/>
        </p:nvSpPr>
        <p:spPr>
          <a:xfrm>
            <a:off x="806823" y="1228165"/>
            <a:ext cx="730623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Abundance curves as a function of Temperature in figure (a) and Time in figure (b). The solid lines correspond to the MB statistics, and the dotted lines correspond to the Tsallis statistics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03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DB11-5835-46CA-87D8-67398C0ABD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3BA6B5-87BC-4E53-88D1-4DBCA0EF8CBB}"/>
              </a:ext>
            </a:extLst>
          </p:cNvPr>
          <p:cNvSpPr>
            <a:spLocks noGrp="1"/>
          </p:cNvSpPr>
          <p:nvPr>
            <p:ph sz="half" idx="2"/>
          </p:nvPr>
        </p:nvSpPr>
        <p:spPr/>
        <p:txBody>
          <a:bodyPr/>
          <a:lstStyle/>
          <a:p>
            <a:pPr marL="0" indent="0">
              <a:buNone/>
            </a:pPr>
            <a:r>
              <a:rPr lang="en-US" sz="2000" dirty="0">
                <a:latin typeface="Times New Roman" panose="02020603050405020304" pitchFamily="18" charset="0"/>
                <a:cs typeface="Times New Roman" panose="02020603050405020304" pitchFamily="18" charset="0"/>
              </a:rPr>
              <a:t>The observation values in the above table are taken from [3]. From the above table, we can see that this q BBN code follows the trend of [1]. The paper [1] uses the value of q=0.5 and q=2, whereas this code uses the value q=1.075. Due to computational limitations, the code incorporates only the forward reactions. We can observe that although the Lithium abundance has decreased, the deuterium abundance has worsened which is consistent with the results in [6]. The implications of this are discussed in the next section.</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66F864-47CE-4E68-952C-CD3C97FD4356}"/>
              </a:ext>
            </a:extLst>
          </p:cNvPr>
          <p:cNvPicPr>
            <a:picLocks noChangeAspect="1"/>
          </p:cNvPicPr>
          <p:nvPr/>
        </p:nvPicPr>
        <p:blipFill>
          <a:blip r:embed="rId2"/>
          <a:stretch>
            <a:fillRect/>
          </a:stretch>
        </p:blipFill>
        <p:spPr>
          <a:xfrm>
            <a:off x="1470733" y="4140689"/>
            <a:ext cx="6187976" cy="1379340"/>
          </a:xfrm>
          <a:prstGeom prst="rect">
            <a:avLst/>
          </a:prstGeom>
        </p:spPr>
      </p:pic>
    </p:spTree>
    <p:extLst>
      <p:ext uri="{BB962C8B-B14F-4D97-AF65-F5344CB8AC3E}">
        <p14:creationId xmlns:p14="http://schemas.microsoft.com/office/powerpoint/2010/main" val="404676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endParaRPr lang="en-US" dirty="0"/>
          </a:p>
        </p:txBody>
      </p:sp>
      <p:sp>
        <p:nvSpPr>
          <p:cNvPr id="3" name="Content Placeholder 2"/>
          <p:cNvSpPr>
            <a:spLocks noGrp="1"/>
          </p:cNvSpPr>
          <p:nvPr>
            <p:ph sz="half" idx="2"/>
          </p:nvPr>
        </p:nvSpPr>
        <p:spPr/>
        <p:txBody>
          <a:bodyPr/>
          <a:lstStyle/>
          <a:p>
            <a:r>
              <a:rPr lang="en-US" sz="2000" dirty="0">
                <a:solidFill>
                  <a:srgbClr val="000000"/>
                </a:solidFill>
                <a:latin typeface="Times New Roman" panose="02020603050405020304" pitchFamily="18" charset="0"/>
                <a:cs typeface="Times New Roman" panose="02020603050405020304" pitchFamily="18" charset="0"/>
              </a:rPr>
              <a:t>Tsallis Statistics</a:t>
            </a:r>
          </a:p>
          <a:p>
            <a:r>
              <a:rPr lang="en-US" sz="2000" dirty="0">
                <a:latin typeface="Times New Roman" panose="02020603050405020304" pitchFamily="18" charset="0"/>
                <a:cs typeface="Times New Roman" panose="02020603050405020304" pitchFamily="18" charset="0"/>
              </a:rPr>
              <a:t>Maxwell Boltzmann Distribution and Tsallis Distribution</a:t>
            </a:r>
            <a:endParaRPr lang="en-US" sz="2000" dirty="0">
              <a:solidFill>
                <a:srgbClr val="000000"/>
              </a:solidFill>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q-Deformed Plank Distributions</a:t>
            </a:r>
          </a:p>
          <a:p>
            <a:r>
              <a:rPr lang="en-US" sz="2000" dirty="0">
                <a:solidFill>
                  <a:srgbClr val="000000"/>
                </a:solidFill>
                <a:latin typeface="Times New Roman" panose="02020603050405020304" pitchFamily="18" charset="0"/>
                <a:cs typeface="Times New Roman" panose="02020603050405020304" pitchFamily="18" charset="0"/>
              </a:rPr>
              <a:t>Reaction Rates</a:t>
            </a:r>
          </a:p>
          <a:p>
            <a:r>
              <a:rPr lang="en-US" sz="2000" dirty="0">
                <a:solidFill>
                  <a:srgbClr val="000000"/>
                </a:solidFill>
                <a:latin typeface="Times New Roman" panose="02020603050405020304" pitchFamily="18" charset="0"/>
                <a:cs typeface="Times New Roman" panose="02020603050405020304" pitchFamily="18" charset="0"/>
              </a:rPr>
              <a:t>Lithium Problem</a:t>
            </a:r>
          </a:p>
          <a:p>
            <a:r>
              <a:rPr lang="en-US" sz="2000" dirty="0">
                <a:solidFill>
                  <a:srgbClr val="000000"/>
                </a:solidFill>
                <a:latin typeface="Times New Roman" panose="02020603050405020304" pitchFamily="18" charset="0"/>
                <a:cs typeface="Times New Roman" panose="02020603050405020304" pitchFamily="18" charset="0"/>
              </a:rPr>
              <a:t>S(E) and reaction rates with q-statistics</a:t>
            </a:r>
          </a:p>
          <a:p>
            <a:r>
              <a:rPr lang="en-US" sz="2000" dirty="0">
                <a:solidFill>
                  <a:srgbClr val="000000"/>
                </a:solidFill>
                <a:latin typeface="Times New Roman" panose="02020603050405020304" pitchFamily="18" charset="0"/>
                <a:cs typeface="Times New Roman" panose="02020603050405020304" pitchFamily="18" charset="0"/>
              </a:rPr>
              <a:t>Big bang nucleosynthesis</a:t>
            </a:r>
          </a:p>
          <a:p>
            <a:r>
              <a:rPr lang="en-US" sz="2000" dirty="0">
                <a:solidFill>
                  <a:srgbClr val="000000"/>
                </a:solidFill>
                <a:latin typeface="Times New Roman" panose="02020603050405020304" pitchFamily="18" charset="0"/>
                <a:cs typeface="Times New Roman" panose="02020603050405020304" pitchFamily="18" charset="0"/>
              </a:rPr>
              <a:t>Getting the Reaction Rates</a:t>
            </a:r>
          </a:p>
          <a:p>
            <a:r>
              <a:rPr lang="en-US" sz="2000" dirty="0">
                <a:solidFill>
                  <a:srgbClr val="000000"/>
                </a:solidFill>
                <a:latin typeface="Times New Roman" panose="02020603050405020304" pitchFamily="18" charset="0"/>
                <a:cs typeface="Times New Roman" panose="02020603050405020304" pitchFamily="18" charset="0"/>
              </a:rPr>
              <a:t>Abundance Curve</a:t>
            </a:r>
          </a:p>
          <a:p>
            <a:r>
              <a:rPr lang="en-US" sz="2000" dirty="0">
                <a:solidFill>
                  <a:srgbClr val="000000"/>
                </a:solidFill>
                <a:latin typeface="Times New Roman" panose="02020603050405020304" pitchFamily="18" charset="0"/>
                <a:cs typeface="Times New Roman" panose="02020603050405020304" pitchFamily="18" charset="0"/>
              </a:rPr>
              <a:t>Drawbacks</a:t>
            </a:r>
          </a:p>
          <a:p>
            <a:r>
              <a:rPr lang="en-US" sz="2000" dirty="0">
                <a:solidFill>
                  <a:srgbClr val="000000"/>
                </a:solidFill>
                <a:latin typeface="Times New Roman" panose="02020603050405020304" pitchFamily="18" charset="0"/>
                <a:cs typeface="Times New Roman" panose="02020603050405020304" pitchFamily="18" charset="0"/>
              </a:rPr>
              <a:t>Future Outlook</a:t>
            </a:r>
          </a:p>
          <a:p>
            <a:r>
              <a:rPr lang="en-US" sz="2000" dirty="0">
                <a:solidFill>
                  <a:srgbClr val="000000"/>
                </a:solidFill>
                <a:latin typeface="Times New Roman" panose="02020603050405020304" pitchFamily="18" charset="0"/>
                <a:cs typeface="Times New Roman" panose="02020603050405020304" pitchFamily="18" charset="0"/>
              </a:rPr>
              <a:t>Conclusion</a:t>
            </a:r>
          </a:p>
          <a:p>
            <a:r>
              <a:rPr lang="en-US" sz="2000" dirty="0">
                <a:solidFill>
                  <a:srgbClr val="000000"/>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897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03D7-0245-410E-8A57-C229AAA22CF3}"/>
              </a:ext>
            </a:extLst>
          </p:cNvPr>
          <p:cNvSpPr>
            <a:spLocks noGrp="1"/>
          </p:cNvSpPr>
          <p:nvPr>
            <p:ph type="title"/>
          </p:nvPr>
        </p:nvSpPr>
        <p:spPr/>
        <p:txBody>
          <a:bodyPr/>
          <a:lstStyle/>
          <a:p>
            <a:r>
              <a:rPr lang="en-US" dirty="0"/>
              <a:t>Drawbacks</a:t>
            </a:r>
            <a:endParaRPr lang="en-IN" dirty="0"/>
          </a:p>
        </p:txBody>
      </p:sp>
      <p:sp>
        <p:nvSpPr>
          <p:cNvPr id="3" name="Content Placeholder 2">
            <a:extLst>
              <a:ext uri="{FF2B5EF4-FFF2-40B4-BE49-F238E27FC236}">
                <a16:creationId xmlns:a16="http://schemas.microsoft.com/office/drawing/2014/main" id="{731377EC-5B6F-4AC1-9097-FF58F60D8A76}"/>
              </a:ext>
            </a:extLst>
          </p:cNvPr>
          <p:cNvSpPr>
            <a:spLocks noGrp="1"/>
          </p:cNvSpPr>
          <p:nvPr>
            <p:ph sz="half" idx="2"/>
          </p:nvPr>
        </p:nvSpPr>
        <p:spPr/>
        <p:txBody>
          <a:bodyPr/>
          <a:lstStyle/>
          <a:p>
            <a:r>
              <a:rPr lang="en-US" sz="2000" dirty="0">
                <a:latin typeface="Times New Roman" panose="02020603050405020304" pitchFamily="18" charset="0"/>
                <a:cs typeface="Times New Roman" panose="02020603050405020304" pitchFamily="18" charset="0"/>
              </a:rPr>
              <a:t>The reverse reaction rates were not considered due to computational limitations. Although, their affects are more significant at higher temperatures, they still need to be considered for more accurate results.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Deuterium abundance increases and the 7Li abundance decreases with the introduction of the q parameter, which is consistent with [6]. This could imply that there is an additional deuterium destruction mechanism. Also, the reduction in the Lithium abundance is still not enough to predict the observed values. But the predictions would be enhanced by adding the reverse reaction rates and considering even more reactions than the ones considered in this project.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43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DD44-A6AC-4BC5-AF3A-6DE3F2C5962A}"/>
              </a:ext>
            </a:extLst>
          </p:cNvPr>
          <p:cNvSpPr>
            <a:spLocks noGrp="1"/>
          </p:cNvSpPr>
          <p:nvPr>
            <p:ph type="title"/>
          </p:nvPr>
        </p:nvSpPr>
        <p:spPr/>
        <p:txBody>
          <a:bodyPr/>
          <a:lstStyle/>
          <a:p>
            <a:r>
              <a:rPr lang="en-US" dirty="0"/>
              <a:t>Future Outlook</a:t>
            </a:r>
            <a:endParaRPr lang="en-IN" dirty="0"/>
          </a:p>
        </p:txBody>
      </p:sp>
      <p:sp>
        <p:nvSpPr>
          <p:cNvPr id="3" name="Content Placeholder 2">
            <a:extLst>
              <a:ext uri="{FF2B5EF4-FFF2-40B4-BE49-F238E27FC236}">
                <a16:creationId xmlns:a16="http://schemas.microsoft.com/office/drawing/2014/main" id="{482CCBD4-C604-4E64-BB79-60C379B695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To calculate the abundances with the reverse reaction rates.</a:t>
            </a:r>
          </a:p>
          <a:p>
            <a:r>
              <a:rPr lang="en-US" dirty="0">
                <a:latin typeface="Times New Roman" panose="02020603050405020304" pitchFamily="18" charset="0"/>
                <a:cs typeface="Times New Roman" panose="02020603050405020304" pitchFamily="18" charset="0"/>
              </a:rPr>
              <a:t>To study the impact of the θ parameter in the relative velocity Tsallis distribution given in reference [6]</a:t>
            </a:r>
          </a:p>
          <a:p>
            <a:r>
              <a:rPr lang="en-US" dirty="0">
                <a:latin typeface="Times New Roman" panose="02020603050405020304" pitchFamily="18" charset="0"/>
                <a:cs typeface="Times New Roman" panose="02020603050405020304" pitchFamily="18" charset="0"/>
              </a:rPr>
              <a:t>To study the effects of non-extensive statistics in other astrophysics fields as it might offer new perspectives of nucleosynthesis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092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E42A-353E-4E45-86A5-F45077DB8EC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54EBE59-ECB3-4798-8CA1-5E221D0DC352}"/>
              </a:ext>
            </a:extLst>
          </p:cNvPr>
          <p:cNvSpPr>
            <a:spLocks noGrp="1"/>
          </p:cNvSpPr>
          <p:nvPr>
            <p:ph sz="half" idx="2"/>
          </p:nvPr>
        </p:nvSpPr>
        <p:spPr/>
        <p:txBody>
          <a:bodyPr/>
          <a:lstStyle/>
          <a:p>
            <a:pPr marL="0" indent="0">
              <a:buNone/>
            </a:pPr>
            <a:r>
              <a:rPr lang="en-US" sz="2000" dirty="0">
                <a:latin typeface="Times New Roman" panose="02020603050405020304" pitchFamily="18" charset="0"/>
                <a:cs typeface="Times New Roman" panose="02020603050405020304" pitchFamily="18" charset="0"/>
              </a:rPr>
              <a:t>In this project, the framework of Tsallis non-extensive statistics is used to describe the velocity distribution of nucleons. By adding a non-extensive parameter (q), the abundances of primordial abundances of light nuclei are in better agreement with the observed values. The predictions can be improved by using a more vast code that includes additional reactions along with their reverse reaction rates, where all the rates are calculated in the Tsallis framework. But even with the limitations of this project, we can observe that the Lithium abundances are better predicted in this non extensive framework and this might be a possible solution to the Lithium problem.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226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68E3-7625-4467-9B84-E90978D2989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1A25A34-B7DB-43F5-997F-1198BB23AEDB}"/>
              </a:ext>
            </a:extLst>
          </p:cNvPr>
          <p:cNvSpPr>
            <a:spLocks noGrp="1"/>
          </p:cNvSpPr>
          <p:nvPr>
            <p:ph sz="half" idx="2"/>
          </p:nvPr>
        </p:nvSpPr>
        <p:spPr>
          <a:xfrm>
            <a:off x="180653" y="1173984"/>
            <a:ext cx="8768137" cy="4670635"/>
          </a:xfrm>
        </p:spPr>
        <p:txBody>
          <a:bodyPr/>
          <a:lstStyle/>
          <a:p>
            <a:pPr marL="457200" indent="-457200">
              <a:buFont typeface="+mj-lt"/>
              <a:buAutoNum type="arabicPeriod"/>
            </a:pPr>
            <a:r>
              <a:rPr lang="en-IN" sz="1400" dirty="0" err="1">
                <a:latin typeface="Times New Roman" panose="02020603050405020304" pitchFamily="18" charset="0"/>
                <a:cs typeface="Times New Roman" panose="02020603050405020304" pitchFamily="18" charset="0"/>
              </a:rPr>
              <a:t>Bertulani</a:t>
            </a:r>
            <a:r>
              <a:rPr lang="en-IN" sz="1400" dirty="0">
                <a:latin typeface="Times New Roman" panose="02020603050405020304" pitchFamily="18" charset="0"/>
                <a:cs typeface="Times New Roman" panose="02020603050405020304" pitchFamily="18" charset="0"/>
              </a:rPr>
              <a:t>, Carlos &amp; Fuqua, J. &amp; Hussein, M.. (2012). Big Bang nucleosynthesis with a non-Maxwellian distribution. The Astrophysical Journal. 767. 10.1088/0004-637X/767/1/67</a:t>
            </a:r>
          </a:p>
          <a:p>
            <a:pPr marL="457200" indent="-457200">
              <a:buFont typeface="+mj-lt"/>
              <a:buAutoNum type="arabicPeriod"/>
            </a:pPr>
            <a:endParaRPr lang="en-IN"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400" b="0" i="0" dirty="0">
                <a:solidFill>
                  <a:srgbClr val="212529"/>
                </a:solidFill>
                <a:effectLst/>
                <a:latin typeface="Times New Roman" panose="02020603050405020304" pitchFamily="18" charset="0"/>
                <a:cs typeface="Times New Roman" panose="02020603050405020304" pitchFamily="18" charset="0"/>
              </a:rPr>
              <a:t>Serpico, P. D., Esposito, S., </a:t>
            </a:r>
            <a:r>
              <a:rPr lang="en-IN" sz="1400" b="0" i="0" dirty="0" err="1">
                <a:solidFill>
                  <a:srgbClr val="212529"/>
                </a:solidFill>
                <a:effectLst/>
                <a:latin typeface="Times New Roman" panose="02020603050405020304" pitchFamily="18" charset="0"/>
                <a:cs typeface="Times New Roman" panose="02020603050405020304" pitchFamily="18" charset="0"/>
              </a:rPr>
              <a:t>Iocco</a:t>
            </a:r>
            <a:r>
              <a:rPr lang="en-IN" sz="1400" b="0" i="0" dirty="0">
                <a:solidFill>
                  <a:srgbClr val="212529"/>
                </a:solidFill>
                <a:effectLst/>
                <a:latin typeface="Times New Roman" panose="02020603050405020304" pitchFamily="18" charset="0"/>
                <a:cs typeface="Times New Roman" panose="02020603050405020304" pitchFamily="18" charset="0"/>
              </a:rPr>
              <a:t>, F., </a:t>
            </a:r>
            <a:r>
              <a:rPr lang="en-IN" sz="1400" b="0" i="0" dirty="0" err="1">
                <a:solidFill>
                  <a:srgbClr val="212529"/>
                </a:solidFill>
                <a:effectLst/>
                <a:latin typeface="Times New Roman" panose="02020603050405020304" pitchFamily="18" charset="0"/>
                <a:cs typeface="Times New Roman" panose="02020603050405020304" pitchFamily="18" charset="0"/>
              </a:rPr>
              <a:t>Mangano</a:t>
            </a:r>
            <a:r>
              <a:rPr lang="en-IN" sz="1400" b="0" i="0" dirty="0">
                <a:solidFill>
                  <a:srgbClr val="212529"/>
                </a:solidFill>
                <a:effectLst/>
                <a:latin typeface="Times New Roman" panose="02020603050405020304" pitchFamily="18" charset="0"/>
                <a:cs typeface="Times New Roman" panose="02020603050405020304" pitchFamily="18" charset="0"/>
              </a:rPr>
              <a:t>, G., Miele, G., &amp; </a:t>
            </a:r>
            <a:r>
              <a:rPr lang="en-IN" sz="1400" b="0" i="0" dirty="0" err="1">
                <a:solidFill>
                  <a:srgbClr val="212529"/>
                </a:solidFill>
                <a:effectLst/>
                <a:latin typeface="Times New Roman" panose="02020603050405020304" pitchFamily="18" charset="0"/>
                <a:cs typeface="Times New Roman" panose="02020603050405020304" pitchFamily="18" charset="0"/>
              </a:rPr>
              <a:t>Pisanti</a:t>
            </a:r>
            <a:r>
              <a:rPr lang="en-IN" sz="1400" b="0" i="0" dirty="0">
                <a:solidFill>
                  <a:srgbClr val="212529"/>
                </a:solidFill>
                <a:effectLst/>
                <a:latin typeface="Times New Roman" panose="02020603050405020304" pitchFamily="18" charset="0"/>
                <a:cs typeface="Times New Roman" panose="02020603050405020304" pitchFamily="18" charset="0"/>
              </a:rPr>
              <a:t>, O. (2004). Nuclear reaction network for primordial nucleosynthesis: a detailed analysis of rates, uncertainties and light nuclei yields. Journal of Cosmology and </a:t>
            </a:r>
            <a:r>
              <a:rPr lang="en-IN" sz="1400" b="0" i="0" dirty="0" err="1">
                <a:solidFill>
                  <a:srgbClr val="212529"/>
                </a:solidFill>
                <a:effectLst/>
                <a:latin typeface="Times New Roman" panose="02020603050405020304" pitchFamily="18" charset="0"/>
                <a:cs typeface="Times New Roman" panose="02020603050405020304" pitchFamily="18" charset="0"/>
              </a:rPr>
              <a:t>Astroparticle</a:t>
            </a:r>
            <a:r>
              <a:rPr lang="en-IN" sz="1400" b="0" i="0" dirty="0">
                <a:solidFill>
                  <a:srgbClr val="212529"/>
                </a:solidFill>
                <a:effectLst/>
                <a:latin typeface="Times New Roman" panose="02020603050405020304" pitchFamily="18" charset="0"/>
                <a:cs typeface="Times New Roman" panose="02020603050405020304" pitchFamily="18" charset="0"/>
              </a:rPr>
              <a:t> Physics, 2004(12), 010–010. https://doi.org/10.1088/1475-7516/2004/12/010</a:t>
            </a:r>
            <a:endParaRPr lang="en-IN" sz="1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400" dirty="0">
                <a:latin typeface="Times New Roman" panose="02020603050405020304" pitchFamily="18" charset="0"/>
                <a:cs typeface="Times New Roman" panose="02020603050405020304" pitchFamily="18" charset="0"/>
              </a:rPr>
              <a:t>Hou, S. Q., “Non-extensive Statistics to the Cosmological Lithium Problem”, </a:t>
            </a:r>
            <a:r>
              <a:rPr lang="en-US" sz="1400" i="1" dirty="0">
                <a:latin typeface="Times New Roman" panose="02020603050405020304" pitchFamily="18" charset="0"/>
                <a:cs typeface="Times New Roman" panose="02020603050405020304" pitchFamily="18" charset="0"/>
              </a:rPr>
              <a:t>The Astrophysical Journal</a:t>
            </a:r>
            <a:r>
              <a:rPr lang="en-US" sz="1400" dirty="0">
                <a:latin typeface="Times New Roman" panose="02020603050405020304" pitchFamily="18" charset="0"/>
                <a:cs typeface="Times New Roman" panose="02020603050405020304" pitchFamily="18" charset="0"/>
              </a:rPr>
              <a:t>, vol. 834, no. 2, 2017. doi:10.3847/1538-4357/834/2/165.</a:t>
            </a:r>
          </a:p>
          <a:p>
            <a:pPr marL="457200" indent="-457200">
              <a:buFont typeface="+mj-lt"/>
              <a:buAutoNum type="arabicPeriod"/>
            </a:pP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400" dirty="0">
                <a:latin typeface="Times New Roman" panose="02020603050405020304" pitchFamily="18" charset="0"/>
                <a:cs typeface="Times New Roman" panose="02020603050405020304" pitchFamily="18" charset="0"/>
              </a:rPr>
              <a:t>Constantino Tsallis, FC Sa Barreto, and Edwin D </a:t>
            </a:r>
            <a:r>
              <a:rPr lang="en-US" sz="1400" dirty="0" err="1">
                <a:latin typeface="Times New Roman" panose="02020603050405020304" pitchFamily="18" charset="0"/>
                <a:cs typeface="Times New Roman" panose="02020603050405020304" pitchFamily="18" charset="0"/>
              </a:rPr>
              <a:t>Loh</a:t>
            </a:r>
            <a:r>
              <a:rPr lang="en-US" sz="1400" dirty="0">
                <a:latin typeface="Times New Roman" panose="02020603050405020304" pitchFamily="18" charset="0"/>
                <a:cs typeface="Times New Roman" panose="02020603050405020304" pitchFamily="18" charset="0"/>
              </a:rPr>
              <a:t>. Generalization of the </a:t>
            </a:r>
            <a:r>
              <a:rPr lang="en-US" sz="1400" dirty="0" err="1">
                <a:latin typeface="Times New Roman" panose="02020603050405020304" pitchFamily="18" charset="0"/>
                <a:cs typeface="Times New Roman" panose="02020603050405020304" pitchFamily="18" charset="0"/>
              </a:rPr>
              <a:t>planck</a:t>
            </a:r>
            <a:r>
              <a:rPr lang="en-US" sz="1400" dirty="0">
                <a:latin typeface="Times New Roman" panose="02020603050405020304" pitchFamily="18" charset="0"/>
                <a:cs typeface="Times New Roman" panose="02020603050405020304" pitchFamily="18" charset="0"/>
              </a:rPr>
              <a:t> radiation law and application to the cosmic microwave background radiation. Physical Review E, 52(2):1447, 1995.</a:t>
            </a:r>
          </a:p>
          <a:p>
            <a:pPr marL="457200" indent="-457200">
              <a:buFont typeface="+mj-lt"/>
              <a:buAutoNum type="arabicPeriod"/>
            </a:pP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400" dirty="0">
                <a:latin typeface="Times New Roman" panose="02020603050405020304" pitchFamily="18" charset="0"/>
                <a:cs typeface="Times New Roman" panose="02020603050405020304" pitchFamily="18" charset="0"/>
              </a:rPr>
              <a:t>Michael S Smith, Lawrence H Kawano, and Robert A </a:t>
            </a:r>
            <a:r>
              <a:rPr lang="en-IN" sz="1400" dirty="0" err="1">
                <a:latin typeface="Times New Roman" panose="02020603050405020304" pitchFamily="18" charset="0"/>
                <a:cs typeface="Times New Roman" panose="02020603050405020304" pitchFamily="18" charset="0"/>
              </a:rPr>
              <a:t>Malaney</a:t>
            </a:r>
            <a:r>
              <a:rPr lang="en-IN" sz="1400" dirty="0">
                <a:latin typeface="Times New Roman" panose="02020603050405020304" pitchFamily="18" charset="0"/>
                <a:cs typeface="Times New Roman" panose="02020603050405020304" pitchFamily="18" charset="0"/>
              </a:rPr>
              <a:t>. Experimental, computational, and observational analysis of primordial nucleosynthesis. The Astrophysical Journal Supplement Series, 85:219–247, 1993.</a:t>
            </a:r>
          </a:p>
          <a:p>
            <a:pPr marL="457200" indent="-457200">
              <a:buFont typeface="+mj-lt"/>
              <a:buAutoNum type="arabicPeriod"/>
            </a:pPr>
            <a:endParaRPr lang="en-IN"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400" dirty="0" err="1">
                <a:latin typeface="Times New Roman" panose="02020603050405020304" pitchFamily="18" charset="0"/>
                <a:cs typeface="Times New Roman" panose="02020603050405020304" pitchFamily="18" charset="0"/>
              </a:rPr>
              <a:t>Motohiko</a:t>
            </a:r>
            <a:r>
              <a:rPr lang="en-IN" sz="1400" dirty="0">
                <a:latin typeface="Times New Roman" panose="02020603050405020304" pitchFamily="18" charset="0"/>
                <a:cs typeface="Times New Roman" panose="02020603050405020304" pitchFamily="18" charset="0"/>
              </a:rPr>
              <a:t> Kusakabe, </a:t>
            </a:r>
            <a:r>
              <a:rPr lang="en-IN" sz="1400" dirty="0" err="1">
                <a:latin typeface="Times New Roman" panose="02020603050405020304" pitchFamily="18" charset="0"/>
                <a:cs typeface="Times New Roman" panose="02020603050405020304" pitchFamily="18" charset="0"/>
              </a:rPr>
              <a:t>Toshitaka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Kajino</a:t>
            </a:r>
            <a:r>
              <a:rPr lang="en-IN" sz="1400" dirty="0">
                <a:latin typeface="Times New Roman" panose="02020603050405020304" pitchFamily="18" charset="0"/>
                <a:cs typeface="Times New Roman" panose="02020603050405020304" pitchFamily="18" charset="0"/>
              </a:rPr>
              <a:t>, Grant J. Mathews, and </a:t>
            </a:r>
            <a:r>
              <a:rPr lang="en-IN" sz="1400" dirty="0" err="1">
                <a:latin typeface="Times New Roman" panose="02020603050405020304" pitchFamily="18" charset="0"/>
                <a:cs typeface="Times New Roman" panose="02020603050405020304" pitchFamily="18" charset="0"/>
              </a:rPr>
              <a:t>Yudong</a:t>
            </a:r>
            <a:r>
              <a:rPr lang="en-IN" sz="1400" dirty="0">
                <a:latin typeface="Times New Roman" panose="02020603050405020304" pitchFamily="18" charset="0"/>
                <a:cs typeface="Times New Roman" panose="02020603050405020304" pitchFamily="18" charset="0"/>
              </a:rPr>
              <a:t> Luo. On the relative velocity distribution for general statistics and an application to big-bang nucleosynthesis under Tsallis statistics. Phys. Rev. D, 99(4):043505, 2019.</a:t>
            </a:r>
          </a:p>
        </p:txBody>
      </p:sp>
      <p:sp>
        <p:nvSpPr>
          <p:cNvPr id="4" name="Content Placeholder 2">
            <a:extLst>
              <a:ext uri="{FF2B5EF4-FFF2-40B4-BE49-F238E27FC236}">
                <a16:creationId xmlns:a16="http://schemas.microsoft.com/office/drawing/2014/main" id="{1E2B4198-77FF-4DDC-871A-39616D5A7C6D}"/>
              </a:ext>
            </a:extLst>
          </p:cNvPr>
          <p:cNvSpPr txBox="1">
            <a:spLocks/>
          </p:cNvSpPr>
          <p:nvPr/>
        </p:nvSpPr>
        <p:spPr bwMode="auto">
          <a:xfrm>
            <a:off x="180653" y="5976594"/>
            <a:ext cx="3692192" cy="28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(Additional references are provided in the report)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330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16797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732A76-8B18-49D6-B07C-15294ED7FB5B}"/>
              </a:ext>
            </a:extLst>
          </p:cNvPr>
          <p:cNvSpPr/>
          <p:nvPr/>
        </p:nvSpPr>
        <p:spPr>
          <a:xfrm>
            <a:off x="527538" y="1173984"/>
            <a:ext cx="7860324" cy="5015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66CEBCA-9498-4456-A5F7-60925DFD6A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Tsallis Statistics</a:t>
            </a:r>
            <a:endParaRPr lang="en-IN" dirty="0"/>
          </a:p>
        </p:txBody>
      </p:sp>
      <p:sp>
        <p:nvSpPr>
          <p:cNvPr id="5" name="Content Placeholder 2">
            <a:extLst>
              <a:ext uri="{FF2B5EF4-FFF2-40B4-BE49-F238E27FC236}">
                <a16:creationId xmlns:a16="http://schemas.microsoft.com/office/drawing/2014/main" id="{F934C097-4202-4E80-A04C-AD2F0A1F4801}"/>
              </a:ext>
            </a:extLst>
          </p:cNvPr>
          <p:cNvSpPr txBox="1">
            <a:spLocks/>
          </p:cNvSpPr>
          <p:nvPr/>
        </p:nvSpPr>
        <p:spPr>
          <a:xfrm>
            <a:off x="180653" y="1173984"/>
            <a:ext cx="8576485" cy="5456735"/>
          </a:xfrm>
          <a:prstGeom prst="rect">
            <a:avLst/>
          </a:prstGeom>
        </p:spPr>
        <p:txBody>
          <a:bodyPr>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dirty="0">
                <a:latin typeface="Times New Roman" panose="02020603050405020304" pitchFamily="18" charset="0"/>
                <a:cs typeface="Times New Roman" panose="02020603050405020304" pitchFamily="18" charset="0"/>
              </a:rPr>
              <a:t>Tsallis has generalized the BG statistics as a particular case of a more generalized distribution. </a:t>
            </a:r>
          </a:p>
          <a:p>
            <a:pPr marL="0" indent="0">
              <a:buFont typeface="Arial" charset="0"/>
              <a:buNone/>
            </a:pPr>
            <a:endParaRPr lang="en-US" sz="1800" dirty="0">
              <a:latin typeface="Times New Roman" panose="02020603050405020304" pitchFamily="18" charset="0"/>
              <a:cs typeface="Times New Roman" panose="02020603050405020304" pitchFamily="18" charset="0"/>
            </a:endParaRPr>
          </a:p>
          <a:p>
            <a:pPr marL="0" indent="0">
              <a:buFont typeface="Arial" charset="0"/>
              <a:buNone/>
            </a:pPr>
            <a:endParaRPr lang="en-US" sz="1800" dirty="0">
              <a:latin typeface="Times New Roman" panose="02020603050405020304" pitchFamily="18" charset="0"/>
              <a:cs typeface="Times New Roman" panose="02020603050405020304" pitchFamily="18" charset="0"/>
            </a:endParaRPr>
          </a:p>
          <a:p>
            <a:pPr marL="0" indent="0">
              <a:buFont typeface="Arial" charset="0"/>
              <a:buNone/>
            </a:pPr>
            <a:endParaRPr lang="en-US" sz="1800" dirty="0">
              <a:latin typeface="Times New Roman" panose="02020603050405020304" pitchFamily="18" charset="0"/>
              <a:cs typeface="Times New Roman" panose="02020603050405020304" pitchFamily="18" charset="0"/>
            </a:endParaRPr>
          </a:p>
          <a:p>
            <a:pPr marL="0" indent="0">
              <a:buFont typeface="Arial" charset="0"/>
              <a:buNone/>
            </a:pPr>
            <a:endParaRPr lang="en-US" sz="1800" dirty="0">
              <a:latin typeface="Times New Roman" panose="02020603050405020304" pitchFamily="18" charset="0"/>
              <a:cs typeface="Times New Roman" panose="02020603050405020304" pitchFamily="18" charset="0"/>
            </a:endParaRPr>
          </a:p>
          <a:p>
            <a:pPr marL="0" indent="0">
              <a:buFont typeface="Arial" charset="0"/>
              <a:buNone/>
            </a:pPr>
            <a:r>
              <a:rPr lang="en-US" sz="1800" dirty="0">
                <a:latin typeface="Times New Roman" panose="02020603050405020304" pitchFamily="18" charset="0"/>
                <a:cs typeface="Times New Roman" panose="02020603050405020304" pitchFamily="18" charset="0"/>
              </a:rPr>
              <a:t>Where W is the total number of microscopic configurations and q is a parameter quantifying the degree of non-extensivity. In the following equations, p</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the probability distribution and </a:t>
            </a:r>
            <a:r>
              <a:rPr lang="en-US" sz="1800" dirty="0" err="1">
                <a:latin typeface="Times New Roman" panose="02020603050405020304" pitchFamily="18" charset="0"/>
                <a:cs typeface="Times New Roman" panose="02020603050405020304" pitchFamily="18" charset="0"/>
              </a:rPr>
              <a:t>Z</a:t>
            </a:r>
            <a:r>
              <a:rPr lang="en-US" sz="1800" baseline="-25000" dirty="0" err="1">
                <a:latin typeface="Times New Roman" panose="02020603050405020304" pitchFamily="18" charset="0"/>
                <a:cs typeface="Times New Roman" panose="02020603050405020304" pitchFamily="18" charset="0"/>
              </a:rPr>
              <a:t>q</a:t>
            </a:r>
            <a:r>
              <a:rPr lang="en-US" sz="1800" dirty="0">
                <a:latin typeface="Times New Roman" panose="02020603050405020304" pitchFamily="18" charset="0"/>
                <a:cs typeface="Times New Roman" panose="02020603050405020304" pitchFamily="18" charset="0"/>
              </a:rPr>
              <a:t> is the partition function.</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F88F922-BB73-4017-8160-F393B051D383}"/>
              </a:ext>
            </a:extLst>
          </p:cNvPr>
          <p:cNvPicPr>
            <a:picLocks noChangeAspect="1"/>
          </p:cNvPicPr>
          <p:nvPr/>
        </p:nvPicPr>
        <p:blipFill rotWithShape="1">
          <a:blip r:embed="rId3"/>
          <a:srcRect b="79148"/>
          <a:stretch/>
        </p:blipFill>
        <p:spPr>
          <a:xfrm>
            <a:off x="1068021" y="4190488"/>
            <a:ext cx="6371869" cy="710542"/>
          </a:xfrm>
          <a:prstGeom prst="rect">
            <a:avLst/>
          </a:prstGeom>
        </p:spPr>
      </p:pic>
      <p:pic>
        <p:nvPicPr>
          <p:cNvPr id="10" name="Picture 9">
            <a:extLst>
              <a:ext uri="{FF2B5EF4-FFF2-40B4-BE49-F238E27FC236}">
                <a16:creationId xmlns:a16="http://schemas.microsoft.com/office/drawing/2014/main" id="{A6DFD0C9-775E-487C-A6A8-1087AEB526DD}"/>
              </a:ext>
            </a:extLst>
          </p:cNvPr>
          <p:cNvPicPr>
            <a:picLocks noChangeAspect="1"/>
          </p:cNvPicPr>
          <p:nvPr/>
        </p:nvPicPr>
        <p:blipFill rotWithShape="1">
          <a:blip r:embed="rId3"/>
          <a:srcRect t="60137"/>
          <a:stretch/>
        </p:blipFill>
        <p:spPr>
          <a:xfrm>
            <a:off x="1944684" y="5038271"/>
            <a:ext cx="5401713" cy="1151514"/>
          </a:xfrm>
          <a:prstGeom prst="rect">
            <a:avLst/>
          </a:prstGeom>
        </p:spPr>
      </p:pic>
      <p:pic>
        <p:nvPicPr>
          <p:cNvPr id="8" name="Picture 7">
            <a:extLst>
              <a:ext uri="{FF2B5EF4-FFF2-40B4-BE49-F238E27FC236}">
                <a16:creationId xmlns:a16="http://schemas.microsoft.com/office/drawing/2014/main" id="{D2812850-A930-460E-922B-7CD5DA37F455}"/>
              </a:ext>
            </a:extLst>
          </p:cNvPr>
          <p:cNvPicPr>
            <a:picLocks noChangeAspect="1"/>
          </p:cNvPicPr>
          <p:nvPr/>
        </p:nvPicPr>
        <p:blipFill>
          <a:blip r:embed="rId4"/>
          <a:stretch>
            <a:fillRect/>
          </a:stretch>
        </p:blipFill>
        <p:spPr>
          <a:xfrm>
            <a:off x="3819236" y="1678097"/>
            <a:ext cx="1505527" cy="402753"/>
          </a:xfrm>
          <a:prstGeom prst="rect">
            <a:avLst/>
          </a:prstGeom>
        </p:spPr>
      </p:pic>
      <p:pic>
        <p:nvPicPr>
          <p:cNvPr id="11" name="Picture 10">
            <a:extLst>
              <a:ext uri="{FF2B5EF4-FFF2-40B4-BE49-F238E27FC236}">
                <a16:creationId xmlns:a16="http://schemas.microsoft.com/office/drawing/2014/main" id="{8754E3A7-E2F8-48A9-81D3-F3FF6BB13D67}"/>
              </a:ext>
            </a:extLst>
          </p:cNvPr>
          <p:cNvPicPr>
            <a:picLocks noChangeAspect="1"/>
          </p:cNvPicPr>
          <p:nvPr/>
        </p:nvPicPr>
        <p:blipFill>
          <a:blip r:embed="rId5"/>
          <a:stretch>
            <a:fillRect/>
          </a:stretch>
        </p:blipFill>
        <p:spPr>
          <a:xfrm>
            <a:off x="3532192" y="2242982"/>
            <a:ext cx="2079614" cy="683961"/>
          </a:xfrm>
          <a:prstGeom prst="rect">
            <a:avLst/>
          </a:prstGeom>
        </p:spPr>
      </p:pic>
    </p:spTree>
    <p:extLst>
      <p:ext uri="{BB962C8B-B14F-4D97-AF65-F5344CB8AC3E}">
        <p14:creationId xmlns:p14="http://schemas.microsoft.com/office/powerpoint/2010/main" val="203061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6">
            <a:extLst>
              <a:ext uri="{FF2B5EF4-FFF2-40B4-BE49-F238E27FC236}">
                <a16:creationId xmlns:a16="http://schemas.microsoft.com/office/drawing/2014/main" id="{66B71C70-3606-4DAA-94B1-8D98D4BC9EC1}"/>
              </a:ext>
            </a:extLst>
          </p:cNvPr>
          <p:cNvPicPr>
            <a:picLocks noChangeAspect="1"/>
          </p:cNvPicPr>
          <p:nvPr/>
        </p:nvPicPr>
        <p:blipFill rotWithShape="1">
          <a:blip r:embed="rId2"/>
          <a:srcRect l="1201" r="1201"/>
          <a:stretch/>
        </p:blipFill>
        <p:spPr>
          <a:xfrm>
            <a:off x="3866049" y="1660291"/>
            <a:ext cx="4917684" cy="3883048"/>
          </a:xfrm>
          <a:prstGeom prst="rect">
            <a:avLst/>
          </a:prstGeom>
        </p:spPr>
      </p:pic>
      <p:pic>
        <p:nvPicPr>
          <p:cNvPr id="5" name="Picture 4">
            <a:extLst>
              <a:ext uri="{FF2B5EF4-FFF2-40B4-BE49-F238E27FC236}">
                <a16:creationId xmlns:a16="http://schemas.microsoft.com/office/drawing/2014/main" id="{3015ECB2-C47A-4646-B78B-0F4D3863CE7B}"/>
              </a:ext>
            </a:extLst>
          </p:cNvPr>
          <p:cNvPicPr>
            <a:picLocks noChangeAspect="1"/>
          </p:cNvPicPr>
          <p:nvPr/>
        </p:nvPicPr>
        <p:blipFill>
          <a:blip r:embed="rId3"/>
          <a:stretch>
            <a:fillRect/>
          </a:stretch>
        </p:blipFill>
        <p:spPr>
          <a:xfrm>
            <a:off x="232478" y="3076108"/>
            <a:ext cx="2363779" cy="695791"/>
          </a:xfrm>
          <a:prstGeom prst="rect">
            <a:avLst/>
          </a:prstGeom>
        </p:spPr>
      </p:pic>
      <p:sp>
        <p:nvSpPr>
          <p:cNvPr id="6" name="Title 5">
            <a:extLst>
              <a:ext uri="{FF2B5EF4-FFF2-40B4-BE49-F238E27FC236}">
                <a16:creationId xmlns:a16="http://schemas.microsoft.com/office/drawing/2014/main" id="{919941CD-0D74-4D2A-92E7-B5F2E174CD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Cutoff for q values</a:t>
            </a:r>
            <a:endParaRPr lang="en-IN" dirty="0"/>
          </a:p>
        </p:txBody>
      </p:sp>
      <p:sp>
        <p:nvSpPr>
          <p:cNvPr id="7" name="Content Placeholder 6">
            <a:extLst>
              <a:ext uri="{FF2B5EF4-FFF2-40B4-BE49-F238E27FC236}">
                <a16:creationId xmlns:a16="http://schemas.microsoft.com/office/drawing/2014/main" id="{528ACE45-D4CA-4BAE-8CDA-563F56E072EE}"/>
              </a:ext>
            </a:extLst>
          </p:cNvPr>
          <p:cNvSpPr>
            <a:spLocks noGrp="1"/>
          </p:cNvSpPr>
          <p:nvPr>
            <p:ph sz="half" idx="2"/>
          </p:nvPr>
        </p:nvSpPr>
        <p:spPr>
          <a:xfrm>
            <a:off x="187931" y="1314661"/>
            <a:ext cx="8768137" cy="5223272"/>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 can see that when q &gt; 1, </a:t>
            </a:r>
          </a:p>
          <a:p>
            <a:pPr marL="0" indent="0">
              <a:buNone/>
            </a:pPr>
            <a:r>
              <a:rPr lang="en-US" sz="2400" dirty="0">
                <a:latin typeface="Times New Roman" panose="02020603050405020304" pitchFamily="18" charset="0"/>
                <a:cs typeface="Times New Roman" panose="02020603050405020304" pitchFamily="18" charset="0"/>
              </a:rPr>
              <a:t>we have a cutoff at: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For example:</a:t>
            </a:r>
          </a:p>
          <a:p>
            <a:pPr marL="0" indent="0">
              <a:buNone/>
            </a:pPr>
            <a:r>
              <a:rPr lang="en-IN" sz="2400" dirty="0">
                <a:latin typeface="Times New Roman" panose="02020603050405020304" pitchFamily="18" charset="0"/>
                <a:cs typeface="Times New Roman" panose="02020603050405020304" pitchFamily="18" charset="0"/>
              </a:rPr>
              <a:t>For q=3, the </a:t>
            </a:r>
            <a:r>
              <a:rPr lang="en-IN" sz="2400" dirty="0" err="1">
                <a:latin typeface="Times New Roman" panose="02020603050405020304" pitchFamily="18" charset="0"/>
                <a:cs typeface="Times New Roman" panose="02020603050405020304" pitchFamily="18" charset="0"/>
              </a:rPr>
              <a:t>cutoff</a:t>
            </a:r>
            <a:r>
              <a:rPr lang="en-IN" sz="2400" dirty="0">
                <a:latin typeface="Times New Roman" panose="02020603050405020304" pitchFamily="18" charset="0"/>
                <a:cs typeface="Times New Roman" panose="02020603050405020304" pitchFamily="18" charset="0"/>
              </a:rPr>
              <a:t> is at 0.5</a:t>
            </a:r>
          </a:p>
          <a:p>
            <a:pPr marL="0" indent="0">
              <a:buNone/>
            </a:pPr>
            <a:endParaRPr lang="en-IN" dirty="0"/>
          </a:p>
        </p:txBody>
      </p:sp>
    </p:spTree>
    <p:extLst>
      <p:ext uri="{BB962C8B-B14F-4D97-AF65-F5344CB8AC3E}">
        <p14:creationId xmlns:p14="http://schemas.microsoft.com/office/powerpoint/2010/main" val="105286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4B0DB1-1111-46BB-8F08-2486AE5D9B55}"/>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MB and Tsallis Distribution</a:t>
            </a:r>
            <a:endParaRPr lang="en-IN"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5E6D3BF9-451A-4822-9BA6-CCF90A4F0480}"/>
              </a:ext>
            </a:extLst>
          </p:cNvPr>
          <p:cNvPicPr>
            <a:picLocks noGrp="1" noChangeAspect="1"/>
          </p:cNvPicPr>
          <p:nvPr>
            <p:ph sz="half" idx="2"/>
          </p:nvPr>
        </p:nvPicPr>
        <p:blipFill rotWithShape="1">
          <a:blip r:embed="rId2"/>
          <a:srcRect r="10077" b="43465"/>
          <a:stretch/>
        </p:blipFill>
        <p:spPr>
          <a:xfrm>
            <a:off x="669131" y="1762126"/>
            <a:ext cx="7006288" cy="2288598"/>
          </a:xfrm>
        </p:spPr>
      </p:pic>
      <p:sp>
        <p:nvSpPr>
          <p:cNvPr id="12" name="Rectangle 11">
            <a:extLst>
              <a:ext uri="{FF2B5EF4-FFF2-40B4-BE49-F238E27FC236}">
                <a16:creationId xmlns:a16="http://schemas.microsoft.com/office/drawing/2014/main" id="{480849B9-237A-4941-A46C-6FB23A12163E}"/>
              </a:ext>
            </a:extLst>
          </p:cNvPr>
          <p:cNvSpPr/>
          <p:nvPr/>
        </p:nvSpPr>
        <p:spPr>
          <a:xfrm>
            <a:off x="6954982" y="2686050"/>
            <a:ext cx="720437" cy="1364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F4D1027-9DE3-45A5-8233-4F58BAF4E18D}"/>
              </a:ext>
            </a:extLst>
          </p:cNvPr>
          <p:cNvSpPr/>
          <p:nvPr/>
        </p:nvSpPr>
        <p:spPr>
          <a:xfrm>
            <a:off x="6954982" y="4483677"/>
            <a:ext cx="538812" cy="1056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9">
            <a:extLst>
              <a:ext uri="{FF2B5EF4-FFF2-40B4-BE49-F238E27FC236}">
                <a16:creationId xmlns:a16="http://schemas.microsoft.com/office/drawing/2014/main" id="{A55BD3E7-5BA1-4D91-896B-142F9E6A2CD4}"/>
              </a:ext>
            </a:extLst>
          </p:cNvPr>
          <p:cNvPicPr>
            <a:picLocks noChangeAspect="1"/>
          </p:cNvPicPr>
          <p:nvPr/>
        </p:nvPicPr>
        <p:blipFill rotWithShape="1">
          <a:blip r:embed="rId2"/>
          <a:srcRect t="59401" b="23914"/>
          <a:stretch/>
        </p:blipFill>
        <p:spPr bwMode="auto">
          <a:xfrm>
            <a:off x="676275" y="4061114"/>
            <a:ext cx="7791450" cy="67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9">
            <a:extLst>
              <a:ext uri="{FF2B5EF4-FFF2-40B4-BE49-F238E27FC236}">
                <a16:creationId xmlns:a16="http://schemas.microsoft.com/office/drawing/2014/main" id="{3EB4FA82-14DC-4035-A8C8-9822164068D6}"/>
              </a:ext>
            </a:extLst>
          </p:cNvPr>
          <p:cNvPicPr>
            <a:picLocks noChangeAspect="1"/>
          </p:cNvPicPr>
          <p:nvPr/>
        </p:nvPicPr>
        <p:blipFill rotWithShape="1">
          <a:blip r:embed="rId2"/>
          <a:srcRect l="9787" t="76128" r="10002" b="-2224"/>
          <a:stretch/>
        </p:blipFill>
        <p:spPr bwMode="auto">
          <a:xfrm>
            <a:off x="1828799" y="4674177"/>
            <a:ext cx="6249591" cy="105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074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3210-9AE2-46E6-B198-B9C00D78FBEE}"/>
              </a:ext>
            </a:extLst>
          </p:cNvPr>
          <p:cNvSpPr>
            <a:spLocks noGrp="1"/>
          </p:cNvSpPr>
          <p:nvPr>
            <p:ph type="title"/>
          </p:nvPr>
        </p:nvSpPr>
        <p:spPr>
          <a:xfrm>
            <a:off x="180654" y="202990"/>
            <a:ext cx="7645534" cy="554587"/>
          </a:xfrm>
        </p:spPr>
        <p:txBody>
          <a:bodyPr/>
          <a:lstStyle/>
          <a:p>
            <a:r>
              <a:rPr lang="en-US" sz="2800" dirty="0">
                <a:latin typeface="Times New Roman" panose="02020603050405020304" pitchFamily="18" charset="0"/>
                <a:cs typeface="Times New Roman" panose="02020603050405020304" pitchFamily="18" charset="0"/>
              </a:rPr>
              <a:t>M-B and Tsallis distribution with </a:t>
            </a:r>
            <a:r>
              <a:rPr lang="en-US" sz="2800" dirty="0" err="1">
                <a:latin typeface="Times New Roman" panose="02020603050405020304" pitchFamily="18" charset="0"/>
                <a:cs typeface="Times New Roman" panose="02020603050405020304" pitchFamily="18" charset="0"/>
              </a:rPr>
              <a:t>k</a:t>
            </a:r>
            <a:r>
              <a:rPr lang="en-US" sz="2800" baseline="-25000" dirty="0" err="1">
                <a:latin typeface="Times New Roman" panose="02020603050405020304" pitchFamily="18" charset="0"/>
                <a:cs typeface="Times New Roman" panose="02020603050405020304" pitchFamily="18" charset="0"/>
              </a:rPr>
              <a:t>B</a:t>
            </a:r>
            <a:r>
              <a:rPr lang="en-US" sz="2800" dirty="0" err="1">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 1MeV</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FA89444-3BA1-4A4B-A100-BD4690AFA3C7}"/>
              </a:ext>
            </a:extLst>
          </p:cNvPr>
          <p:cNvSpPr>
            <a:spLocks noGrp="1"/>
          </p:cNvSpPr>
          <p:nvPr>
            <p:ph type="body" idx="1"/>
          </p:nvPr>
        </p:nvSpPr>
        <p:spPr/>
        <p:txBody>
          <a:bodyPr/>
          <a:lstStyle/>
          <a:p>
            <a:endParaRPr lang="en-IN"/>
          </a:p>
        </p:txBody>
      </p:sp>
      <p:pic>
        <p:nvPicPr>
          <p:cNvPr id="5" name="Content Placeholder 4">
            <a:extLst>
              <a:ext uri="{FF2B5EF4-FFF2-40B4-BE49-F238E27FC236}">
                <a16:creationId xmlns:a16="http://schemas.microsoft.com/office/drawing/2014/main" id="{56C2E6CC-0080-4751-9D3C-8AD9C59F94ED}"/>
              </a:ext>
            </a:extLst>
          </p:cNvPr>
          <p:cNvPicPr>
            <a:picLocks noGrp="1" noChangeAspect="1"/>
          </p:cNvPicPr>
          <p:nvPr>
            <p:ph sz="half" idx="2"/>
          </p:nvPr>
        </p:nvPicPr>
        <p:blipFill>
          <a:blip r:embed="rId2"/>
          <a:stretch>
            <a:fillRect/>
          </a:stretch>
        </p:blipFill>
        <p:spPr>
          <a:xfrm>
            <a:off x="67597" y="2072113"/>
            <a:ext cx="5042286" cy="3500012"/>
          </a:xfrm>
        </p:spPr>
      </p:pic>
      <p:sp>
        <p:nvSpPr>
          <p:cNvPr id="4" name="Text Placeholder 3">
            <a:extLst>
              <a:ext uri="{FF2B5EF4-FFF2-40B4-BE49-F238E27FC236}">
                <a16:creationId xmlns:a16="http://schemas.microsoft.com/office/drawing/2014/main" id="{1FBE57D9-3459-468F-9A5C-A3C36C0EFEB6}"/>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905F268B-C60D-4F42-97F6-4C2CF934E25C}"/>
              </a:ext>
            </a:extLst>
          </p:cNvPr>
          <p:cNvSpPr>
            <a:spLocks noGrp="1"/>
          </p:cNvSpPr>
          <p:nvPr>
            <p:ph sz="quarter" idx="4"/>
          </p:nvPr>
        </p:nvSpPr>
        <p:spPr>
          <a:xfrm>
            <a:off x="5109883" y="1980633"/>
            <a:ext cx="3312406" cy="4049034"/>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For q=1.2 there will be a cutoff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A30354C-DCC1-4791-BE65-B40BFBE44E3E}"/>
              </a:ext>
            </a:extLst>
          </p:cNvPr>
          <p:cNvPicPr>
            <a:picLocks noChangeAspect="1"/>
          </p:cNvPicPr>
          <p:nvPr/>
        </p:nvPicPr>
        <p:blipFill>
          <a:blip r:embed="rId3"/>
          <a:stretch>
            <a:fillRect/>
          </a:stretch>
        </p:blipFill>
        <p:spPr>
          <a:xfrm>
            <a:off x="5109883" y="3429000"/>
            <a:ext cx="3043180" cy="920706"/>
          </a:xfrm>
          <a:prstGeom prst="rect">
            <a:avLst/>
          </a:prstGeom>
        </p:spPr>
      </p:pic>
    </p:spTree>
    <p:extLst>
      <p:ext uri="{BB962C8B-B14F-4D97-AF65-F5344CB8AC3E}">
        <p14:creationId xmlns:p14="http://schemas.microsoft.com/office/powerpoint/2010/main" val="163891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E811-604E-4232-94D2-40390903749D}"/>
              </a:ext>
            </a:extLst>
          </p:cNvPr>
          <p:cNvSpPr>
            <a:spLocks noGrp="1"/>
          </p:cNvSpPr>
          <p:nvPr>
            <p:ph type="title"/>
          </p:nvPr>
        </p:nvSpPr>
        <p:spPr/>
        <p:txBody>
          <a:bodyPr/>
          <a:lstStyle/>
          <a:p>
            <a:r>
              <a:rPr lang="en-US" sz="2800" dirty="0"/>
              <a:t>How this helps in reducing </a:t>
            </a:r>
            <a:r>
              <a:rPr lang="en-US" sz="2800" baseline="30000" dirty="0"/>
              <a:t>7</a:t>
            </a:r>
            <a:r>
              <a:rPr lang="en-US" sz="2800" dirty="0"/>
              <a:t>Li abundance</a:t>
            </a:r>
            <a:endParaRPr lang="en-IN" sz="2800" dirty="0"/>
          </a:p>
        </p:txBody>
      </p:sp>
      <p:sp>
        <p:nvSpPr>
          <p:cNvPr id="4" name="Text Placeholder 3">
            <a:extLst>
              <a:ext uri="{FF2B5EF4-FFF2-40B4-BE49-F238E27FC236}">
                <a16:creationId xmlns:a16="http://schemas.microsoft.com/office/drawing/2014/main" id="{636F6614-B44D-4A09-9534-FCCD9EAD2E02}"/>
              </a:ext>
            </a:extLst>
          </p:cNvPr>
          <p:cNvSpPr>
            <a:spLocks noGrp="1"/>
          </p:cNvSpPr>
          <p:nvPr>
            <p:ph type="body" idx="1"/>
          </p:nvPr>
        </p:nvSpPr>
        <p:spPr/>
        <p:txBody>
          <a:bodyPr/>
          <a:lstStyle/>
          <a:p>
            <a:endParaRPr lang="en-IN"/>
          </a:p>
        </p:txBody>
      </p:sp>
      <p:sp>
        <p:nvSpPr>
          <p:cNvPr id="3" name="Content Placeholder 2">
            <a:extLst>
              <a:ext uri="{FF2B5EF4-FFF2-40B4-BE49-F238E27FC236}">
                <a16:creationId xmlns:a16="http://schemas.microsoft.com/office/drawing/2014/main" id="{4BB40C10-A4C4-4E57-A930-E64359833BAF}"/>
              </a:ext>
            </a:extLst>
          </p:cNvPr>
          <p:cNvSpPr>
            <a:spLocks noGrp="1"/>
          </p:cNvSpPr>
          <p:nvPr>
            <p:ph sz="half" idx="2"/>
          </p:nvPr>
        </p:nvSpPr>
        <p:spPr/>
        <p:txBody>
          <a:bodyPr/>
          <a:lstStyle/>
          <a:p>
            <a:pPr marL="0" indent="0">
              <a:buNone/>
            </a:pPr>
            <a:r>
              <a:rPr lang="en-US" sz="1800" dirty="0">
                <a:latin typeface="Times New Roman" panose="02020603050405020304" pitchFamily="18" charset="0"/>
                <a:cs typeface="Times New Roman" panose="02020603050405020304" pitchFamily="18" charset="0"/>
              </a:rPr>
              <a:t>The production of </a:t>
            </a:r>
            <a:r>
              <a:rPr lang="en-US" sz="1800" baseline="30000"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Li and </a:t>
            </a:r>
            <a:r>
              <a:rPr lang="en-US" sz="1800" baseline="30000"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Be reduces when q &gt; 1. Production of these species is dominated by the radiative capture reactions </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H(α,γ)</a:t>
            </a:r>
            <a:r>
              <a:rPr lang="en-US" sz="1800" baseline="30000"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Li and </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He(α,γ)</a:t>
            </a:r>
            <a:r>
              <a:rPr lang="en-US" sz="1800" baseline="30000"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Be, respectively. The forward alpha-capture rates of these reactions decrease for q &gt; 1 relative to the MB (q=1) distribution.</a:t>
            </a:r>
            <a:endParaRPr lang="en-IN" sz="1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47B02D0-1180-4972-9523-B140BFD19826}"/>
              </a:ext>
            </a:extLst>
          </p:cNvPr>
          <p:cNvSpPr>
            <a:spLocks noGrp="1"/>
          </p:cNvSpPr>
          <p:nvPr>
            <p:ph type="body" sz="quarter" idx="3"/>
          </p:nvPr>
        </p:nvSpPr>
        <p:spPr/>
        <p:txBody>
          <a:bodyPr/>
          <a:lstStyle/>
          <a:p>
            <a:endParaRPr lang="en-IN"/>
          </a:p>
        </p:txBody>
      </p:sp>
      <p:pic>
        <p:nvPicPr>
          <p:cNvPr id="7" name="Content Placeholder 4">
            <a:extLst>
              <a:ext uri="{FF2B5EF4-FFF2-40B4-BE49-F238E27FC236}">
                <a16:creationId xmlns:a16="http://schemas.microsoft.com/office/drawing/2014/main" id="{8845C952-2585-4B88-ACC3-BD81DBDD7437}"/>
              </a:ext>
            </a:extLst>
          </p:cNvPr>
          <p:cNvPicPr>
            <a:picLocks noGrp="1" noChangeAspect="1"/>
          </p:cNvPicPr>
          <p:nvPr>
            <p:ph sz="quarter" idx="4"/>
          </p:nvPr>
        </p:nvPicPr>
        <p:blipFill>
          <a:blip r:embed="rId2"/>
          <a:stretch>
            <a:fillRect/>
          </a:stretch>
        </p:blipFill>
        <p:spPr>
          <a:xfrm>
            <a:off x="4572000" y="1797971"/>
            <a:ext cx="4241800" cy="2944370"/>
          </a:xfrm>
        </p:spPr>
      </p:pic>
    </p:spTree>
    <p:extLst>
      <p:ext uri="{BB962C8B-B14F-4D97-AF65-F5344CB8AC3E}">
        <p14:creationId xmlns:p14="http://schemas.microsoft.com/office/powerpoint/2010/main" val="2724961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1911-8E38-4CE1-BA0F-5F5AACC1EAC5}"/>
              </a:ext>
            </a:extLst>
          </p:cNvPr>
          <p:cNvSpPr>
            <a:spLocks noGrp="1"/>
          </p:cNvSpPr>
          <p:nvPr>
            <p:ph type="title"/>
          </p:nvPr>
        </p:nvSpPr>
        <p:spPr/>
        <p:txBody>
          <a:bodyPr/>
          <a:lstStyle/>
          <a:p>
            <a:r>
              <a:rPr lang="en-US" dirty="0"/>
              <a:t>q = 1.075</a:t>
            </a:r>
            <a:endParaRPr lang="en-IN" dirty="0"/>
          </a:p>
        </p:txBody>
      </p:sp>
      <p:sp>
        <p:nvSpPr>
          <p:cNvPr id="7" name="Content Placeholder 6">
            <a:extLst>
              <a:ext uri="{FF2B5EF4-FFF2-40B4-BE49-F238E27FC236}">
                <a16:creationId xmlns:a16="http://schemas.microsoft.com/office/drawing/2014/main" id="{43A872C6-CC5B-40E5-81A4-FF75137E6B05}"/>
              </a:ext>
            </a:extLst>
          </p:cNvPr>
          <p:cNvSpPr>
            <a:spLocks noGrp="1"/>
          </p:cNvSpPr>
          <p:nvPr>
            <p:ph sz="half" idx="2"/>
          </p:nvPr>
        </p:nvSpPr>
        <p:spPr/>
        <p:txBody>
          <a:bodyPr/>
          <a:lstStyle/>
          <a:p>
            <a:r>
              <a:rPr lang="en-US" dirty="0"/>
              <a:t>Reference [3] reports that the best range of values of q to predict the abundances is:</a:t>
            </a:r>
            <a:r>
              <a:rPr lang="pt-BR" dirty="0"/>
              <a:t> 1.069 ≤ q ≤ 1.082.</a:t>
            </a:r>
          </a:p>
          <a:p>
            <a:r>
              <a:rPr lang="pt-BR" dirty="0"/>
              <a:t>So the average value of q=1.075 was chosen.</a:t>
            </a:r>
            <a:endParaRPr lang="en-IN" dirty="0"/>
          </a:p>
        </p:txBody>
      </p:sp>
    </p:spTree>
    <p:extLst>
      <p:ext uri="{BB962C8B-B14F-4D97-AF65-F5344CB8AC3E}">
        <p14:creationId xmlns:p14="http://schemas.microsoft.com/office/powerpoint/2010/main" val="332771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3B13AA2-BF8A-4EA6-BE84-7655CA364FB1}"/>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Reaction Rate and Modified Gamow Energy</a:t>
            </a:r>
            <a:endParaRPr lang="en-IN" sz="2800" dirty="0"/>
          </a:p>
        </p:txBody>
      </p:sp>
      <p:sp>
        <p:nvSpPr>
          <p:cNvPr id="9" name="Content Placeholder 8">
            <a:extLst>
              <a:ext uri="{FF2B5EF4-FFF2-40B4-BE49-F238E27FC236}">
                <a16:creationId xmlns:a16="http://schemas.microsoft.com/office/drawing/2014/main" id="{0E4E25D0-2BBD-4696-9B90-09003D6DBD2F}"/>
              </a:ext>
            </a:extLst>
          </p:cNvPr>
          <p:cNvSpPr>
            <a:spLocks noGrp="1"/>
          </p:cNvSpPr>
          <p:nvPr>
            <p:ph sz="half" idx="2"/>
          </p:nvPr>
        </p:nvSpPr>
        <p:spPr/>
        <p:txBody>
          <a:bodyPr/>
          <a:lstStyle/>
          <a:p>
            <a:r>
              <a:rPr lang="en-US" sz="2000" dirty="0">
                <a:latin typeface="Times New Roman" panose="02020603050405020304" pitchFamily="18" charset="0"/>
                <a:cs typeface="Times New Roman" panose="02020603050405020304" pitchFamily="18" charset="0"/>
              </a:rPr>
              <a:t>The thermonuclear reaction rate with a Maxwellian distribution is given by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With this new statistics, the reaction rate becomes: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And the modified Gamow energy distribution is: (A(</a:t>
            </a:r>
            <a:r>
              <a:rPr lang="en-US" sz="2000" dirty="0" err="1">
                <a:latin typeface="Times New Roman" panose="02020603050405020304" pitchFamily="18" charset="0"/>
                <a:cs typeface="Times New Roman" panose="02020603050405020304" pitchFamily="18" charset="0"/>
              </a:rPr>
              <a:t>q,T</a:t>
            </a:r>
            <a:r>
              <a:rPr lang="en-US" sz="2000" dirty="0">
                <a:latin typeface="Times New Roman" panose="02020603050405020304" pitchFamily="18" charset="0"/>
                <a:cs typeface="Times New Roman" panose="02020603050405020304" pitchFamily="18" charset="0"/>
              </a:rPr>
              <a:t>) is a normalization constant)</a:t>
            </a:r>
          </a:p>
        </p:txBody>
      </p:sp>
      <p:pic>
        <p:nvPicPr>
          <p:cNvPr id="11" name="Picture 10">
            <a:extLst>
              <a:ext uri="{FF2B5EF4-FFF2-40B4-BE49-F238E27FC236}">
                <a16:creationId xmlns:a16="http://schemas.microsoft.com/office/drawing/2014/main" id="{EB773B09-0669-4622-B873-DEB41B97E226}"/>
              </a:ext>
            </a:extLst>
          </p:cNvPr>
          <p:cNvPicPr>
            <a:picLocks noChangeAspect="1"/>
          </p:cNvPicPr>
          <p:nvPr/>
        </p:nvPicPr>
        <p:blipFill rotWithShape="1">
          <a:blip r:embed="rId2"/>
          <a:srcRect t="7136"/>
          <a:stretch/>
        </p:blipFill>
        <p:spPr>
          <a:xfrm>
            <a:off x="2433527" y="4623354"/>
            <a:ext cx="4276943" cy="1913932"/>
          </a:xfrm>
          <a:prstGeom prst="rect">
            <a:avLst/>
          </a:prstGeom>
        </p:spPr>
      </p:pic>
      <p:pic>
        <p:nvPicPr>
          <p:cNvPr id="13" name="Picture 12">
            <a:extLst>
              <a:ext uri="{FF2B5EF4-FFF2-40B4-BE49-F238E27FC236}">
                <a16:creationId xmlns:a16="http://schemas.microsoft.com/office/drawing/2014/main" id="{21FB8049-BDB3-47B0-BF62-D60694EA413B}"/>
              </a:ext>
            </a:extLst>
          </p:cNvPr>
          <p:cNvPicPr>
            <a:picLocks noChangeAspect="1"/>
          </p:cNvPicPr>
          <p:nvPr/>
        </p:nvPicPr>
        <p:blipFill>
          <a:blip r:embed="rId3"/>
          <a:stretch>
            <a:fillRect/>
          </a:stretch>
        </p:blipFill>
        <p:spPr>
          <a:xfrm>
            <a:off x="1328006" y="3384081"/>
            <a:ext cx="1871183" cy="819182"/>
          </a:xfrm>
          <a:prstGeom prst="rect">
            <a:avLst/>
          </a:prstGeom>
        </p:spPr>
      </p:pic>
      <p:pic>
        <p:nvPicPr>
          <p:cNvPr id="17" name="Picture 16">
            <a:extLst>
              <a:ext uri="{FF2B5EF4-FFF2-40B4-BE49-F238E27FC236}">
                <a16:creationId xmlns:a16="http://schemas.microsoft.com/office/drawing/2014/main" id="{3FCC3115-6D6B-424C-9B84-145498253D9B}"/>
              </a:ext>
            </a:extLst>
          </p:cNvPr>
          <p:cNvPicPr>
            <a:picLocks noChangeAspect="1"/>
          </p:cNvPicPr>
          <p:nvPr/>
        </p:nvPicPr>
        <p:blipFill>
          <a:blip r:embed="rId4"/>
          <a:stretch>
            <a:fillRect/>
          </a:stretch>
        </p:blipFill>
        <p:spPr>
          <a:xfrm>
            <a:off x="2198164" y="1541998"/>
            <a:ext cx="4747671" cy="1486029"/>
          </a:xfrm>
          <a:prstGeom prst="rect">
            <a:avLst/>
          </a:prstGeom>
        </p:spPr>
      </p:pic>
      <p:pic>
        <p:nvPicPr>
          <p:cNvPr id="19" name="Picture 18">
            <a:extLst>
              <a:ext uri="{FF2B5EF4-FFF2-40B4-BE49-F238E27FC236}">
                <a16:creationId xmlns:a16="http://schemas.microsoft.com/office/drawing/2014/main" id="{BB805CB1-59C1-404F-B345-77A4BAC71E88}"/>
              </a:ext>
            </a:extLst>
          </p:cNvPr>
          <p:cNvPicPr>
            <a:picLocks noChangeAspect="1"/>
          </p:cNvPicPr>
          <p:nvPr/>
        </p:nvPicPr>
        <p:blipFill>
          <a:blip r:embed="rId5"/>
          <a:stretch>
            <a:fillRect/>
          </a:stretch>
        </p:blipFill>
        <p:spPr>
          <a:xfrm>
            <a:off x="3267322" y="3340011"/>
            <a:ext cx="3071126" cy="777307"/>
          </a:xfrm>
          <a:prstGeom prst="rect">
            <a:avLst/>
          </a:prstGeom>
        </p:spPr>
      </p:pic>
      <p:pic>
        <p:nvPicPr>
          <p:cNvPr id="21" name="Picture 20">
            <a:extLst>
              <a:ext uri="{FF2B5EF4-FFF2-40B4-BE49-F238E27FC236}">
                <a16:creationId xmlns:a16="http://schemas.microsoft.com/office/drawing/2014/main" id="{FDC0D1DB-AD94-4911-B87B-74E68D16C8A4}"/>
              </a:ext>
            </a:extLst>
          </p:cNvPr>
          <p:cNvPicPr>
            <a:picLocks noChangeAspect="1"/>
          </p:cNvPicPr>
          <p:nvPr/>
        </p:nvPicPr>
        <p:blipFill>
          <a:blip r:embed="rId6"/>
          <a:stretch>
            <a:fillRect/>
          </a:stretch>
        </p:blipFill>
        <p:spPr>
          <a:xfrm>
            <a:off x="6644949" y="3652690"/>
            <a:ext cx="1958510" cy="281964"/>
          </a:xfrm>
          <a:prstGeom prst="rect">
            <a:avLst/>
          </a:prstGeom>
        </p:spPr>
      </p:pic>
    </p:spTree>
    <p:extLst>
      <p:ext uri="{BB962C8B-B14F-4D97-AF65-F5344CB8AC3E}">
        <p14:creationId xmlns:p14="http://schemas.microsoft.com/office/powerpoint/2010/main" val="2843111675"/>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999</TotalTime>
  <Words>1626</Words>
  <Application>Microsoft Office PowerPoint</Application>
  <PresentationFormat>On-screen Show (4:3)</PresentationFormat>
  <Paragraphs>126</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Franklin Gothic Demi</vt:lpstr>
      <vt:lpstr>Times New Roman</vt:lpstr>
      <vt:lpstr>IITR_PPT_Template</vt:lpstr>
      <vt:lpstr>Applications of Q-Statistics in BBN</vt:lpstr>
      <vt:lpstr>Contents:</vt:lpstr>
      <vt:lpstr>Tsallis Statistics</vt:lpstr>
      <vt:lpstr>Cutoff for q values</vt:lpstr>
      <vt:lpstr>MB and Tsallis Distribution</vt:lpstr>
      <vt:lpstr>M-B and Tsallis distribution with kBT = 1MeV</vt:lpstr>
      <vt:lpstr>How this helps in reducing 7Li abundance</vt:lpstr>
      <vt:lpstr>q = 1.075</vt:lpstr>
      <vt:lpstr>Reaction Rate and Modified Gamow Energy</vt:lpstr>
      <vt:lpstr>PowerPoint Presentation</vt:lpstr>
      <vt:lpstr>Lithium Problem</vt:lpstr>
      <vt:lpstr>Reactions for Prediction of Abundances</vt:lpstr>
      <vt:lpstr>S(E) and Reaction Rates</vt:lpstr>
      <vt:lpstr>Big Bang Nucleosynthesis</vt:lpstr>
      <vt:lpstr>Getting the q-reaction rates</vt:lpstr>
      <vt:lpstr>PowerPoint Presentation</vt:lpstr>
      <vt:lpstr>PowerPoint Presentation</vt:lpstr>
      <vt:lpstr>Abundance Curves</vt:lpstr>
      <vt:lpstr>PowerPoint Presentation</vt:lpstr>
      <vt:lpstr>Drawbacks</vt:lpstr>
      <vt:lpstr>Future Outlook</vt:lpstr>
      <vt:lpstr>Conclusion</vt:lpstr>
      <vt:lpstr>References</vt:lpstr>
      <vt:lpstr>Thank You</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Manish Prasad</cp:lastModifiedBy>
  <cp:revision>109</cp:revision>
  <dcterms:created xsi:type="dcterms:W3CDTF">2015-07-18T13:17:54Z</dcterms:created>
  <dcterms:modified xsi:type="dcterms:W3CDTF">2022-04-20T12:07:28Z</dcterms:modified>
  <cp:version>v1</cp:version>
</cp:coreProperties>
</file>