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60" r:id="rId4"/>
    <p:sldId id="261" r:id="rId5"/>
    <p:sldId id="263" r:id="rId6"/>
    <p:sldId id="264" r:id="rId7"/>
    <p:sldId id="265" r:id="rId8"/>
    <p:sldId id="274" r:id="rId9"/>
    <p:sldId id="275" r:id="rId10"/>
    <p:sldId id="276" r:id="rId11"/>
    <p:sldId id="280" r:id="rId12"/>
    <p:sldId id="281" r:id="rId13"/>
    <p:sldId id="282" r:id="rId14"/>
    <p:sldId id="267" r:id="rId15"/>
    <p:sldId id="269" r:id="rId16"/>
    <p:sldId id="268" r:id="rId17"/>
    <p:sldId id="286" r:id="rId18"/>
    <p:sldId id="285" r:id="rId19"/>
    <p:sldId id="287" r:id="rId20"/>
    <p:sldId id="288" r:id="rId21"/>
    <p:sldId id="259" r:id="rId22"/>
  </p:sldIdLst>
  <p:sldSz cx="12192000" cy="6858000"/>
  <p:notesSz cx="6858000" cy="9144000"/>
  <p:embeddedFontLst>
    <p:embeddedFont>
      <p:font typeface="Arial Black" panose="020B0A04020102020204" pitchFamily="34" charset="0"/>
      <p:bold r:id="rId24"/>
    </p:embeddedFont>
    <p:embeddedFont>
      <p:font typeface="Lato Black" panose="020F05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C1A6E-A44A-4511-990D-EE81D44A0AB3}" v="2292" dt="2024-02-25T11:26:57.277"/>
    <p1510:client id="{BD6982B0-F880-46B2-8435-A1F9FC57B4FC}" v="13663" dt="2024-02-26T03:30:08.690"/>
    <p1510:client id="{DA91FC7F-D586-41A5-AC12-21E9ABD5F85A}" v="8" dt="2024-02-24T17:26:27.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050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anishputnal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66487"/>
            <a:ext cx="12190815" cy="6694098"/>
          </a:xfrm>
          <a:prstGeom prst="rect">
            <a:avLst/>
          </a:prstGeom>
          <a:noFill/>
          <a:ln>
            <a:noFill/>
          </a:ln>
        </p:spPr>
      </p:pic>
      <p:sp>
        <p:nvSpPr>
          <p:cNvPr id="2" name="TextBox 1">
            <a:extLst>
              <a:ext uri="{FF2B5EF4-FFF2-40B4-BE49-F238E27FC236}">
                <a16:creationId xmlns:a16="http://schemas.microsoft.com/office/drawing/2014/main" id="{65D453CD-43C6-FDB2-FB2E-30E3922AB1F6}"/>
              </a:ext>
            </a:extLst>
          </p:cNvPr>
          <p:cNvSpPr txBox="1"/>
          <p:nvPr/>
        </p:nvSpPr>
        <p:spPr>
          <a:xfrm>
            <a:off x="2881512" y="3931664"/>
            <a:ext cx="71102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tx1"/>
                </a:solidFill>
                <a:latin typeface="Arial Black"/>
              </a:rPr>
              <a:t>Exploratory Data Analysis on AMEO data for the year 2015</a:t>
            </a:r>
            <a:endParaRPr lang="en-US">
              <a:solidFill>
                <a:schemeClr val="tx1"/>
              </a:solidFill>
              <a:latin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C1B4-A39A-AF2B-03EC-CEFC688B25D7}"/>
              </a:ext>
            </a:extLst>
          </p:cNvPr>
          <p:cNvSpPr txBox="1"/>
          <p:nvPr/>
        </p:nvSpPr>
        <p:spPr>
          <a:xfrm>
            <a:off x="504969" y="142794"/>
            <a:ext cx="11293928"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latin typeface="Lato Black"/>
              </a:rPr>
              <a:t>Univariate Analysis </a:t>
            </a:r>
            <a:endParaRPr lang="en-US"/>
          </a:p>
          <a:p>
            <a:endParaRPr lang="en-US" dirty="0"/>
          </a:p>
          <a:p>
            <a:endParaRPr lang="en-US" dirty="0"/>
          </a:p>
        </p:txBody>
      </p:sp>
      <p:sp>
        <p:nvSpPr>
          <p:cNvPr id="5" name="TextBox 4">
            <a:extLst>
              <a:ext uri="{FF2B5EF4-FFF2-40B4-BE49-F238E27FC236}">
                <a16:creationId xmlns:a16="http://schemas.microsoft.com/office/drawing/2014/main" id="{1A112624-CD41-1B49-0F86-A469A75CE5E6}"/>
              </a:ext>
            </a:extLst>
          </p:cNvPr>
          <p:cNvSpPr txBox="1"/>
          <p:nvPr/>
        </p:nvSpPr>
        <p:spPr>
          <a:xfrm>
            <a:off x="563880" y="4709159"/>
            <a:ext cx="109880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t>The graphs display the distribution of Salary on left and Distribution of College GPA on Right</a:t>
            </a:r>
          </a:p>
          <a:p>
            <a:pPr marL="285750" indent="-285750">
              <a:buChar char="•"/>
            </a:pPr>
            <a:endParaRPr lang="en-US" sz="1800" dirty="0"/>
          </a:p>
          <a:p>
            <a:pPr marL="285750" indent="-285750">
              <a:buChar char="•"/>
            </a:pPr>
            <a:r>
              <a:rPr lang="en-US" sz="1800" dirty="0"/>
              <a:t>Most of the graduates earn approximately 2.5 lakhs - 3 lakhs</a:t>
            </a:r>
          </a:p>
          <a:p>
            <a:pPr marL="285750" indent="-285750">
              <a:buChar char="•"/>
            </a:pPr>
            <a:endParaRPr lang="en-US" sz="1800" dirty="0"/>
          </a:p>
          <a:p>
            <a:pPr marL="285750" indent="-285750">
              <a:buChar char="•"/>
            </a:pPr>
            <a:r>
              <a:rPr lang="en-US" sz="1800" dirty="0"/>
              <a:t>Most of the graduates have a College GPA between 6.0 - 8.0 </a:t>
            </a:r>
          </a:p>
        </p:txBody>
      </p:sp>
      <p:pic>
        <p:nvPicPr>
          <p:cNvPr id="3" name="Picture 2" descr="A graph of a salary&#10;&#10;Description automatically generated">
            <a:extLst>
              <a:ext uri="{FF2B5EF4-FFF2-40B4-BE49-F238E27FC236}">
                <a16:creationId xmlns:a16="http://schemas.microsoft.com/office/drawing/2014/main" id="{232272BA-4EBB-2166-3CB3-36568954A012}"/>
              </a:ext>
            </a:extLst>
          </p:cNvPr>
          <p:cNvPicPr>
            <a:picLocks noChangeAspect="1"/>
          </p:cNvPicPr>
          <p:nvPr/>
        </p:nvPicPr>
        <p:blipFill>
          <a:blip r:embed="rId2"/>
          <a:stretch>
            <a:fillRect/>
          </a:stretch>
        </p:blipFill>
        <p:spPr>
          <a:xfrm>
            <a:off x="757868" y="592791"/>
            <a:ext cx="4602677" cy="3543301"/>
          </a:xfrm>
          <a:prstGeom prst="rect">
            <a:avLst/>
          </a:prstGeom>
        </p:spPr>
      </p:pic>
      <p:pic>
        <p:nvPicPr>
          <p:cNvPr id="6" name="Picture 5" descr="A graph of a normal distribution&#10;&#10;Description automatically generated">
            <a:extLst>
              <a:ext uri="{FF2B5EF4-FFF2-40B4-BE49-F238E27FC236}">
                <a16:creationId xmlns:a16="http://schemas.microsoft.com/office/drawing/2014/main" id="{CBE33342-FE0E-D452-E83B-0A59804396B6}"/>
              </a:ext>
            </a:extLst>
          </p:cNvPr>
          <p:cNvPicPr>
            <a:picLocks noChangeAspect="1"/>
          </p:cNvPicPr>
          <p:nvPr/>
        </p:nvPicPr>
        <p:blipFill>
          <a:blip r:embed="rId3"/>
          <a:stretch>
            <a:fillRect/>
          </a:stretch>
        </p:blipFill>
        <p:spPr>
          <a:xfrm>
            <a:off x="5974080" y="586740"/>
            <a:ext cx="5486400" cy="3543300"/>
          </a:xfrm>
          <a:prstGeom prst="rect">
            <a:avLst/>
          </a:prstGeom>
        </p:spPr>
      </p:pic>
    </p:spTree>
    <p:extLst>
      <p:ext uri="{BB962C8B-B14F-4D97-AF65-F5344CB8AC3E}">
        <p14:creationId xmlns:p14="http://schemas.microsoft.com/office/powerpoint/2010/main" val="31978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C1B4-A39A-AF2B-03EC-CEFC688B25D7}"/>
              </a:ext>
            </a:extLst>
          </p:cNvPr>
          <p:cNvSpPr txBox="1"/>
          <p:nvPr/>
        </p:nvSpPr>
        <p:spPr>
          <a:xfrm>
            <a:off x="504969" y="142794"/>
            <a:ext cx="11293928"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latin typeface="Lato Black"/>
              </a:rPr>
              <a:t>Bivariate Analysis </a:t>
            </a:r>
            <a:endParaRPr lang="en-US" dirty="0"/>
          </a:p>
          <a:p>
            <a:endParaRPr lang="en-US" dirty="0"/>
          </a:p>
          <a:p>
            <a:endParaRPr lang="en-US" dirty="0"/>
          </a:p>
        </p:txBody>
      </p:sp>
      <p:sp>
        <p:nvSpPr>
          <p:cNvPr id="5" name="TextBox 4">
            <a:extLst>
              <a:ext uri="{FF2B5EF4-FFF2-40B4-BE49-F238E27FC236}">
                <a16:creationId xmlns:a16="http://schemas.microsoft.com/office/drawing/2014/main" id="{1A112624-CD41-1B49-0F86-A469A75CE5E6}"/>
              </a:ext>
            </a:extLst>
          </p:cNvPr>
          <p:cNvSpPr txBox="1"/>
          <p:nvPr/>
        </p:nvSpPr>
        <p:spPr>
          <a:xfrm>
            <a:off x="502920" y="4221479"/>
            <a:ext cx="109880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t>The graphs show the relationship between the Salary and College GPA on the left and Salary and College Tier.</a:t>
            </a:r>
          </a:p>
          <a:p>
            <a:pPr marL="285750" indent="-285750">
              <a:buChar char="•"/>
            </a:pPr>
            <a:endParaRPr lang="en-US" sz="1800" dirty="0"/>
          </a:p>
          <a:p>
            <a:pPr marL="285750" indent="-285750">
              <a:buChar char="•"/>
            </a:pPr>
            <a:r>
              <a:rPr lang="en-US" sz="1800" dirty="0"/>
              <a:t>The Salary and College GPA has a positive correlation as most of the graduates with higher College GPA secured higher salary package.</a:t>
            </a:r>
          </a:p>
          <a:p>
            <a:pPr marL="285750" indent="-285750">
              <a:buChar char="•"/>
            </a:pPr>
            <a:endParaRPr lang="en-US" sz="1800" dirty="0"/>
          </a:p>
          <a:p>
            <a:pPr marL="285750" indent="-285750">
              <a:buChar char="•"/>
            </a:pPr>
            <a:r>
              <a:rPr lang="en-US" sz="1800" dirty="0"/>
              <a:t>The graduates from Tier 1 colleges have higher salary packages than Tier 2 college graduates.</a:t>
            </a:r>
          </a:p>
          <a:p>
            <a:pPr marL="285750" indent="-285750">
              <a:buChar char="•"/>
            </a:pPr>
            <a:endParaRPr lang="en-US" sz="1800" dirty="0"/>
          </a:p>
          <a:p>
            <a:pPr marL="285750" indent="-285750">
              <a:buChar char="•"/>
            </a:pPr>
            <a:endParaRPr lang="en-US" sz="1800" dirty="0"/>
          </a:p>
        </p:txBody>
      </p:sp>
      <p:pic>
        <p:nvPicPr>
          <p:cNvPr id="3" name="Picture 2" descr="A graph of blue dots&#10;&#10;Description automatically generated">
            <a:extLst>
              <a:ext uri="{FF2B5EF4-FFF2-40B4-BE49-F238E27FC236}">
                <a16:creationId xmlns:a16="http://schemas.microsoft.com/office/drawing/2014/main" id="{232272BA-4EBB-2166-3CB3-36568954A012}"/>
              </a:ext>
            </a:extLst>
          </p:cNvPr>
          <p:cNvPicPr>
            <a:picLocks noChangeAspect="1"/>
          </p:cNvPicPr>
          <p:nvPr/>
        </p:nvPicPr>
        <p:blipFill>
          <a:blip r:embed="rId2"/>
          <a:stretch>
            <a:fillRect/>
          </a:stretch>
        </p:blipFill>
        <p:spPr>
          <a:xfrm>
            <a:off x="816961" y="592791"/>
            <a:ext cx="4484490" cy="3543301"/>
          </a:xfrm>
          <a:prstGeom prst="rect">
            <a:avLst/>
          </a:prstGeom>
        </p:spPr>
      </p:pic>
      <p:pic>
        <p:nvPicPr>
          <p:cNvPr id="6" name="Picture 5">
            <a:extLst>
              <a:ext uri="{FF2B5EF4-FFF2-40B4-BE49-F238E27FC236}">
                <a16:creationId xmlns:a16="http://schemas.microsoft.com/office/drawing/2014/main" id="{CBE33342-FE0E-D452-E83B-0A59804396B6}"/>
              </a:ext>
            </a:extLst>
          </p:cNvPr>
          <p:cNvPicPr>
            <a:picLocks noChangeAspect="1"/>
          </p:cNvPicPr>
          <p:nvPr/>
        </p:nvPicPr>
        <p:blipFill>
          <a:blip r:embed="rId3"/>
          <a:stretch>
            <a:fillRect/>
          </a:stretch>
        </p:blipFill>
        <p:spPr>
          <a:xfrm>
            <a:off x="6268958" y="586740"/>
            <a:ext cx="4896643" cy="3543300"/>
          </a:xfrm>
          <a:prstGeom prst="rect">
            <a:avLst/>
          </a:prstGeom>
        </p:spPr>
      </p:pic>
    </p:spTree>
    <p:extLst>
      <p:ext uri="{BB962C8B-B14F-4D97-AF65-F5344CB8AC3E}">
        <p14:creationId xmlns:p14="http://schemas.microsoft.com/office/powerpoint/2010/main" val="347859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C1B4-A39A-AF2B-03EC-CEFC688B25D7}"/>
              </a:ext>
            </a:extLst>
          </p:cNvPr>
          <p:cNvSpPr txBox="1"/>
          <p:nvPr/>
        </p:nvSpPr>
        <p:spPr>
          <a:xfrm>
            <a:off x="504969" y="142794"/>
            <a:ext cx="11293928"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latin typeface="Lato Black"/>
              </a:rPr>
              <a:t>Bivariate Analysis </a:t>
            </a:r>
            <a:endParaRPr lang="en-US" dirty="0"/>
          </a:p>
          <a:p>
            <a:endParaRPr lang="en-US" dirty="0"/>
          </a:p>
          <a:p>
            <a:endParaRPr lang="en-US" dirty="0"/>
          </a:p>
        </p:txBody>
      </p:sp>
      <p:sp>
        <p:nvSpPr>
          <p:cNvPr id="5" name="TextBox 4">
            <a:extLst>
              <a:ext uri="{FF2B5EF4-FFF2-40B4-BE49-F238E27FC236}">
                <a16:creationId xmlns:a16="http://schemas.microsoft.com/office/drawing/2014/main" id="{1A112624-CD41-1B49-0F86-A469A75CE5E6}"/>
              </a:ext>
            </a:extLst>
          </p:cNvPr>
          <p:cNvSpPr txBox="1"/>
          <p:nvPr/>
        </p:nvSpPr>
        <p:spPr>
          <a:xfrm>
            <a:off x="563880" y="4709159"/>
            <a:ext cx="109880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t>The graduates from colleges located in Tier 1 cities earn slightly more than graduates  from colleges located in Tier 2 cities.</a:t>
            </a:r>
          </a:p>
          <a:p>
            <a:pPr marL="285750" indent="-285750">
              <a:buChar char="•"/>
            </a:pPr>
            <a:endParaRPr lang="en-US" sz="1800" dirty="0"/>
          </a:p>
          <a:p>
            <a:pPr marL="285750" indent="-285750">
              <a:buChar char="•"/>
            </a:pPr>
            <a:r>
              <a:rPr lang="en-US" sz="1800" dirty="0"/>
              <a:t>The graduates who graduated in the year 2010 have secured higher salary package compared to others.</a:t>
            </a:r>
          </a:p>
        </p:txBody>
      </p:sp>
      <p:pic>
        <p:nvPicPr>
          <p:cNvPr id="3" name="Picture 2" descr="A graph of a bar chart&#10;&#10;Description automatically generated">
            <a:extLst>
              <a:ext uri="{FF2B5EF4-FFF2-40B4-BE49-F238E27FC236}">
                <a16:creationId xmlns:a16="http://schemas.microsoft.com/office/drawing/2014/main" id="{232272BA-4EBB-2166-3CB3-36568954A012}"/>
              </a:ext>
            </a:extLst>
          </p:cNvPr>
          <p:cNvPicPr>
            <a:picLocks noChangeAspect="1"/>
          </p:cNvPicPr>
          <p:nvPr/>
        </p:nvPicPr>
        <p:blipFill>
          <a:blip r:embed="rId2"/>
          <a:stretch>
            <a:fillRect/>
          </a:stretch>
        </p:blipFill>
        <p:spPr>
          <a:xfrm>
            <a:off x="757868" y="699151"/>
            <a:ext cx="4602677" cy="3330580"/>
          </a:xfrm>
          <a:prstGeom prst="rect">
            <a:avLst/>
          </a:prstGeom>
        </p:spPr>
      </p:pic>
      <p:pic>
        <p:nvPicPr>
          <p:cNvPr id="6" name="Picture 5">
            <a:extLst>
              <a:ext uri="{FF2B5EF4-FFF2-40B4-BE49-F238E27FC236}">
                <a16:creationId xmlns:a16="http://schemas.microsoft.com/office/drawing/2014/main" id="{CBE33342-FE0E-D452-E83B-0A59804396B6}"/>
              </a:ext>
            </a:extLst>
          </p:cNvPr>
          <p:cNvPicPr>
            <a:picLocks noChangeAspect="1"/>
          </p:cNvPicPr>
          <p:nvPr/>
        </p:nvPicPr>
        <p:blipFill>
          <a:blip r:embed="rId3"/>
          <a:stretch>
            <a:fillRect/>
          </a:stretch>
        </p:blipFill>
        <p:spPr>
          <a:xfrm>
            <a:off x="6268958" y="586740"/>
            <a:ext cx="4896643" cy="3543300"/>
          </a:xfrm>
          <a:prstGeom prst="rect">
            <a:avLst/>
          </a:prstGeom>
        </p:spPr>
      </p:pic>
    </p:spTree>
    <p:extLst>
      <p:ext uri="{BB962C8B-B14F-4D97-AF65-F5344CB8AC3E}">
        <p14:creationId xmlns:p14="http://schemas.microsoft.com/office/powerpoint/2010/main" val="285420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C1B4-A39A-AF2B-03EC-CEFC688B25D7}"/>
              </a:ext>
            </a:extLst>
          </p:cNvPr>
          <p:cNvSpPr txBox="1"/>
          <p:nvPr/>
        </p:nvSpPr>
        <p:spPr>
          <a:xfrm>
            <a:off x="504969" y="142794"/>
            <a:ext cx="11293928"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latin typeface="Lato Black"/>
              </a:rPr>
              <a:t>Bivariate Analysis </a:t>
            </a:r>
            <a:endParaRPr lang="en-US" dirty="0"/>
          </a:p>
          <a:p>
            <a:endParaRPr lang="en-US" dirty="0"/>
          </a:p>
          <a:p>
            <a:endParaRPr lang="en-US" dirty="0"/>
          </a:p>
        </p:txBody>
      </p:sp>
      <p:sp>
        <p:nvSpPr>
          <p:cNvPr id="5" name="TextBox 4">
            <a:extLst>
              <a:ext uri="{FF2B5EF4-FFF2-40B4-BE49-F238E27FC236}">
                <a16:creationId xmlns:a16="http://schemas.microsoft.com/office/drawing/2014/main" id="{1A112624-CD41-1B49-0F86-A469A75CE5E6}"/>
              </a:ext>
            </a:extLst>
          </p:cNvPr>
          <p:cNvSpPr txBox="1"/>
          <p:nvPr/>
        </p:nvSpPr>
        <p:spPr>
          <a:xfrm>
            <a:off x="563880" y="4709159"/>
            <a:ext cx="109880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dirty="0"/>
              <a:t>Males salary is slightly higher than the females.</a:t>
            </a:r>
          </a:p>
          <a:p>
            <a:pPr marL="285750" indent="-285750">
              <a:buChar char="•"/>
            </a:pPr>
            <a:endParaRPr lang="en-US" sz="2000" dirty="0"/>
          </a:p>
          <a:p>
            <a:pPr marL="285750" indent="-285750">
              <a:buChar char="•"/>
            </a:pPr>
            <a:r>
              <a:rPr lang="en-US" sz="2000" dirty="0" err="1"/>
              <a:t>M.Tech</a:t>
            </a:r>
            <a:r>
              <a:rPr lang="en-US" sz="2000" dirty="0"/>
              <a:t>/M.E graduates earn higher salary compared to others.</a:t>
            </a:r>
          </a:p>
        </p:txBody>
      </p:sp>
      <p:pic>
        <p:nvPicPr>
          <p:cNvPr id="3" name="Picture 2" descr="A blue bar graph with white text&#10;&#10;Description automatically generated">
            <a:extLst>
              <a:ext uri="{FF2B5EF4-FFF2-40B4-BE49-F238E27FC236}">
                <a16:creationId xmlns:a16="http://schemas.microsoft.com/office/drawing/2014/main" id="{232272BA-4EBB-2166-3CB3-36568954A012}"/>
              </a:ext>
            </a:extLst>
          </p:cNvPr>
          <p:cNvPicPr>
            <a:picLocks noChangeAspect="1"/>
          </p:cNvPicPr>
          <p:nvPr/>
        </p:nvPicPr>
        <p:blipFill>
          <a:blip r:embed="rId2"/>
          <a:stretch>
            <a:fillRect/>
          </a:stretch>
        </p:blipFill>
        <p:spPr>
          <a:xfrm>
            <a:off x="757868" y="699151"/>
            <a:ext cx="4602676" cy="3330580"/>
          </a:xfrm>
          <a:prstGeom prst="rect">
            <a:avLst/>
          </a:prstGeom>
        </p:spPr>
      </p:pic>
      <p:pic>
        <p:nvPicPr>
          <p:cNvPr id="6" name="Picture 5">
            <a:extLst>
              <a:ext uri="{FF2B5EF4-FFF2-40B4-BE49-F238E27FC236}">
                <a16:creationId xmlns:a16="http://schemas.microsoft.com/office/drawing/2014/main" id="{CBE33342-FE0E-D452-E83B-0A59804396B6}"/>
              </a:ext>
            </a:extLst>
          </p:cNvPr>
          <p:cNvPicPr>
            <a:picLocks noChangeAspect="1"/>
          </p:cNvPicPr>
          <p:nvPr/>
        </p:nvPicPr>
        <p:blipFill>
          <a:blip r:embed="rId3"/>
          <a:stretch>
            <a:fillRect/>
          </a:stretch>
        </p:blipFill>
        <p:spPr>
          <a:xfrm>
            <a:off x="6268958" y="586740"/>
            <a:ext cx="4896643" cy="3543299"/>
          </a:xfrm>
          <a:prstGeom prst="rect">
            <a:avLst/>
          </a:prstGeom>
        </p:spPr>
      </p:pic>
    </p:spTree>
    <p:extLst>
      <p:ext uri="{BB962C8B-B14F-4D97-AF65-F5344CB8AC3E}">
        <p14:creationId xmlns:p14="http://schemas.microsoft.com/office/powerpoint/2010/main" val="13097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3FCFD-6CF9-4009-F7D2-FD9D20A2A602}"/>
              </a:ext>
            </a:extLst>
          </p:cNvPr>
          <p:cNvSpPr txBox="1"/>
          <p:nvPr/>
        </p:nvSpPr>
        <p:spPr>
          <a:xfrm>
            <a:off x="409815" y="320968"/>
            <a:ext cx="11449210"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b="1" dirty="0">
              <a:solidFill>
                <a:srgbClr val="FF0000"/>
              </a:solidFill>
            </a:endParaRPr>
          </a:p>
          <a:p>
            <a:pPr marL="342900" indent="-342900">
              <a:buChar char="•"/>
            </a:pPr>
            <a:r>
              <a:rPr lang="en-US" sz="1600" dirty="0"/>
              <a:t>Question -1 Times of India article dated Jan 18, 2019 states that “</a:t>
            </a:r>
            <a:r>
              <a:rPr lang="en-US" sz="1600" i="1" dirty="0"/>
              <a:t>After doing your Computer Science Engineering if you take up jobs as a Programming Analyst, Software Engineer, Hardware Engineer and Associate Engineer you can earn up to 2.5-3 lakhs as a fresh graduate.</a:t>
            </a:r>
            <a:r>
              <a:rPr lang="en-US" sz="1600" dirty="0"/>
              <a:t>” Test this claim with the data given to you.</a:t>
            </a:r>
          </a:p>
          <a:p>
            <a:pPr marL="342900" indent="-342900">
              <a:buChar char="•"/>
            </a:pPr>
            <a:endParaRPr lang="en-US" sz="1600" dirty="0"/>
          </a:p>
          <a:p>
            <a:pPr marL="342900" indent="-342900">
              <a:buChar char="•"/>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285750" indent="-285750">
              <a:buChar char="•"/>
            </a:pPr>
            <a:endParaRPr lang="en-US" sz="1600" dirty="0"/>
          </a:p>
          <a:p>
            <a:pPr marL="285750" indent="-285750" algn="just">
              <a:buChar char="•"/>
            </a:pPr>
            <a:r>
              <a:rPr lang="en-US" sz="1600" dirty="0"/>
              <a:t>The dataset only has 167 records that meet the criteria hence the data is inadequate to test the claim</a:t>
            </a:r>
            <a:endParaRPr lang="en-US" sz="1600">
              <a:solidFill>
                <a:srgbClr val="D5D5D5"/>
              </a:solidFill>
            </a:endParaRPr>
          </a:p>
          <a:p>
            <a:pPr marL="285750" indent="-285750" algn="just">
              <a:buChar char="•"/>
            </a:pPr>
            <a:r>
              <a:rPr lang="en-US" sz="1600" dirty="0"/>
              <a:t>However if we find the average of the available data it is approximately 331526.95</a:t>
            </a:r>
            <a:endParaRPr lang="en-US" sz="1600">
              <a:solidFill>
                <a:srgbClr val="D5D5D5"/>
              </a:solidFill>
            </a:endParaRPr>
          </a:p>
          <a:p>
            <a:pPr marL="285750" indent="-285750" algn="just">
              <a:buChar char="•"/>
            </a:pPr>
            <a:r>
              <a:rPr lang="en-US" sz="1600" dirty="0"/>
              <a:t>With respect to the outcome of the data we can say that a person with computer science engineering specialization can earn up more than 3 LPA if they take up jobs as Programming Analyst, Software Engineer, Hardware Engineer or  as an Associate Engineer.</a:t>
            </a:r>
          </a:p>
          <a:p>
            <a:pPr algn="ctr"/>
            <a:r>
              <a:rPr lang="en-US" sz="1600" dirty="0"/>
              <a:t> </a:t>
            </a:r>
          </a:p>
        </p:txBody>
      </p:sp>
      <p:pic>
        <p:nvPicPr>
          <p:cNvPr id="3" name="Picture 2" descr="A screenshot of a computer program&#10;&#10;Description automatically generated">
            <a:extLst>
              <a:ext uri="{FF2B5EF4-FFF2-40B4-BE49-F238E27FC236}">
                <a16:creationId xmlns:a16="http://schemas.microsoft.com/office/drawing/2014/main" id="{6C70C7A4-6444-9451-648D-34507DD99A31}"/>
              </a:ext>
            </a:extLst>
          </p:cNvPr>
          <p:cNvPicPr>
            <a:picLocks noChangeAspect="1"/>
          </p:cNvPicPr>
          <p:nvPr/>
        </p:nvPicPr>
        <p:blipFill>
          <a:blip r:embed="rId2"/>
          <a:stretch>
            <a:fillRect/>
          </a:stretch>
        </p:blipFill>
        <p:spPr>
          <a:xfrm>
            <a:off x="817983" y="1606349"/>
            <a:ext cx="10478235" cy="2780010"/>
          </a:xfrm>
          <a:prstGeom prst="rect">
            <a:avLst/>
          </a:prstGeom>
        </p:spPr>
      </p:pic>
      <p:sp>
        <p:nvSpPr>
          <p:cNvPr id="4" name="TextBox 3">
            <a:extLst>
              <a:ext uri="{FF2B5EF4-FFF2-40B4-BE49-F238E27FC236}">
                <a16:creationId xmlns:a16="http://schemas.microsoft.com/office/drawing/2014/main" id="{37410A27-9138-72A1-50B6-E6418D1380F7}"/>
              </a:ext>
            </a:extLst>
          </p:cNvPr>
          <p:cNvSpPr txBox="1"/>
          <p:nvPr/>
        </p:nvSpPr>
        <p:spPr>
          <a:xfrm>
            <a:off x="405190" y="120951"/>
            <a:ext cx="113755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FF0000"/>
                </a:solidFill>
                <a:latin typeface="Lato Black"/>
              </a:rPr>
              <a:t>Research Question Analysis</a:t>
            </a:r>
            <a:endParaRPr lang="en-US">
              <a:solidFill>
                <a:srgbClr val="FF0000"/>
              </a:solidFill>
            </a:endParaRPr>
          </a:p>
        </p:txBody>
      </p:sp>
    </p:spTree>
    <p:extLst>
      <p:ext uri="{BB962C8B-B14F-4D97-AF65-F5344CB8AC3E}">
        <p14:creationId xmlns:p14="http://schemas.microsoft.com/office/powerpoint/2010/main" val="38078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DCB01-B7DF-90D7-651F-D1EF23ED4D93}"/>
              </a:ext>
            </a:extLst>
          </p:cNvPr>
          <p:cNvSpPr txBox="1"/>
          <p:nvPr/>
        </p:nvSpPr>
        <p:spPr>
          <a:xfrm>
            <a:off x="471714" y="362857"/>
            <a:ext cx="115267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Question –2 Is there a relationship between gender and specialization? (i.e. Does the preference of Specialization depend on the Gender?</a:t>
            </a:r>
          </a:p>
          <a:p>
            <a:endParaRPr lang="en-US" sz="1800" dirty="0"/>
          </a:p>
        </p:txBody>
      </p:sp>
      <p:pic>
        <p:nvPicPr>
          <p:cNvPr id="3" name="Picture 2" descr="A graph of different colored bars&#10;&#10;Description automatically generated">
            <a:extLst>
              <a:ext uri="{FF2B5EF4-FFF2-40B4-BE49-F238E27FC236}">
                <a16:creationId xmlns:a16="http://schemas.microsoft.com/office/drawing/2014/main" id="{9A6D36D9-0C40-5808-3C70-01616F7AF329}"/>
              </a:ext>
            </a:extLst>
          </p:cNvPr>
          <p:cNvPicPr>
            <a:picLocks noChangeAspect="1"/>
          </p:cNvPicPr>
          <p:nvPr/>
        </p:nvPicPr>
        <p:blipFill>
          <a:blip r:embed="rId2"/>
          <a:stretch>
            <a:fillRect/>
          </a:stretch>
        </p:blipFill>
        <p:spPr>
          <a:xfrm>
            <a:off x="471281" y="1032933"/>
            <a:ext cx="5552580" cy="5300132"/>
          </a:xfrm>
          <a:prstGeom prst="rect">
            <a:avLst/>
          </a:prstGeom>
        </p:spPr>
      </p:pic>
      <p:sp>
        <p:nvSpPr>
          <p:cNvPr id="4" name="TextBox 3">
            <a:extLst>
              <a:ext uri="{FF2B5EF4-FFF2-40B4-BE49-F238E27FC236}">
                <a16:creationId xmlns:a16="http://schemas.microsoft.com/office/drawing/2014/main" id="{793F8D61-4E59-56EC-DE1C-1949B101262E}"/>
              </a:ext>
            </a:extLst>
          </p:cNvPr>
          <p:cNvSpPr txBox="1"/>
          <p:nvPr/>
        </p:nvSpPr>
        <p:spPr>
          <a:xfrm>
            <a:off x="6265333" y="1269999"/>
            <a:ext cx="58420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dirty="0"/>
              <a:t>This count plot show us the relationship between genders and specialization.</a:t>
            </a:r>
          </a:p>
          <a:p>
            <a:pPr marL="285750" indent="-285750">
              <a:buChar char="•"/>
            </a:pPr>
            <a:endParaRPr lang="en-US" sz="1600" dirty="0"/>
          </a:p>
          <a:p>
            <a:pPr marL="285750" indent="-285750">
              <a:buChar char="•"/>
            </a:pPr>
            <a:r>
              <a:rPr lang="en-US" sz="1600" dirty="0"/>
              <a:t>By looking at the graph we can say that there is a relationship between gender and specialization.</a:t>
            </a:r>
          </a:p>
          <a:p>
            <a:pPr marL="285750" indent="-285750">
              <a:buChar char="•"/>
            </a:pPr>
            <a:endParaRPr lang="en-US" sz="1600" dirty="0"/>
          </a:p>
          <a:p>
            <a:pPr marL="285750" indent="-285750">
              <a:buChar char="•"/>
            </a:pPr>
            <a:r>
              <a:rPr lang="en-US" sz="1600" dirty="0"/>
              <a:t>The graph indicates that every specialization is male dominant.</a:t>
            </a:r>
          </a:p>
          <a:p>
            <a:pPr marL="285750" indent="-285750">
              <a:buChar char="•"/>
            </a:pPr>
            <a:endParaRPr lang="en-US" sz="1600" dirty="0"/>
          </a:p>
          <a:p>
            <a:pPr marL="285750" indent="-285750">
              <a:buChar char="•"/>
            </a:pPr>
            <a:r>
              <a:rPr lang="en-US" sz="1600" dirty="0"/>
              <a:t>The male to female ratio is significantly high in specializations such as Mechanical Engineering and Electronics and Electrical Engineering.</a:t>
            </a:r>
          </a:p>
          <a:p>
            <a:pPr marL="285750" indent="-285750">
              <a:buChar char="•"/>
            </a:pPr>
            <a:endParaRPr lang="en-US" sz="1600" dirty="0"/>
          </a:p>
          <a:p>
            <a:pPr marL="285750" indent="-285750">
              <a:buChar char="•"/>
            </a:pPr>
            <a:r>
              <a:rPr lang="en-US" sz="1600" dirty="0"/>
              <a:t>Most of the females prefer specializations such as Electronics and Communication Engineering, Computer Science Engineering and Information Technology.</a:t>
            </a:r>
          </a:p>
          <a:p>
            <a:pPr marL="285750" indent="-285750">
              <a:buChar char="•"/>
            </a:pPr>
            <a:endParaRPr lang="en-US" sz="1600" dirty="0"/>
          </a:p>
          <a:p>
            <a:pPr marL="285750" indent="-285750">
              <a:buChar char="•"/>
            </a:pPr>
            <a:r>
              <a:rPr lang="en-US" sz="1600" dirty="0"/>
              <a:t>From the available data we can conclude that there is a dependency between Gender and Specialization.</a:t>
            </a:r>
          </a:p>
          <a:p>
            <a:pPr marL="285750" indent="-285750">
              <a:buChar char="•"/>
            </a:pPr>
            <a:endParaRPr lang="en-US" sz="1600" dirty="0"/>
          </a:p>
          <a:p>
            <a:pPr marL="285750" indent="-285750">
              <a:buChar char="•"/>
            </a:pPr>
            <a:endParaRPr lang="en-US" sz="1600" dirty="0"/>
          </a:p>
        </p:txBody>
      </p:sp>
    </p:spTree>
    <p:extLst>
      <p:ext uri="{BB962C8B-B14F-4D97-AF65-F5344CB8AC3E}">
        <p14:creationId xmlns:p14="http://schemas.microsoft.com/office/powerpoint/2010/main" val="57262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89EB-EEBA-9087-CB89-BA38B9677B0C}"/>
              </a:ext>
            </a:extLst>
          </p:cNvPr>
          <p:cNvSpPr>
            <a:spLocks noGrp="1"/>
          </p:cNvSpPr>
          <p:nvPr>
            <p:ph type="title"/>
          </p:nvPr>
        </p:nvSpPr>
        <p:spPr>
          <a:xfrm>
            <a:off x="838200" y="157817"/>
            <a:ext cx="10515600" cy="782078"/>
          </a:xfrm>
        </p:spPr>
        <p:txBody>
          <a:bodyPr/>
          <a:lstStyle/>
          <a:p>
            <a:pPr algn="ctr"/>
            <a:r>
              <a:rPr lang="en-US" dirty="0">
                <a:solidFill>
                  <a:srgbClr val="FF0000"/>
                </a:solidFill>
                <a:latin typeface="Arial Black"/>
              </a:rPr>
              <a:t>Conclusion</a:t>
            </a:r>
            <a:endParaRPr lang="en-US"/>
          </a:p>
        </p:txBody>
      </p:sp>
      <p:sp>
        <p:nvSpPr>
          <p:cNvPr id="3" name="Text Placeholder 2">
            <a:extLst>
              <a:ext uri="{FF2B5EF4-FFF2-40B4-BE49-F238E27FC236}">
                <a16:creationId xmlns:a16="http://schemas.microsoft.com/office/drawing/2014/main" id="{F4CCA03C-E7F7-44D9-2BAB-C12C2497773D}"/>
              </a:ext>
            </a:extLst>
          </p:cNvPr>
          <p:cNvSpPr>
            <a:spLocks noGrp="1"/>
          </p:cNvSpPr>
          <p:nvPr>
            <p:ph type="body" idx="1"/>
          </p:nvPr>
        </p:nvSpPr>
        <p:spPr>
          <a:xfrm>
            <a:off x="838200" y="884331"/>
            <a:ext cx="10795747" cy="5292632"/>
          </a:xfrm>
        </p:spPr>
        <p:txBody>
          <a:bodyPr>
            <a:normAutofit/>
          </a:bodyPr>
          <a:lstStyle/>
          <a:p>
            <a:pPr marL="114300" indent="0">
              <a:buNone/>
            </a:pPr>
            <a:endParaRPr lang="en-US" sz="2000" dirty="0">
              <a:latin typeface="Arial"/>
            </a:endParaRPr>
          </a:p>
          <a:p>
            <a:r>
              <a:rPr lang="en-US" sz="2000" dirty="0">
                <a:latin typeface="Arial"/>
              </a:rPr>
              <a:t>The dataset contains data of engineering graduates which was released by AMEO in the year 2015.</a:t>
            </a:r>
            <a:endParaRPr lang="en-US"/>
          </a:p>
          <a:p>
            <a:r>
              <a:rPr lang="en-US" sz="2000" dirty="0">
                <a:latin typeface="Arial"/>
              </a:rPr>
              <a:t>The dataset contains data of engineering graduates such as graduates personal, academic and professional information.</a:t>
            </a:r>
          </a:p>
          <a:p>
            <a:r>
              <a:rPr lang="en-US" sz="2000" dirty="0">
                <a:latin typeface="Arial"/>
              </a:rPr>
              <a:t>It also contains information related to their Technical, Cognitive and Personality skills.</a:t>
            </a:r>
          </a:p>
          <a:p>
            <a:r>
              <a:rPr lang="en-US" sz="2000" dirty="0">
                <a:latin typeface="Arial"/>
              </a:rPr>
              <a:t>Dataset has no missing values but few columns contain invalid values.</a:t>
            </a:r>
          </a:p>
          <a:p>
            <a:r>
              <a:rPr lang="en-US" sz="2000" dirty="0">
                <a:latin typeface="Arial"/>
              </a:rPr>
              <a:t>Around 76% of the data is of male graduates.</a:t>
            </a:r>
          </a:p>
          <a:p>
            <a:r>
              <a:rPr lang="en-US" sz="2000" dirty="0">
                <a:latin typeface="Arial"/>
              </a:rPr>
              <a:t>Average salary of these engineering graduates is approximately 3 lakhs per annum.</a:t>
            </a:r>
          </a:p>
          <a:p>
            <a:r>
              <a:rPr lang="en-US" sz="2000" dirty="0">
                <a:latin typeface="Arial"/>
              </a:rPr>
              <a:t>The Technical, Cognitive and Personality skills all are positively correlated with salary of the graduates.</a:t>
            </a:r>
          </a:p>
          <a:p>
            <a:endParaRPr lang="en-US" sz="2000" dirty="0">
              <a:latin typeface="Arial"/>
            </a:endParaRPr>
          </a:p>
          <a:p>
            <a:endParaRPr lang="en-US" sz="2000" dirty="0">
              <a:latin typeface="Arial"/>
            </a:endParaRPr>
          </a:p>
        </p:txBody>
      </p:sp>
    </p:spTree>
    <p:extLst>
      <p:ext uri="{BB962C8B-B14F-4D97-AF65-F5344CB8AC3E}">
        <p14:creationId xmlns:p14="http://schemas.microsoft.com/office/powerpoint/2010/main" val="352314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89EB-EEBA-9087-CB89-BA38B9677B0C}"/>
              </a:ext>
            </a:extLst>
          </p:cNvPr>
          <p:cNvSpPr>
            <a:spLocks noGrp="1"/>
          </p:cNvSpPr>
          <p:nvPr>
            <p:ph type="title"/>
          </p:nvPr>
        </p:nvSpPr>
        <p:spPr>
          <a:xfrm>
            <a:off x="838200" y="157817"/>
            <a:ext cx="10515600" cy="782078"/>
          </a:xfrm>
        </p:spPr>
        <p:txBody>
          <a:bodyPr/>
          <a:lstStyle/>
          <a:p>
            <a:pPr algn="ctr"/>
            <a:r>
              <a:rPr lang="en-US" dirty="0">
                <a:solidFill>
                  <a:srgbClr val="FF0000"/>
                </a:solidFill>
                <a:latin typeface="Arial Black"/>
              </a:rPr>
              <a:t>Conclusion</a:t>
            </a:r>
            <a:endParaRPr lang="en-US"/>
          </a:p>
        </p:txBody>
      </p:sp>
      <p:sp>
        <p:nvSpPr>
          <p:cNvPr id="3" name="Text Placeholder 2">
            <a:extLst>
              <a:ext uri="{FF2B5EF4-FFF2-40B4-BE49-F238E27FC236}">
                <a16:creationId xmlns:a16="http://schemas.microsoft.com/office/drawing/2014/main" id="{F4CCA03C-E7F7-44D9-2BAB-C12C2497773D}"/>
              </a:ext>
            </a:extLst>
          </p:cNvPr>
          <p:cNvSpPr>
            <a:spLocks noGrp="1"/>
          </p:cNvSpPr>
          <p:nvPr>
            <p:ph type="body" idx="1"/>
          </p:nvPr>
        </p:nvSpPr>
        <p:spPr>
          <a:xfrm>
            <a:off x="838200" y="884331"/>
            <a:ext cx="10515600" cy="5292632"/>
          </a:xfrm>
        </p:spPr>
        <p:txBody>
          <a:bodyPr spcFirstLastPara="1" wrap="square" lIns="91425" tIns="45700" rIns="91425" bIns="45700" anchor="t" anchorCtr="0">
            <a:noAutofit/>
          </a:bodyPr>
          <a:lstStyle/>
          <a:p>
            <a:endParaRPr lang="en-US" sz="2000" dirty="0">
              <a:latin typeface="Arial"/>
            </a:endParaRPr>
          </a:p>
          <a:p>
            <a:r>
              <a:rPr lang="en-US" sz="2000" dirty="0">
                <a:latin typeface="Arial"/>
              </a:rPr>
              <a:t>Graduates from Tier 1 colleges and Tier 1 cities tend to earn more compared to those from Tier 2 colleges and Tier 2 cities.</a:t>
            </a:r>
          </a:p>
          <a:p>
            <a:r>
              <a:rPr lang="en-US" sz="2000" dirty="0">
                <a:latin typeface="Arial"/>
              </a:rPr>
              <a:t>Most of them work in cities like Bangalore, Noida, Hyderabad, Pune, and Chennai.</a:t>
            </a:r>
          </a:p>
          <a:p>
            <a:r>
              <a:rPr lang="en-US" sz="2000" dirty="0">
                <a:latin typeface="Arial"/>
              </a:rPr>
              <a:t>A majority of these graduates hail from states such as Uttar Pradesh, Karnataka, Tamil Nadu, Telangana, and Maharashtra.</a:t>
            </a:r>
          </a:p>
          <a:p>
            <a:r>
              <a:rPr lang="en-US" sz="2000" dirty="0">
                <a:latin typeface="Arial"/>
              </a:rPr>
              <a:t>The majority of graduates hold a </a:t>
            </a:r>
            <a:r>
              <a:rPr lang="en-US" sz="2000" dirty="0" err="1">
                <a:latin typeface="Arial"/>
              </a:rPr>
              <a:t>B.Tech</a:t>
            </a:r>
            <a:r>
              <a:rPr lang="en-US" sz="2000" dirty="0">
                <a:latin typeface="Arial"/>
              </a:rPr>
              <a:t>/B.E degree with specializations in branches such as Electronics and Communication Engineering, Computer Science Engineering, and Information Technology.</a:t>
            </a:r>
          </a:p>
          <a:p>
            <a:r>
              <a:rPr lang="en-US" sz="2000" dirty="0">
                <a:latin typeface="Arial"/>
              </a:rPr>
              <a:t>Graduates with good academic performance tend to have higher salaries compared to those who performed poorly during their academic years.</a:t>
            </a:r>
          </a:p>
          <a:p>
            <a:r>
              <a:rPr lang="en-US" sz="2000" dirty="0">
                <a:latin typeface="Arial"/>
              </a:rPr>
              <a:t>Graduates with an </a:t>
            </a:r>
            <a:r>
              <a:rPr lang="en-US" sz="2000" err="1">
                <a:latin typeface="Arial"/>
              </a:rPr>
              <a:t>M.Tech</a:t>
            </a:r>
            <a:r>
              <a:rPr lang="en-US" sz="2000" dirty="0">
                <a:latin typeface="Arial"/>
              </a:rPr>
              <a:t>/M.E degree earn the highest salaries, followed by those with an </a:t>
            </a:r>
            <a:r>
              <a:rPr lang="en-US" sz="2000" err="1">
                <a:latin typeface="Arial"/>
              </a:rPr>
              <a:t>M.Sc</a:t>
            </a:r>
            <a:r>
              <a:rPr lang="en-US" sz="2000" dirty="0">
                <a:latin typeface="Arial"/>
              </a:rPr>
              <a:t> and </a:t>
            </a:r>
            <a:r>
              <a:rPr lang="en-US" sz="2000" err="1">
                <a:latin typeface="Arial"/>
              </a:rPr>
              <a:t>B.Tech</a:t>
            </a:r>
            <a:r>
              <a:rPr lang="en-US" sz="2000" dirty="0">
                <a:latin typeface="Arial"/>
              </a:rPr>
              <a:t>/B.E degree.</a:t>
            </a:r>
          </a:p>
        </p:txBody>
      </p:sp>
    </p:spTree>
    <p:extLst>
      <p:ext uri="{BB962C8B-B14F-4D97-AF65-F5344CB8AC3E}">
        <p14:creationId xmlns:p14="http://schemas.microsoft.com/office/powerpoint/2010/main" val="80779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89EB-EEBA-9087-CB89-BA38B9677B0C}"/>
              </a:ext>
            </a:extLst>
          </p:cNvPr>
          <p:cNvSpPr>
            <a:spLocks noGrp="1"/>
          </p:cNvSpPr>
          <p:nvPr>
            <p:ph type="title"/>
          </p:nvPr>
        </p:nvSpPr>
        <p:spPr>
          <a:xfrm>
            <a:off x="838200" y="157817"/>
            <a:ext cx="10515600" cy="782078"/>
          </a:xfrm>
        </p:spPr>
        <p:txBody>
          <a:bodyPr/>
          <a:lstStyle/>
          <a:p>
            <a:pPr algn="ctr"/>
            <a:r>
              <a:rPr lang="en-US" dirty="0">
                <a:solidFill>
                  <a:srgbClr val="FF0000"/>
                </a:solidFill>
                <a:latin typeface="Arial Black"/>
              </a:rPr>
              <a:t>Conclusion</a:t>
            </a:r>
            <a:endParaRPr lang="en-US"/>
          </a:p>
        </p:txBody>
      </p:sp>
      <p:sp>
        <p:nvSpPr>
          <p:cNvPr id="3" name="Text Placeholder 2">
            <a:extLst>
              <a:ext uri="{FF2B5EF4-FFF2-40B4-BE49-F238E27FC236}">
                <a16:creationId xmlns:a16="http://schemas.microsoft.com/office/drawing/2014/main" id="{F4CCA03C-E7F7-44D9-2BAB-C12C2497773D}"/>
              </a:ext>
            </a:extLst>
          </p:cNvPr>
          <p:cNvSpPr>
            <a:spLocks noGrp="1"/>
          </p:cNvSpPr>
          <p:nvPr>
            <p:ph type="body" idx="1"/>
          </p:nvPr>
        </p:nvSpPr>
        <p:spPr>
          <a:xfrm>
            <a:off x="838200" y="884331"/>
            <a:ext cx="10515600" cy="5292632"/>
          </a:xfrm>
        </p:spPr>
        <p:txBody>
          <a:bodyPr spcFirstLastPara="1" wrap="square" lIns="91425" tIns="45700" rIns="91425" bIns="45700" anchor="t" anchorCtr="0">
            <a:noAutofit/>
          </a:bodyPr>
          <a:lstStyle/>
          <a:p>
            <a:pPr marL="114300" indent="0">
              <a:buNone/>
            </a:pPr>
            <a:endParaRPr lang="en-US" sz="2000" dirty="0">
              <a:latin typeface="Arial"/>
            </a:endParaRPr>
          </a:p>
          <a:p>
            <a:r>
              <a:rPr lang="en-US" sz="2000" dirty="0">
                <a:solidFill>
                  <a:srgbClr val="0D0D0D"/>
                </a:solidFill>
                <a:latin typeface="Arial"/>
              </a:rPr>
              <a:t>The data is inadequate to test and answer the question, namely whether a graduate with a specialization in Computer Science Engineering, taking up a job as a Programmer Analyst, Software Engineer, Hardware Engineer, or Associate Engineer, can earn between 2.5 lakhs and 3 lakhs per annum.</a:t>
            </a:r>
            <a:endParaRPr lang="en-US" sz="2000" dirty="0">
              <a:latin typeface="Arial"/>
            </a:endParaRPr>
          </a:p>
          <a:p>
            <a:r>
              <a:rPr lang="en-US" sz="2000" dirty="0">
                <a:solidFill>
                  <a:srgbClr val="0D0D0D"/>
                </a:solidFill>
                <a:latin typeface="Arial"/>
              </a:rPr>
              <a:t>However, with the limited data available, the average salary meeting the above criteria is approximately 3.3 lakhs per annum. So, if a Computer Science Engineering graduate takes up a job as a Programmer Analyst, Software Engineer, Hardware Engineer, or Associate Engineer, the expected salary range would be between 2.5 and 3 lakhs per annum.</a:t>
            </a:r>
            <a:endParaRPr lang="en-US" sz="2000" dirty="0">
              <a:latin typeface="Arial"/>
            </a:endParaRPr>
          </a:p>
          <a:p>
            <a:r>
              <a:rPr lang="en-US" sz="2000" dirty="0">
                <a:solidFill>
                  <a:srgbClr val="0D0D0D"/>
                </a:solidFill>
                <a:latin typeface="Arial"/>
              </a:rPr>
              <a:t>Furthermore, the data suggests that Specialization and Gender are dependent on each other. Women predominantly consider specializations such as Electronics and Communication Engineering, Computer Science Engineering, and Information Technology, whereas men are diversely spread across different specializations according to the data.</a:t>
            </a:r>
            <a:endParaRPr lang="en-US" sz="2000" dirty="0">
              <a:latin typeface="Arial"/>
            </a:endParaRPr>
          </a:p>
          <a:p>
            <a:endParaRPr lang="en-US" sz="2000" dirty="0">
              <a:latin typeface="Arial"/>
            </a:endParaRPr>
          </a:p>
        </p:txBody>
      </p:sp>
    </p:spTree>
    <p:extLst>
      <p:ext uri="{BB962C8B-B14F-4D97-AF65-F5344CB8AC3E}">
        <p14:creationId xmlns:p14="http://schemas.microsoft.com/office/powerpoint/2010/main" val="2191349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3845076" y="2719010"/>
            <a:ext cx="3661836" cy="914583"/>
          </a:xfrm>
          <a:prstGeom prst="rect">
            <a:avLst/>
          </a:prstGeom>
          <a:noFill/>
          <a:ln>
            <a:noFill/>
          </a:ln>
        </p:spPr>
        <p:txBody>
          <a:bodyPr spcFirstLastPara="1" wrap="square" lIns="91425" tIns="45700" rIns="91425" bIns="45700" anchor="t" anchorCtr="0">
            <a:noAutofit/>
          </a:bodyPr>
          <a:lstStyle/>
          <a:p>
            <a:pPr>
              <a:buClr>
                <a:srgbClr val="C00000"/>
              </a:buClr>
              <a:buSzPts val="4400"/>
            </a:pPr>
            <a:r>
              <a:rPr lang="en-IN" sz="6000" dirty="0">
                <a:solidFill>
                  <a:srgbClr val="C00000"/>
                </a:solidFill>
                <a:latin typeface="Libre Baskerville"/>
                <a:ea typeface="Calibri"/>
                <a:cs typeface="Calibri"/>
              </a:rPr>
              <a:t>Queries?</a:t>
            </a:r>
            <a:endParaRPr lang="en-IN" sz="6000" b="0" i="0" u="none" strike="noStrike" cap="none" dirty="0">
              <a:solidFill>
                <a:srgbClr val="C00000"/>
              </a:solidFill>
              <a:latin typeface="Libre Baskerville"/>
              <a:ea typeface="Calibri"/>
              <a:cs typeface="Calibri"/>
            </a:endParaRPr>
          </a:p>
        </p:txBody>
      </p:sp>
    </p:spTree>
    <p:extLst>
      <p:ext uri="{BB962C8B-B14F-4D97-AF65-F5344CB8AC3E}">
        <p14:creationId xmlns:p14="http://schemas.microsoft.com/office/powerpoint/2010/main" val="145666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64017" y="1005418"/>
            <a:ext cx="11003097" cy="4401164"/>
          </a:xfrm>
          <a:prstGeom prst="rect">
            <a:avLst/>
          </a:prstGeom>
          <a:noFill/>
          <a:ln>
            <a:noFill/>
          </a:ln>
        </p:spPr>
        <p:txBody>
          <a:bodyPr spcFirstLastPara="1" wrap="square" lIns="91425" tIns="45700" rIns="91425" bIns="45700" anchor="t" anchorCtr="0">
            <a:spAutoFit/>
          </a:bodyPr>
          <a:lstStyle/>
          <a:p>
            <a:pPr marL="342900" indent="-342900">
              <a:buClr>
                <a:schemeClr val="dk1"/>
              </a:buClr>
              <a:buSzPts val="1800"/>
              <a:buChar char="•"/>
            </a:pPr>
            <a:r>
              <a:rPr lang="en-IN" sz="2000" dirty="0">
                <a:solidFill>
                  <a:srgbClr val="0D0D0D"/>
                </a:solidFill>
                <a:ea typeface="Calibri"/>
              </a:rPr>
              <a:t>My name is Manish </a:t>
            </a:r>
            <a:r>
              <a:rPr lang="en-IN" sz="2000" dirty="0" err="1">
                <a:solidFill>
                  <a:srgbClr val="0D0D0D"/>
                </a:solidFill>
                <a:ea typeface="Calibri"/>
              </a:rPr>
              <a:t>Putnala</a:t>
            </a:r>
            <a:r>
              <a:rPr lang="en-IN" sz="2000" dirty="0">
                <a:solidFill>
                  <a:srgbClr val="0D0D0D"/>
                </a:solidFill>
                <a:ea typeface="Calibri"/>
              </a:rPr>
              <a:t>, and I am currently pursuing the final year of </a:t>
            </a:r>
            <a:r>
              <a:rPr lang="en-IN" sz="2000" dirty="0" err="1">
                <a:solidFill>
                  <a:srgbClr val="0D0D0D"/>
                </a:solidFill>
                <a:ea typeface="Calibri"/>
              </a:rPr>
              <a:t>B.Tech</a:t>
            </a:r>
            <a:r>
              <a:rPr lang="en-IN" sz="2000" dirty="0">
                <a:solidFill>
                  <a:srgbClr val="0D0D0D"/>
                </a:solidFill>
                <a:ea typeface="Calibri"/>
              </a:rPr>
              <a:t> in Computer Science and Engineering.</a:t>
            </a:r>
            <a:endParaRPr lang="en-IN" sz="2000" dirty="0">
              <a:solidFill>
                <a:schemeClr val="dk1"/>
              </a:solidFill>
              <a:ea typeface="Calibri"/>
              <a:cs typeface="Calibri"/>
            </a:endParaRPr>
          </a:p>
          <a:p>
            <a:pPr marL="342900" indent="-342900">
              <a:buClr>
                <a:schemeClr val="dk1"/>
              </a:buClr>
              <a:buSzPts val="1800"/>
              <a:buChar char="•"/>
            </a:pPr>
            <a:endParaRPr lang="en-IN" sz="2000" dirty="0">
              <a:solidFill>
                <a:srgbClr val="0D0D0D"/>
              </a:solidFill>
              <a:ea typeface="Calibri"/>
            </a:endParaRPr>
          </a:p>
          <a:p>
            <a:pPr marL="342900" lvl="6" indent="-342900">
              <a:buClr>
                <a:schemeClr val="dk1"/>
              </a:buClr>
              <a:buSzPts val="1800"/>
              <a:buFont typeface="Arial"/>
              <a:buChar char="•"/>
            </a:pPr>
            <a:r>
              <a:rPr lang="en-IN" sz="2000" dirty="0">
                <a:solidFill>
                  <a:srgbClr val="0D0D0D"/>
                </a:solidFill>
                <a:ea typeface="Calibri"/>
              </a:rPr>
              <a:t>I'm inclined towards learning Data Science for the following reasons:</a:t>
            </a:r>
            <a:endParaRPr lang="en-IN" sz="2000">
              <a:ea typeface="Calibri"/>
            </a:endParaRPr>
          </a:p>
          <a:p>
            <a:pPr lvl="8">
              <a:buClr>
                <a:schemeClr val="dk1"/>
              </a:buClr>
              <a:buSzPts val="1800"/>
            </a:pPr>
            <a:r>
              <a:rPr lang="en-IN" sz="2000" dirty="0">
                <a:solidFill>
                  <a:srgbClr val="0D0D0D"/>
                </a:solidFill>
                <a:ea typeface="Calibri"/>
              </a:rPr>
              <a:t> 1.The rapid growth and promising future of this domain.</a:t>
            </a:r>
            <a:endParaRPr lang="en-IN" sz="2000"/>
          </a:p>
          <a:p>
            <a:pPr lvl="8">
              <a:buClr>
                <a:schemeClr val="dk1"/>
              </a:buClr>
              <a:buSzPts val="1800"/>
            </a:pPr>
            <a:r>
              <a:rPr lang="en-IN" sz="2000" dirty="0">
                <a:solidFill>
                  <a:srgbClr val="0D0D0D"/>
                </a:solidFill>
                <a:ea typeface="Calibri"/>
              </a:rPr>
              <a:t> 2.Numerous career opportunities across the field.</a:t>
            </a:r>
            <a:endParaRPr lang="en-IN" sz="2000" dirty="0"/>
          </a:p>
          <a:p>
            <a:pPr lvl="8"/>
            <a:r>
              <a:rPr lang="en-IN" sz="2000" dirty="0">
                <a:solidFill>
                  <a:srgbClr val="0D0D0D"/>
                </a:solidFill>
              </a:rPr>
              <a:t> 3.I'm</a:t>
            </a:r>
            <a:r>
              <a:rPr lang="en-IN" sz="2000">
                <a:solidFill>
                  <a:srgbClr val="0D0D0D"/>
                </a:solidFill>
              </a:rPr>
              <a:t> always curious to research and extract crucial insights, patterns, and relations from</a:t>
            </a:r>
            <a:endParaRPr lang="en-IN"/>
          </a:p>
          <a:p>
            <a:pPr lvl="8"/>
            <a:r>
              <a:rPr lang="en-IN" sz="2000" dirty="0">
                <a:solidFill>
                  <a:srgbClr val="0D0D0D"/>
                </a:solidFill>
              </a:rPr>
              <a:t>      data to find potential solutions to tackle real-world organizational requirements.</a:t>
            </a:r>
            <a:endParaRPr lang="en-IN" dirty="0"/>
          </a:p>
          <a:p>
            <a:pPr marL="457200" lvl="5" indent="-457200">
              <a:buClr>
                <a:schemeClr val="dk1"/>
              </a:buClr>
              <a:buSzPts val="1800"/>
              <a:buFont typeface="Wingdings"/>
              <a:buChar char="§"/>
            </a:pPr>
            <a:endParaRPr lang="en-IN" sz="2000" dirty="0">
              <a:solidFill>
                <a:srgbClr val="0D0D0D"/>
              </a:solidFill>
              <a:ea typeface="Calibri"/>
            </a:endParaRPr>
          </a:p>
          <a:p>
            <a:pPr marL="342900" indent="-342900">
              <a:buClr>
                <a:schemeClr val="dk1"/>
              </a:buClr>
              <a:buSzPts val="1800"/>
              <a:buChar char="•"/>
            </a:pPr>
            <a:r>
              <a:rPr lang="en-IN" sz="2000" dirty="0">
                <a:solidFill>
                  <a:srgbClr val="0D0D0D"/>
                </a:solidFill>
                <a:ea typeface="Calibri"/>
              </a:rPr>
              <a:t>I am a student with no prior work experience seeking opportunities in the realm of Data Science.</a:t>
            </a:r>
            <a:endParaRPr lang="en-IN" sz="2000"/>
          </a:p>
          <a:p>
            <a:pPr marL="342900" indent="-342900">
              <a:buClr>
                <a:schemeClr val="dk1"/>
              </a:buClr>
              <a:buSzPts val="1800"/>
              <a:buChar char="•"/>
            </a:pPr>
            <a:endParaRPr lang="en-IN" sz="2000" dirty="0">
              <a:solidFill>
                <a:srgbClr val="0D0D0D"/>
              </a:solidFill>
              <a:ea typeface="Calibri"/>
            </a:endParaRPr>
          </a:p>
          <a:p>
            <a:pPr marL="342900" indent="-342900">
              <a:buClr>
                <a:schemeClr val="dk1"/>
              </a:buClr>
              <a:buSzPts val="1800"/>
              <a:buChar char="•"/>
            </a:pPr>
            <a:r>
              <a:rPr lang="en-IN" sz="2000" dirty="0">
                <a:solidFill>
                  <a:schemeClr val="dk1"/>
                </a:solidFill>
                <a:ea typeface="Calibri"/>
                <a:cs typeface="Calibri"/>
              </a:rPr>
              <a:t>My </a:t>
            </a:r>
            <a:r>
              <a:rPr lang="en-IN" sz="2000" err="1">
                <a:solidFill>
                  <a:schemeClr val="dk1"/>
                </a:solidFill>
                <a:ea typeface="Calibri"/>
                <a:cs typeface="Calibri"/>
              </a:rPr>
              <a:t>Linkedin</a:t>
            </a:r>
            <a:r>
              <a:rPr lang="en-IN" sz="2000" dirty="0">
                <a:solidFill>
                  <a:schemeClr val="dk1"/>
                </a:solidFill>
                <a:ea typeface="Calibri"/>
                <a:cs typeface="Calibri"/>
              </a:rPr>
              <a:t>: </a:t>
            </a:r>
            <a:r>
              <a:rPr lang="en-IN" sz="2000" dirty="0">
                <a:solidFill>
                  <a:schemeClr val="dk1"/>
                </a:solidFill>
                <a:ea typeface="Calibri"/>
                <a:hlinkClick r:id="rId3">
                  <a:extLst>
                    <a:ext uri="{A12FA001-AC4F-418D-AE19-62706E023703}">
                      <ahyp:hlinkClr xmlns:ahyp="http://schemas.microsoft.com/office/drawing/2018/hyperlinkcolor" val="tx"/>
                    </a:ext>
                  </a:extLst>
                </a:hlinkClick>
              </a:rPr>
              <a:t>https://www.linkedin.com/in/manishputnala</a:t>
            </a:r>
            <a:endParaRPr lang="en-IN" sz="2000" dirty="0">
              <a:solidFill>
                <a:schemeClr val="dk1"/>
              </a:solidFill>
              <a:ea typeface="Calibri"/>
              <a:cs typeface="Calibri"/>
            </a:endParaRPr>
          </a:p>
          <a:p>
            <a:pPr marL="285750" indent="-285750">
              <a:buClr>
                <a:schemeClr val="dk1"/>
              </a:buClr>
              <a:buSzPts val="1800"/>
              <a:buChar char="•"/>
            </a:pPr>
            <a:endParaRPr lang="en-IN" sz="2000" dirty="0">
              <a:solidFill>
                <a:schemeClr val="dk1"/>
              </a:solidFill>
              <a:ea typeface="Calibri"/>
            </a:endParaRPr>
          </a:p>
        </p:txBody>
      </p:sp>
      <p:sp>
        <p:nvSpPr>
          <p:cNvPr id="105" name="Google Shape;105;p3"/>
          <p:cNvSpPr txBox="1"/>
          <p:nvPr/>
        </p:nvSpPr>
        <p:spPr>
          <a:xfrm>
            <a:off x="427656" y="416554"/>
            <a:ext cx="10934801"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i="0" u="none" strike="noStrike" cap="none" dirty="0">
                <a:solidFill>
                  <a:srgbClr val="FF0000"/>
                </a:solidFill>
                <a:latin typeface="Lato Black"/>
                <a:ea typeface="Lato Black"/>
                <a:cs typeface="Lato Black"/>
                <a:sym typeface="Lato Black"/>
              </a:rPr>
              <a:t>About me</a:t>
            </a:r>
            <a:endParaRPr lang="en-US" sz="4000" i="0" u="none" strike="noStrike" cap="none">
              <a:solidFill>
                <a:srgbClr val="FF0000"/>
              </a:solidFill>
              <a:latin typeface="Lato Black"/>
              <a:ea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5FE2-64C3-C00D-755C-DC8A490351ED}"/>
              </a:ext>
            </a:extLst>
          </p:cNvPr>
          <p:cNvSpPr>
            <a:spLocks noGrp="1"/>
          </p:cNvSpPr>
          <p:nvPr>
            <p:ph type="title"/>
          </p:nvPr>
        </p:nvSpPr>
        <p:spPr>
          <a:xfrm>
            <a:off x="838200" y="365125"/>
            <a:ext cx="10515600" cy="843711"/>
          </a:xfrm>
        </p:spPr>
        <p:txBody>
          <a:bodyPr>
            <a:normAutofit fontScale="90000"/>
          </a:bodyPr>
          <a:lstStyle/>
          <a:p>
            <a:r>
              <a:rPr lang="en-US" sz="3600" dirty="0">
                <a:solidFill>
                  <a:srgbClr val="FF0000"/>
                </a:solidFill>
                <a:latin typeface="Lato Black"/>
              </a:rPr>
              <a:t>My Experience and Challenges Faced while performing EDA </a:t>
            </a:r>
          </a:p>
        </p:txBody>
      </p:sp>
      <p:sp>
        <p:nvSpPr>
          <p:cNvPr id="3" name="Text Placeholder 2">
            <a:extLst>
              <a:ext uri="{FF2B5EF4-FFF2-40B4-BE49-F238E27FC236}">
                <a16:creationId xmlns:a16="http://schemas.microsoft.com/office/drawing/2014/main" id="{3AFE8ECF-59C5-2C78-7821-D113BA615D80}"/>
              </a:ext>
            </a:extLst>
          </p:cNvPr>
          <p:cNvSpPr>
            <a:spLocks noGrp="1"/>
          </p:cNvSpPr>
          <p:nvPr>
            <p:ph type="body" idx="1"/>
          </p:nvPr>
        </p:nvSpPr>
        <p:spPr>
          <a:xfrm>
            <a:off x="838200" y="1282140"/>
            <a:ext cx="10515600" cy="4894823"/>
          </a:xfrm>
        </p:spPr>
        <p:txBody>
          <a:bodyPr>
            <a:normAutofit fontScale="92500" lnSpcReduction="10000"/>
          </a:bodyPr>
          <a:lstStyle/>
          <a:p>
            <a:r>
              <a:rPr lang="en-US" dirty="0"/>
              <a:t>Firstly I would like to thank </a:t>
            </a:r>
            <a:r>
              <a:rPr lang="en-US" err="1"/>
              <a:t>Innomatics</a:t>
            </a:r>
            <a:r>
              <a:rPr lang="en-US" dirty="0"/>
              <a:t> Research Labs for providing this opportunity and also Kanav Bansal Sir for his efforts to guide us </a:t>
            </a:r>
            <a:r>
              <a:rPr lang="en-US"/>
              <a:t>throughout the internship program.</a:t>
            </a:r>
          </a:p>
          <a:p>
            <a:r>
              <a:rPr lang="en-US" dirty="0"/>
              <a:t>Kanav Sir's GitHub Repository resource has eliminated lot of stack overflow and ChatGPT searches which saved a lot of time and allowed me to learn each and every concept with precision while working on </a:t>
            </a:r>
            <a:r>
              <a:rPr lang="en-US"/>
              <a:t>this project.</a:t>
            </a:r>
            <a:endParaRPr lang="en-US" dirty="0"/>
          </a:p>
          <a:p>
            <a:r>
              <a:rPr lang="en-US" dirty="0"/>
              <a:t>I found the project quite challenging as the dataset contained some </a:t>
            </a:r>
            <a:r>
              <a:rPr lang="en-US"/>
              <a:t>invalid values as well as few columns were noisy, it was challenging to handle </a:t>
            </a:r>
            <a:r>
              <a:rPr lang="en-US" dirty="0"/>
              <a:t>the noisy data.</a:t>
            </a:r>
          </a:p>
          <a:p>
            <a:r>
              <a:rPr lang="en-US" dirty="0"/>
              <a:t>Overall it was a challenging yet very useful project which allowed me to tackle challenging situations, explore and learn new concepts and allowed me to understand the workflow of a data scientist in </a:t>
            </a:r>
            <a:r>
              <a:rPr lang="en-US"/>
              <a:t>depth.</a:t>
            </a:r>
            <a:endParaRPr lang="en-US" dirty="0"/>
          </a:p>
          <a:p>
            <a:endParaRPr lang="en-US" dirty="0"/>
          </a:p>
          <a:p>
            <a:endParaRPr lang="en-US" dirty="0"/>
          </a:p>
        </p:txBody>
      </p:sp>
    </p:spTree>
    <p:extLst>
      <p:ext uri="{BB962C8B-B14F-4D97-AF65-F5344CB8AC3E}">
        <p14:creationId xmlns:p14="http://schemas.microsoft.com/office/powerpoint/2010/main" val="199910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45DA-6E61-3656-5CED-2FE4F02DBADC}"/>
              </a:ext>
            </a:extLst>
          </p:cNvPr>
          <p:cNvSpPr>
            <a:spLocks noGrp="1"/>
          </p:cNvSpPr>
          <p:nvPr>
            <p:ph type="title"/>
          </p:nvPr>
        </p:nvSpPr>
        <p:spPr>
          <a:xfrm>
            <a:off x="838200" y="-263116"/>
            <a:ext cx="10515600" cy="1325563"/>
          </a:xfrm>
        </p:spPr>
        <p:txBody>
          <a:bodyPr>
            <a:normAutofit/>
          </a:bodyPr>
          <a:lstStyle/>
          <a:p>
            <a:pPr algn="ctr"/>
            <a:r>
              <a:rPr lang="en-US" sz="4000" dirty="0">
                <a:solidFill>
                  <a:srgbClr val="FF0000"/>
                </a:solidFill>
                <a:latin typeface="Lato Black"/>
              </a:rPr>
              <a:t>About AMEO Data</a:t>
            </a:r>
          </a:p>
        </p:txBody>
      </p:sp>
      <p:sp>
        <p:nvSpPr>
          <p:cNvPr id="3" name="Text Placeholder 2">
            <a:extLst>
              <a:ext uri="{FF2B5EF4-FFF2-40B4-BE49-F238E27FC236}">
                <a16:creationId xmlns:a16="http://schemas.microsoft.com/office/drawing/2014/main" id="{EDBB17F2-F6B4-EBC0-BC0E-472CBCD336F9}"/>
              </a:ext>
            </a:extLst>
          </p:cNvPr>
          <p:cNvSpPr>
            <a:spLocks noGrp="1"/>
          </p:cNvSpPr>
          <p:nvPr>
            <p:ph type="body" idx="1"/>
          </p:nvPr>
        </p:nvSpPr>
        <p:spPr>
          <a:xfrm>
            <a:off x="775590" y="697210"/>
            <a:ext cx="10515600" cy="5453427"/>
          </a:xfrm>
        </p:spPr>
        <p:txBody>
          <a:bodyPr spcFirstLastPara="1" wrap="square" lIns="91425" tIns="45700" rIns="91425" bIns="45700" anchor="t" anchorCtr="0">
            <a:noAutofit/>
          </a:bodyPr>
          <a:lstStyle/>
          <a:p>
            <a:pPr marL="114300" indent="0">
              <a:buNone/>
            </a:pPr>
            <a:r>
              <a:rPr lang="en-US" sz="1400" dirty="0">
                <a:latin typeface="Arial"/>
                <a:cs typeface="Helvetica"/>
              </a:rPr>
              <a:t>For every engineer, AMEO dataset provides </a:t>
            </a:r>
            <a:r>
              <a:rPr lang="en-US" sz="1400" err="1">
                <a:latin typeface="Arial"/>
                <a:cs typeface="Helvetica"/>
              </a:rPr>
              <a:t>anonymised</a:t>
            </a:r>
            <a:r>
              <a:rPr lang="en-US" sz="1400" dirty="0">
                <a:latin typeface="Arial"/>
                <a:cs typeface="Helvetica"/>
              </a:rPr>
              <a:t> bio data information along with</a:t>
            </a:r>
            <a:endParaRPr lang="en-US" sz="1400">
              <a:latin typeface="Arial"/>
            </a:endParaRPr>
          </a:p>
          <a:p>
            <a:pPr marL="114300" indent="0">
              <a:buNone/>
            </a:pPr>
            <a:r>
              <a:rPr lang="en-US" sz="1400" dirty="0">
                <a:latin typeface="Arial"/>
                <a:cs typeface="Helvetica"/>
              </a:rPr>
              <a:t>their respective skill scores and employment outcome information. Specifically, the</a:t>
            </a:r>
            <a:endParaRPr lang="en-US" sz="1400">
              <a:latin typeface="Arial"/>
            </a:endParaRPr>
          </a:p>
          <a:p>
            <a:pPr marL="114300" indent="0">
              <a:buNone/>
            </a:pPr>
            <a:r>
              <a:rPr lang="en-US" sz="1400" dirty="0">
                <a:latin typeface="Arial"/>
                <a:cs typeface="Helvetica"/>
              </a:rPr>
              <a:t>following information is available for every engineer:</a:t>
            </a:r>
            <a:endParaRPr lang="en-US" sz="1400">
              <a:latin typeface="Arial"/>
            </a:endParaRPr>
          </a:p>
          <a:p>
            <a:pPr marL="114300" indent="0">
              <a:buNone/>
            </a:pPr>
            <a:r>
              <a:rPr lang="en-US" sz="1400" dirty="0">
                <a:latin typeface="Arial"/>
                <a:cs typeface="Helvetica"/>
              </a:rPr>
              <a:t>1.</a:t>
            </a:r>
            <a:r>
              <a:rPr lang="en-US" sz="1400" dirty="0">
                <a:latin typeface="Arial"/>
                <a:cs typeface="Arial"/>
              </a:rPr>
              <a:t> </a:t>
            </a:r>
            <a:r>
              <a:rPr lang="en-US" sz="1400" dirty="0">
                <a:latin typeface="Arial"/>
                <a:cs typeface="Helvetica"/>
              </a:rPr>
              <a:t>Scores on Aspiring Minds' AMCAT - a standardized test of job skills. The test includes</a:t>
            </a:r>
            <a:endParaRPr lang="en-US" sz="1400">
              <a:latin typeface="Arial"/>
            </a:endParaRPr>
          </a:p>
          <a:p>
            <a:pPr marL="114300" indent="0">
              <a:buNone/>
            </a:pPr>
            <a:r>
              <a:rPr lang="en-US" sz="1400" dirty="0">
                <a:latin typeface="Arial"/>
                <a:cs typeface="Helvetica"/>
              </a:rPr>
              <a:t>cognitive, domain and personality assessments.</a:t>
            </a:r>
            <a:endParaRPr lang="en-US" sz="1400">
              <a:latin typeface="Arial"/>
            </a:endParaRPr>
          </a:p>
          <a:p>
            <a:pPr marL="114300" indent="0">
              <a:buNone/>
            </a:pPr>
            <a:r>
              <a:rPr lang="en-US" sz="1400" dirty="0">
                <a:latin typeface="Arial"/>
                <a:cs typeface="Helvetica"/>
              </a:rPr>
              <a:t>2.</a:t>
            </a:r>
            <a:r>
              <a:rPr lang="en-US" sz="1400" dirty="0">
                <a:latin typeface="Arial"/>
                <a:cs typeface="Arial"/>
              </a:rPr>
              <a:t> </a:t>
            </a:r>
            <a:r>
              <a:rPr lang="en-US" sz="1400" dirty="0">
                <a:latin typeface="Arial"/>
                <a:cs typeface="Helvetica"/>
              </a:rPr>
              <a:t>Personal information like gender and date of birth.</a:t>
            </a:r>
            <a:endParaRPr lang="en-US" sz="1400">
              <a:latin typeface="Arial"/>
            </a:endParaRPr>
          </a:p>
          <a:p>
            <a:pPr marL="114300" indent="0">
              <a:buNone/>
            </a:pPr>
            <a:r>
              <a:rPr lang="en-US" sz="1400" dirty="0">
                <a:latin typeface="Arial"/>
                <a:cs typeface="Helvetica"/>
              </a:rPr>
              <a:t>3.</a:t>
            </a:r>
            <a:r>
              <a:rPr lang="en-US" sz="1400" dirty="0">
                <a:latin typeface="Arial"/>
                <a:cs typeface="Arial"/>
              </a:rPr>
              <a:t> </a:t>
            </a:r>
            <a:r>
              <a:rPr lang="en-US" sz="1400" dirty="0">
                <a:latin typeface="Arial"/>
                <a:cs typeface="Helvetica"/>
              </a:rPr>
              <a:t>Pre-university information like 10th and 12th grade marks, board of education and</a:t>
            </a:r>
            <a:endParaRPr lang="en-US" sz="1400">
              <a:latin typeface="Arial"/>
            </a:endParaRPr>
          </a:p>
          <a:p>
            <a:pPr marL="114300" indent="0">
              <a:buNone/>
            </a:pPr>
            <a:r>
              <a:rPr lang="en-US" sz="1400" dirty="0">
                <a:latin typeface="Arial"/>
                <a:cs typeface="Helvetica"/>
              </a:rPr>
              <a:t>12th grade graduation year.</a:t>
            </a:r>
            <a:endParaRPr lang="en-US" sz="1400">
              <a:latin typeface="Arial"/>
            </a:endParaRPr>
          </a:p>
          <a:p>
            <a:pPr marL="114300" indent="0">
              <a:buNone/>
            </a:pPr>
            <a:r>
              <a:rPr lang="en-US" sz="1400" dirty="0">
                <a:latin typeface="Arial"/>
                <a:cs typeface="Helvetica"/>
              </a:rPr>
              <a:t>4.</a:t>
            </a:r>
            <a:r>
              <a:rPr lang="en-US" sz="1400" dirty="0">
                <a:latin typeface="Arial"/>
                <a:cs typeface="Arial"/>
              </a:rPr>
              <a:t> </a:t>
            </a:r>
            <a:r>
              <a:rPr lang="en-US" sz="1400" dirty="0">
                <a:latin typeface="Arial"/>
                <a:cs typeface="Helvetica"/>
              </a:rPr>
              <a:t>University information like GPA, college major, college reputation proxy, graduation</a:t>
            </a:r>
            <a:endParaRPr lang="en-US" sz="1400">
              <a:latin typeface="Arial"/>
            </a:endParaRPr>
          </a:p>
          <a:p>
            <a:pPr marL="114300" indent="0">
              <a:buNone/>
            </a:pPr>
            <a:r>
              <a:rPr lang="en-US" sz="1400" dirty="0">
                <a:latin typeface="Arial"/>
                <a:cs typeface="Helvetica"/>
              </a:rPr>
              <a:t>year and college location.</a:t>
            </a:r>
            <a:endParaRPr lang="en-US" sz="1400">
              <a:latin typeface="Arial"/>
            </a:endParaRPr>
          </a:p>
          <a:p>
            <a:pPr marL="114300" indent="0">
              <a:buNone/>
            </a:pPr>
            <a:r>
              <a:rPr lang="en-US" sz="1400" dirty="0">
                <a:latin typeface="Arial"/>
                <a:cs typeface="Helvetica"/>
              </a:rPr>
              <a:t>5.</a:t>
            </a:r>
            <a:r>
              <a:rPr lang="en-US" sz="1400" dirty="0">
                <a:latin typeface="Arial"/>
                <a:cs typeface="Arial"/>
              </a:rPr>
              <a:t> </a:t>
            </a:r>
            <a:r>
              <a:rPr lang="en-US" sz="1400" dirty="0">
                <a:latin typeface="Arial"/>
                <a:cs typeface="Helvetica"/>
              </a:rPr>
              <a:t>The following employment outcome information is available for every engineer:</a:t>
            </a:r>
            <a:endParaRPr lang="en-US" sz="1400">
              <a:latin typeface="Arial"/>
            </a:endParaRPr>
          </a:p>
          <a:p>
            <a:r>
              <a:rPr lang="en-US" sz="1400" dirty="0">
                <a:latin typeface="Arial"/>
                <a:cs typeface="Helvetica"/>
              </a:rPr>
              <a:t>Job annual salary</a:t>
            </a:r>
            <a:endParaRPr lang="en-US" sz="1400">
              <a:latin typeface="Arial"/>
            </a:endParaRPr>
          </a:p>
          <a:p>
            <a:r>
              <a:rPr lang="en-US" sz="1400" dirty="0">
                <a:latin typeface="Arial"/>
                <a:cs typeface="Arial"/>
              </a:rPr>
              <a:t> J</a:t>
            </a:r>
            <a:r>
              <a:rPr lang="en-US" sz="1400" dirty="0">
                <a:latin typeface="Arial"/>
                <a:cs typeface="Helvetica"/>
              </a:rPr>
              <a:t>ob title</a:t>
            </a:r>
            <a:endParaRPr lang="en-US" sz="1400">
              <a:latin typeface="Arial"/>
            </a:endParaRPr>
          </a:p>
          <a:p>
            <a:r>
              <a:rPr lang="en-US" sz="1400" dirty="0">
                <a:latin typeface="Arial"/>
                <a:cs typeface="Arial"/>
              </a:rPr>
              <a:t> J</a:t>
            </a:r>
            <a:r>
              <a:rPr lang="en-US" sz="1400" dirty="0">
                <a:latin typeface="Arial"/>
                <a:cs typeface="Helvetica"/>
              </a:rPr>
              <a:t>ob location</a:t>
            </a:r>
            <a:endParaRPr lang="en-US" sz="1400">
              <a:latin typeface="Arial"/>
            </a:endParaRPr>
          </a:p>
          <a:p>
            <a:r>
              <a:rPr lang="en-US" sz="1400" dirty="0">
                <a:latin typeface="Arial"/>
                <a:cs typeface="Arial"/>
              </a:rPr>
              <a:t> </a:t>
            </a:r>
            <a:r>
              <a:rPr lang="en-US" sz="1400" dirty="0">
                <a:latin typeface="Arial"/>
                <a:cs typeface="Helvetica"/>
              </a:rPr>
              <a:t>Date of joining and leaving of  job</a:t>
            </a:r>
            <a:endParaRPr lang="en-US" sz="1400">
              <a:latin typeface="Arial"/>
            </a:endParaRPr>
          </a:p>
          <a:p>
            <a:pPr marL="114300" indent="0">
              <a:buNone/>
            </a:pPr>
            <a:r>
              <a:rPr lang="en-US" sz="1400" dirty="0">
                <a:latin typeface="Arial"/>
              </a:rPr>
              <a:t>Full report and Implementation :</a:t>
            </a:r>
            <a:endParaRPr lang="en-US" sz="1400" b="1" dirty="0">
              <a:latin typeface="Arial"/>
              <a:cs typeface="Helvetica"/>
            </a:endParaRPr>
          </a:p>
          <a:p>
            <a:pPr lvl="1">
              <a:buFont typeface="Courier New"/>
              <a:buChar char="o"/>
            </a:pPr>
            <a:r>
              <a:rPr lang="en-US" sz="1400" dirty="0">
                <a:latin typeface="Arial"/>
              </a:rPr>
              <a:t> https://drive.google.com/file/d/1w9FxTqvvG5iEk-Mujt3jV7ayvJDlir7v/view?usp=share_link</a:t>
            </a:r>
            <a:endParaRPr lang="en-US" sz="1400" b="1">
              <a:latin typeface="Arial"/>
              <a:cs typeface="Helvetica"/>
            </a:endParaRPr>
          </a:p>
          <a:p>
            <a:endParaRPr lang="en-US" sz="1400" dirty="0">
              <a:latin typeface="Arial"/>
            </a:endParaRPr>
          </a:p>
        </p:txBody>
      </p:sp>
    </p:spTree>
    <p:extLst>
      <p:ext uri="{BB962C8B-B14F-4D97-AF65-F5344CB8AC3E}">
        <p14:creationId xmlns:p14="http://schemas.microsoft.com/office/powerpoint/2010/main" val="98313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0B95-795D-3C20-1A2E-64C5E04AFE11}"/>
              </a:ext>
            </a:extLst>
          </p:cNvPr>
          <p:cNvSpPr>
            <a:spLocks noGrp="1"/>
          </p:cNvSpPr>
          <p:nvPr>
            <p:ph type="title"/>
          </p:nvPr>
        </p:nvSpPr>
        <p:spPr/>
        <p:txBody>
          <a:bodyPr>
            <a:normAutofit/>
          </a:bodyPr>
          <a:lstStyle/>
          <a:p>
            <a:pPr algn="ctr"/>
            <a:r>
              <a:rPr lang="en-US" sz="4000" dirty="0">
                <a:solidFill>
                  <a:srgbClr val="FF0000"/>
                </a:solidFill>
                <a:latin typeface="Lato Black"/>
              </a:rPr>
              <a:t>Objective</a:t>
            </a:r>
            <a:endParaRPr lang="en-US" sz="4000">
              <a:latin typeface="Lato Black"/>
            </a:endParaRPr>
          </a:p>
        </p:txBody>
      </p:sp>
      <p:sp>
        <p:nvSpPr>
          <p:cNvPr id="3" name="Text Placeholder 2">
            <a:extLst>
              <a:ext uri="{FF2B5EF4-FFF2-40B4-BE49-F238E27FC236}">
                <a16:creationId xmlns:a16="http://schemas.microsoft.com/office/drawing/2014/main" id="{6FCBA9E3-FDA3-F1F4-4C00-1CF6BBAECE79}"/>
              </a:ext>
            </a:extLst>
          </p:cNvPr>
          <p:cNvSpPr>
            <a:spLocks noGrp="1"/>
          </p:cNvSpPr>
          <p:nvPr>
            <p:ph type="body" idx="1"/>
          </p:nvPr>
        </p:nvSpPr>
        <p:spPr/>
        <p:txBody>
          <a:bodyPr/>
          <a:lstStyle/>
          <a:p>
            <a:pPr marL="114300" indent="0">
              <a:buNone/>
            </a:pPr>
            <a:r>
              <a:rPr lang="en-US" sz="2400" dirty="0">
                <a:latin typeface="Arial"/>
              </a:rPr>
              <a:t>The main objective of the project is:</a:t>
            </a:r>
          </a:p>
          <a:p>
            <a:r>
              <a:rPr lang="en-US" sz="2400" dirty="0">
                <a:latin typeface="Arial"/>
              </a:rPr>
              <a:t>To understand the business requirements</a:t>
            </a:r>
          </a:p>
          <a:p>
            <a:r>
              <a:rPr lang="en-US" sz="2400" dirty="0">
                <a:latin typeface="Arial"/>
              </a:rPr>
              <a:t>To perform Exploratory Data Analysis </a:t>
            </a:r>
          </a:p>
          <a:p>
            <a:r>
              <a:rPr lang="en-US" sz="2400" dirty="0">
                <a:latin typeface="Arial"/>
              </a:rPr>
              <a:t>To find patterns and relations between variables</a:t>
            </a:r>
          </a:p>
          <a:p>
            <a:r>
              <a:rPr lang="en-US" sz="2400" dirty="0">
                <a:latin typeface="Arial"/>
              </a:rPr>
              <a:t>To extract the key findings and insights </a:t>
            </a:r>
          </a:p>
          <a:p>
            <a:r>
              <a:rPr lang="en-US" sz="2400" dirty="0">
                <a:latin typeface="Arial"/>
              </a:rPr>
              <a:t>To find the solutions for the business needs</a:t>
            </a:r>
          </a:p>
          <a:p>
            <a:pPr marL="114300" indent="0">
              <a:buNone/>
            </a:pPr>
            <a:endParaRPr lang="en-US" sz="2400" dirty="0">
              <a:latin typeface="Arial"/>
            </a:endParaRPr>
          </a:p>
          <a:p>
            <a:endParaRPr lang="en-US" sz="2400" dirty="0">
              <a:latin typeface="Arial"/>
            </a:endParaRPr>
          </a:p>
        </p:txBody>
      </p:sp>
    </p:spTree>
    <p:extLst>
      <p:ext uri="{BB962C8B-B14F-4D97-AF65-F5344CB8AC3E}">
        <p14:creationId xmlns:p14="http://schemas.microsoft.com/office/powerpoint/2010/main" val="9329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0A9D-17AE-AF37-1127-DD79CC1263EB}"/>
              </a:ext>
            </a:extLst>
          </p:cNvPr>
          <p:cNvSpPr>
            <a:spLocks noGrp="1"/>
          </p:cNvSpPr>
          <p:nvPr>
            <p:ph type="title"/>
          </p:nvPr>
        </p:nvSpPr>
        <p:spPr>
          <a:xfrm>
            <a:off x="838200" y="353030"/>
            <a:ext cx="10515600" cy="793373"/>
          </a:xfrm>
        </p:spPr>
        <p:txBody>
          <a:bodyPr>
            <a:normAutofit/>
          </a:bodyPr>
          <a:lstStyle/>
          <a:p>
            <a:pPr algn="ctr"/>
            <a:r>
              <a:rPr lang="en-US" sz="2400" dirty="0">
                <a:solidFill>
                  <a:srgbClr val="FF0000"/>
                </a:solidFill>
                <a:latin typeface="Lato Black"/>
              </a:rPr>
              <a:t>Summary of Data </a:t>
            </a:r>
          </a:p>
        </p:txBody>
      </p:sp>
      <p:pic>
        <p:nvPicPr>
          <p:cNvPr id="4" name="Picture 3" descr="A screenshot of a computer program&#10;&#10;Description automatically generated">
            <a:extLst>
              <a:ext uri="{FF2B5EF4-FFF2-40B4-BE49-F238E27FC236}">
                <a16:creationId xmlns:a16="http://schemas.microsoft.com/office/drawing/2014/main" id="{7C7136FA-9820-5F25-4739-9B10DC0DF7F6}"/>
              </a:ext>
            </a:extLst>
          </p:cNvPr>
          <p:cNvPicPr>
            <a:picLocks noChangeAspect="1"/>
          </p:cNvPicPr>
          <p:nvPr/>
        </p:nvPicPr>
        <p:blipFill>
          <a:blip r:embed="rId2"/>
          <a:stretch>
            <a:fillRect/>
          </a:stretch>
        </p:blipFill>
        <p:spPr>
          <a:xfrm>
            <a:off x="530414" y="1450220"/>
            <a:ext cx="3075743" cy="4731657"/>
          </a:xfrm>
          <a:prstGeom prst="rect">
            <a:avLst/>
          </a:prstGeom>
        </p:spPr>
      </p:pic>
      <p:sp>
        <p:nvSpPr>
          <p:cNvPr id="6" name="Text Placeholder 5">
            <a:extLst>
              <a:ext uri="{FF2B5EF4-FFF2-40B4-BE49-F238E27FC236}">
                <a16:creationId xmlns:a16="http://schemas.microsoft.com/office/drawing/2014/main" id="{DD10D54D-3142-9B54-E90F-604322BB6BD5}"/>
              </a:ext>
            </a:extLst>
          </p:cNvPr>
          <p:cNvSpPr>
            <a:spLocks noGrp="1"/>
          </p:cNvSpPr>
          <p:nvPr>
            <p:ph type="body" idx="1"/>
          </p:nvPr>
        </p:nvSpPr>
        <p:spPr>
          <a:xfrm>
            <a:off x="3753152" y="1450673"/>
            <a:ext cx="7600648" cy="4726290"/>
          </a:xfrm>
        </p:spPr>
        <p:txBody>
          <a:bodyPr>
            <a:normAutofit lnSpcReduction="10000"/>
          </a:bodyPr>
          <a:lstStyle/>
          <a:p>
            <a:r>
              <a:rPr lang="en-US" sz="2000" dirty="0">
                <a:latin typeface="Arial"/>
              </a:rPr>
              <a:t>The dataset contain 39 columns with Numerical and Categorical data types.</a:t>
            </a:r>
          </a:p>
          <a:p>
            <a:r>
              <a:rPr lang="en-US" sz="2000" dirty="0">
                <a:latin typeface="Arial"/>
              </a:rPr>
              <a:t>It has 3998 rows of data .</a:t>
            </a:r>
          </a:p>
          <a:p>
            <a:r>
              <a:rPr lang="en-US" sz="2000" dirty="0">
                <a:latin typeface="Arial"/>
              </a:rPr>
              <a:t>The dataset contains of engineering graduates.</a:t>
            </a:r>
          </a:p>
          <a:p>
            <a:r>
              <a:rPr lang="en-US" sz="2000" dirty="0">
                <a:latin typeface="Arial"/>
              </a:rPr>
              <a:t>It contains the attributes such as graduates Salary, Date of joining, Date of leaving, Personal information such as Date of birth, Gender. </a:t>
            </a:r>
          </a:p>
          <a:p>
            <a:r>
              <a:rPr lang="en-US" sz="2000" dirty="0">
                <a:latin typeface="Arial"/>
              </a:rPr>
              <a:t>It also contains data related to graduates academics such as 10th,12th and College academic performance, Graduation year and board.</a:t>
            </a:r>
          </a:p>
          <a:p>
            <a:r>
              <a:rPr lang="en-US" sz="2000" dirty="0">
                <a:latin typeface="Arial"/>
              </a:rPr>
              <a:t>Contains the geographical data such as Job City, College State. </a:t>
            </a:r>
          </a:p>
          <a:p>
            <a:r>
              <a:rPr lang="en-US" sz="2000" dirty="0">
                <a:latin typeface="Arial"/>
              </a:rPr>
              <a:t>It also contains standardized scored related to graduated Cognitive, Technical and Personality skills.</a:t>
            </a:r>
          </a:p>
        </p:txBody>
      </p:sp>
    </p:spTree>
    <p:extLst>
      <p:ext uri="{BB962C8B-B14F-4D97-AF65-F5344CB8AC3E}">
        <p14:creationId xmlns:p14="http://schemas.microsoft.com/office/powerpoint/2010/main" val="45430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E3DEFB-7695-B58C-DDD5-9F1A5AB56F34}"/>
              </a:ext>
            </a:extLst>
          </p:cNvPr>
          <p:cNvSpPr txBox="1"/>
          <p:nvPr/>
        </p:nvSpPr>
        <p:spPr>
          <a:xfrm>
            <a:off x="5594048" y="1018845"/>
            <a:ext cx="622335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Char char="•"/>
            </a:pPr>
            <a:endParaRPr lang="en-US" sz="2000" dirty="0"/>
          </a:p>
          <a:p>
            <a:pPr marL="457200" lvl="4" indent="-457200">
              <a:buChar char="•"/>
            </a:pPr>
            <a:r>
              <a:rPr lang="en-US" sz="2000" dirty="0"/>
              <a:t>The dataset contains no missing values.</a:t>
            </a:r>
          </a:p>
          <a:p>
            <a:pPr marL="457200" lvl="4" indent="-457200">
              <a:buChar char="•"/>
            </a:pPr>
            <a:endParaRPr lang="en-US" sz="2000" dirty="0"/>
          </a:p>
          <a:p>
            <a:pPr marL="457200" lvl="4" indent="-457200">
              <a:buChar char="•"/>
            </a:pPr>
            <a:r>
              <a:rPr lang="en-US" sz="2000" dirty="0"/>
              <a:t>Removed Unnamed column because it is not useful.</a:t>
            </a:r>
          </a:p>
          <a:p>
            <a:pPr marL="457200" lvl="4" indent="-457200">
              <a:buChar char="•"/>
            </a:pPr>
            <a:endParaRPr lang="en-US" sz="2000" dirty="0"/>
          </a:p>
          <a:p>
            <a:pPr marL="457200" lvl="1" indent="-457200">
              <a:buChar char="•"/>
            </a:pPr>
            <a:r>
              <a:rPr lang="en-US" sz="2000" dirty="0"/>
              <a:t>Filtered  columns into Numerical and Categorical columns.</a:t>
            </a:r>
          </a:p>
          <a:p>
            <a:pPr lvl="1"/>
            <a:endParaRPr lang="en-US" sz="2000" dirty="0"/>
          </a:p>
          <a:p>
            <a:pPr marL="457200" lvl="1" indent="-457200">
              <a:buChar char="•"/>
            </a:pPr>
            <a:r>
              <a:rPr lang="en-US" sz="2000" dirty="0"/>
              <a:t>Changed datatype of Date columns from object type to datetime type. </a:t>
            </a:r>
          </a:p>
          <a:p>
            <a:pPr marL="457200" lvl="1" indent="-457200">
              <a:buChar char="•"/>
            </a:pPr>
            <a:endParaRPr lang="en-US" sz="2000" dirty="0"/>
          </a:p>
          <a:p>
            <a:pPr marL="457200" lvl="1" indent="-457200">
              <a:buChar char="•"/>
            </a:pPr>
            <a:r>
              <a:rPr lang="en-US" sz="2000" dirty="0"/>
              <a:t>Handled Invalid values and replaced them with valid ones</a:t>
            </a:r>
          </a:p>
          <a:p>
            <a:pPr marL="457200" lvl="1" indent="-457200">
              <a:buChar char="•"/>
            </a:pPr>
            <a:endParaRPr lang="en-US" sz="2000" dirty="0"/>
          </a:p>
        </p:txBody>
      </p:sp>
      <p:pic>
        <p:nvPicPr>
          <p:cNvPr id="3" name="Picture 2" descr="A screenshot of a computer program&#10;&#10;Description automatically generated">
            <a:extLst>
              <a:ext uri="{FF2B5EF4-FFF2-40B4-BE49-F238E27FC236}">
                <a16:creationId xmlns:a16="http://schemas.microsoft.com/office/drawing/2014/main" id="{49B46BED-C075-30FA-877D-0BB8886CBB8E}"/>
              </a:ext>
            </a:extLst>
          </p:cNvPr>
          <p:cNvPicPr>
            <a:picLocks noChangeAspect="1"/>
          </p:cNvPicPr>
          <p:nvPr/>
        </p:nvPicPr>
        <p:blipFill>
          <a:blip r:embed="rId2"/>
          <a:stretch>
            <a:fillRect/>
          </a:stretch>
        </p:blipFill>
        <p:spPr>
          <a:xfrm>
            <a:off x="860042" y="1014790"/>
            <a:ext cx="4410025" cy="4724400"/>
          </a:xfrm>
          <a:prstGeom prst="rect">
            <a:avLst/>
          </a:prstGeom>
        </p:spPr>
      </p:pic>
      <p:sp>
        <p:nvSpPr>
          <p:cNvPr id="6" name="TextBox 5">
            <a:extLst>
              <a:ext uri="{FF2B5EF4-FFF2-40B4-BE49-F238E27FC236}">
                <a16:creationId xmlns:a16="http://schemas.microsoft.com/office/drawing/2014/main" id="{5FA33A04-5C2B-5358-E0AD-7F8E9BF84C2F}"/>
              </a:ext>
            </a:extLst>
          </p:cNvPr>
          <p:cNvSpPr txBox="1"/>
          <p:nvPr/>
        </p:nvSpPr>
        <p:spPr>
          <a:xfrm>
            <a:off x="725714" y="241904"/>
            <a:ext cx="111397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latin typeface="Lato Black"/>
              </a:rPr>
              <a:t>Data Cleaning and Transformation</a:t>
            </a:r>
            <a:endParaRPr lang="en-US"/>
          </a:p>
        </p:txBody>
      </p:sp>
    </p:spTree>
    <p:extLst>
      <p:ext uri="{BB962C8B-B14F-4D97-AF65-F5344CB8AC3E}">
        <p14:creationId xmlns:p14="http://schemas.microsoft.com/office/powerpoint/2010/main" val="113551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C1B4-A39A-AF2B-03EC-CEFC688B25D7}"/>
              </a:ext>
            </a:extLst>
          </p:cNvPr>
          <p:cNvSpPr txBox="1"/>
          <p:nvPr/>
        </p:nvSpPr>
        <p:spPr>
          <a:xfrm>
            <a:off x="504969" y="142794"/>
            <a:ext cx="11293928"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latin typeface="Lato Black"/>
              </a:rPr>
              <a:t>Univariate Analysis </a:t>
            </a:r>
            <a:endParaRPr lang="en-US"/>
          </a:p>
          <a:p>
            <a:endParaRPr lang="en-US" dirty="0"/>
          </a:p>
          <a:p>
            <a:endParaRPr lang="en-US" dirty="0"/>
          </a:p>
        </p:txBody>
      </p:sp>
      <p:pic>
        <p:nvPicPr>
          <p:cNvPr id="3" name="Picture 2" descr="A graph of a bar graph&#10;&#10;Description automatically generated">
            <a:extLst>
              <a:ext uri="{FF2B5EF4-FFF2-40B4-BE49-F238E27FC236}">
                <a16:creationId xmlns:a16="http://schemas.microsoft.com/office/drawing/2014/main" id="{EDC90D30-A197-BE8B-49F7-BA7599D26FB9}"/>
              </a:ext>
            </a:extLst>
          </p:cNvPr>
          <p:cNvPicPr>
            <a:picLocks noChangeAspect="1"/>
          </p:cNvPicPr>
          <p:nvPr/>
        </p:nvPicPr>
        <p:blipFill>
          <a:blip r:embed="rId2"/>
          <a:stretch>
            <a:fillRect/>
          </a:stretch>
        </p:blipFill>
        <p:spPr>
          <a:xfrm>
            <a:off x="549880" y="821039"/>
            <a:ext cx="4572908" cy="3577984"/>
          </a:xfrm>
          <a:prstGeom prst="rect">
            <a:avLst/>
          </a:prstGeom>
        </p:spPr>
      </p:pic>
      <p:sp>
        <p:nvSpPr>
          <p:cNvPr id="5" name="TextBox 4">
            <a:extLst>
              <a:ext uri="{FF2B5EF4-FFF2-40B4-BE49-F238E27FC236}">
                <a16:creationId xmlns:a16="http://schemas.microsoft.com/office/drawing/2014/main" id="{1A112624-CD41-1B49-0F86-A469A75CE5E6}"/>
              </a:ext>
            </a:extLst>
          </p:cNvPr>
          <p:cNvSpPr txBox="1"/>
          <p:nvPr/>
        </p:nvSpPr>
        <p:spPr>
          <a:xfrm>
            <a:off x="563880" y="4709159"/>
            <a:ext cx="109880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t>Most of the graduates are working in cities like Bangalore, Noida, Hyderabad and Pune.</a:t>
            </a:r>
            <a:endParaRPr lang="en-US" dirty="0"/>
          </a:p>
          <a:p>
            <a:pPr marL="285750" indent="-285750">
              <a:buChar char="•"/>
            </a:pPr>
            <a:endParaRPr lang="en-US" sz="1800" dirty="0"/>
          </a:p>
          <a:p>
            <a:pPr marL="285750" indent="-285750">
              <a:buChar char="•"/>
            </a:pPr>
            <a:r>
              <a:rPr lang="en-US" sz="1800" dirty="0"/>
              <a:t>Most of the graduates pursued their graduation in Uttar Pradesh followed by Karnataka, Tamil Nadu, Telangana and Maharashtra.</a:t>
            </a:r>
          </a:p>
        </p:txBody>
      </p:sp>
      <p:pic>
        <p:nvPicPr>
          <p:cNvPr id="6" name="Picture 5" descr="A graph of number of countries/regions&#10;&#10;Description automatically generated">
            <a:extLst>
              <a:ext uri="{FF2B5EF4-FFF2-40B4-BE49-F238E27FC236}">
                <a16:creationId xmlns:a16="http://schemas.microsoft.com/office/drawing/2014/main" id="{AE59DAF3-DFC4-6C6D-D466-0E9FBC54B562}"/>
              </a:ext>
            </a:extLst>
          </p:cNvPr>
          <p:cNvPicPr>
            <a:picLocks noChangeAspect="1"/>
          </p:cNvPicPr>
          <p:nvPr/>
        </p:nvPicPr>
        <p:blipFill>
          <a:blip r:embed="rId3"/>
          <a:stretch>
            <a:fillRect/>
          </a:stretch>
        </p:blipFill>
        <p:spPr>
          <a:xfrm>
            <a:off x="5806440" y="720692"/>
            <a:ext cx="6096000" cy="3785937"/>
          </a:xfrm>
          <a:prstGeom prst="rect">
            <a:avLst/>
          </a:prstGeom>
        </p:spPr>
      </p:pic>
    </p:spTree>
    <p:extLst>
      <p:ext uri="{BB962C8B-B14F-4D97-AF65-F5344CB8AC3E}">
        <p14:creationId xmlns:p14="http://schemas.microsoft.com/office/powerpoint/2010/main" val="197826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C1B4-A39A-AF2B-03EC-CEFC688B25D7}"/>
              </a:ext>
            </a:extLst>
          </p:cNvPr>
          <p:cNvSpPr txBox="1"/>
          <p:nvPr/>
        </p:nvSpPr>
        <p:spPr>
          <a:xfrm>
            <a:off x="504969" y="142794"/>
            <a:ext cx="11293928"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latin typeface="Lato Black"/>
              </a:rPr>
              <a:t>Univariate Analysis </a:t>
            </a:r>
            <a:endParaRPr lang="en-US"/>
          </a:p>
          <a:p>
            <a:endParaRPr lang="en-US" dirty="0"/>
          </a:p>
          <a:p>
            <a:endParaRPr lang="en-US" dirty="0"/>
          </a:p>
        </p:txBody>
      </p:sp>
      <p:sp>
        <p:nvSpPr>
          <p:cNvPr id="5" name="TextBox 4">
            <a:extLst>
              <a:ext uri="{FF2B5EF4-FFF2-40B4-BE49-F238E27FC236}">
                <a16:creationId xmlns:a16="http://schemas.microsoft.com/office/drawing/2014/main" id="{1A112624-CD41-1B49-0F86-A469A75CE5E6}"/>
              </a:ext>
            </a:extLst>
          </p:cNvPr>
          <p:cNvSpPr txBox="1"/>
          <p:nvPr/>
        </p:nvSpPr>
        <p:spPr>
          <a:xfrm>
            <a:off x="563880" y="4709159"/>
            <a:ext cx="109880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t>Most of the graduates are working in cities like Bangalore, Noida, Hyderabad and Pune.</a:t>
            </a:r>
            <a:endParaRPr lang="en-US" sz="1800"/>
          </a:p>
          <a:p>
            <a:pPr marL="285750" indent="-285750">
              <a:buChar char="•"/>
            </a:pPr>
            <a:endParaRPr lang="en-US" sz="1800" dirty="0"/>
          </a:p>
          <a:p>
            <a:pPr marL="285750" indent="-285750">
              <a:buChar char="•"/>
            </a:pPr>
            <a:r>
              <a:rPr lang="en-US" sz="1800" dirty="0"/>
              <a:t>Most of the graduates pursued their graduation in Uttar Pradesh followed by Karnataka, Tamil Nadu, Telangana and Maharashtra.</a:t>
            </a:r>
            <a:endParaRPr lang="en-US" sz="1800"/>
          </a:p>
        </p:txBody>
      </p:sp>
      <p:pic>
        <p:nvPicPr>
          <p:cNvPr id="4" name="Picture 3" descr="A graph with blue squares&#10;&#10;Description automatically generated">
            <a:extLst>
              <a:ext uri="{FF2B5EF4-FFF2-40B4-BE49-F238E27FC236}">
                <a16:creationId xmlns:a16="http://schemas.microsoft.com/office/drawing/2014/main" id="{67FD7E0C-8BE0-345E-6E6C-AB81AA8F6A9A}"/>
              </a:ext>
            </a:extLst>
          </p:cNvPr>
          <p:cNvPicPr>
            <a:picLocks noChangeAspect="1"/>
          </p:cNvPicPr>
          <p:nvPr/>
        </p:nvPicPr>
        <p:blipFill>
          <a:blip r:embed="rId2"/>
          <a:stretch>
            <a:fillRect/>
          </a:stretch>
        </p:blipFill>
        <p:spPr>
          <a:xfrm>
            <a:off x="310016" y="585183"/>
            <a:ext cx="5031105" cy="3534683"/>
          </a:xfrm>
          <a:prstGeom prst="rect">
            <a:avLst/>
          </a:prstGeom>
        </p:spPr>
      </p:pic>
      <p:pic>
        <p:nvPicPr>
          <p:cNvPr id="7" name="Picture 6" descr="A graph with blue and white text&#10;&#10;Description automatically generated">
            <a:extLst>
              <a:ext uri="{FF2B5EF4-FFF2-40B4-BE49-F238E27FC236}">
                <a16:creationId xmlns:a16="http://schemas.microsoft.com/office/drawing/2014/main" id="{75A179A9-FA7F-4841-EDAF-4FD5C62E5D97}"/>
              </a:ext>
            </a:extLst>
          </p:cNvPr>
          <p:cNvPicPr>
            <a:picLocks noChangeAspect="1"/>
          </p:cNvPicPr>
          <p:nvPr/>
        </p:nvPicPr>
        <p:blipFill>
          <a:blip r:embed="rId3"/>
          <a:stretch>
            <a:fillRect/>
          </a:stretch>
        </p:blipFill>
        <p:spPr>
          <a:xfrm>
            <a:off x="5699760" y="715659"/>
            <a:ext cx="6096000" cy="3407383"/>
          </a:xfrm>
          <a:prstGeom prst="rect">
            <a:avLst/>
          </a:prstGeom>
        </p:spPr>
      </p:pic>
    </p:spTree>
    <p:extLst>
      <p:ext uri="{BB962C8B-B14F-4D97-AF65-F5344CB8AC3E}">
        <p14:creationId xmlns:p14="http://schemas.microsoft.com/office/powerpoint/2010/main" val="26435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C1B4-A39A-AF2B-03EC-CEFC688B25D7}"/>
              </a:ext>
            </a:extLst>
          </p:cNvPr>
          <p:cNvSpPr txBox="1"/>
          <p:nvPr/>
        </p:nvSpPr>
        <p:spPr>
          <a:xfrm>
            <a:off x="504969" y="142794"/>
            <a:ext cx="11293928"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0000"/>
                </a:solidFill>
                <a:latin typeface="Lato Black"/>
              </a:rPr>
              <a:t>Univariate Analysis </a:t>
            </a:r>
            <a:endParaRPr lang="en-US"/>
          </a:p>
          <a:p>
            <a:endParaRPr lang="en-US" dirty="0"/>
          </a:p>
          <a:p>
            <a:endParaRPr lang="en-US" dirty="0"/>
          </a:p>
        </p:txBody>
      </p:sp>
      <p:sp>
        <p:nvSpPr>
          <p:cNvPr id="5" name="TextBox 4">
            <a:extLst>
              <a:ext uri="{FF2B5EF4-FFF2-40B4-BE49-F238E27FC236}">
                <a16:creationId xmlns:a16="http://schemas.microsoft.com/office/drawing/2014/main" id="{1A112624-CD41-1B49-0F86-A469A75CE5E6}"/>
              </a:ext>
            </a:extLst>
          </p:cNvPr>
          <p:cNvSpPr txBox="1"/>
          <p:nvPr/>
        </p:nvSpPr>
        <p:spPr>
          <a:xfrm>
            <a:off x="563880" y="4709159"/>
            <a:ext cx="109880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t>76.1% of the graduates are men, The male to female ratio is approximately 3:1.</a:t>
            </a:r>
          </a:p>
          <a:p>
            <a:pPr marL="285750" indent="-285750">
              <a:buChar char="•"/>
            </a:pPr>
            <a:endParaRPr lang="en-US" sz="1800" dirty="0"/>
          </a:p>
          <a:p>
            <a:pPr marL="285750" indent="-285750">
              <a:buChar char="•"/>
            </a:pPr>
            <a:r>
              <a:rPr lang="en-US" sz="1800" dirty="0"/>
              <a:t>Most of the graduates belong to Tier 2 college there are only 7.4% of graduates who graduated from a Tier 1 College.</a:t>
            </a:r>
          </a:p>
        </p:txBody>
      </p:sp>
      <p:pic>
        <p:nvPicPr>
          <p:cNvPr id="12" name="Picture 11" descr="A blue and orange pie chart with text&#10;&#10;Description automatically generated">
            <a:extLst>
              <a:ext uri="{FF2B5EF4-FFF2-40B4-BE49-F238E27FC236}">
                <a16:creationId xmlns:a16="http://schemas.microsoft.com/office/drawing/2014/main" id="{A397CE71-5C87-B233-AE53-C31088DB7B99}"/>
              </a:ext>
            </a:extLst>
          </p:cNvPr>
          <p:cNvPicPr>
            <a:picLocks noChangeAspect="1"/>
          </p:cNvPicPr>
          <p:nvPr/>
        </p:nvPicPr>
        <p:blipFill>
          <a:blip r:embed="rId2"/>
          <a:stretch>
            <a:fillRect/>
          </a:stretch>
        </p:blipFill>
        <p:spPr>
          <a:xfrm>
            <a:off x="1789566" y="802293"/>
            <a:ext cx="3895725" cy="3705225"/>
          </a:xfrm>
          <a:prstGeom prst="rect">
            <a:avLst/>
          </a:prstGeom>
        </p:spPr>
      </p:pic>
      <p:pic>
        <p:nvPicPr>
          <p:cNvPr id="13" name="Picture 12" descr="A blue circle with orange triangle and black text&#10;&#10;Description automatically generated">
            <a:extLst>
              <a:ext uri="{FF2B5EF4-FFF2-40B4-BE49-F238E27FC236}">
                <a16:creationId xmlns:a16="http://schemas.microsoft.com/office/drawing/2014/main" id="{9C5904F5-2BB0-4F56-F0A8-FACB0AB95A98}"/>
              </a:ext>
            </a:extLst>
          </p:cNvPr>
          <p:cNvPicPr>
            <a:picLocks noChangeAspect="1"/>
          </p:cNvPicPr>
          <p:nvPr/>
        </p:nvPicPr>
        <p:blipFill>
          <a:blip r:embed="rId3"/>
          <a:stretch>
            <a:fillRect/>
          </a:stretch>
        </p:blipFill>
        <p:spPr>
          <a:xfrm>
            <a:off x="7097078" y="806768"/>
            <a:ext cx="3971925" cy="3705225"/>
          </a:xfrm>
          <a:prstGeom prst="rect">
            <a:avLst/>
          </a:prstGeom>
        </p:spPr>
      </p:pic>
    </p:spTree>
    <p:extLst>
      <p:ext uri="{BB962C8B-B14F-4D97-AF65-F5344CB8AC3E}">
        <p14:creationId xmlns:p14="http://schemas.microsoft.com/office/powerpoint/2010/main" val="24523037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4</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About AMEO Data</vt:lpstr>
      <vt:lpstr>Objective</vt:lpstr>
      <vt:lpstr>Summary of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Conclusion</vt:lpstr>
      <vt:lpstr>PowerPoint Presentation</vt:lpstr>
      <vt:lpstr>My Experience and Challenges Faced while performing EDA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revision>1726</cp:revision>
  <dcterms:created xsi:type="dcterms:W3CDTF">2021-02-16T05:19:01Z</dcterms:created>
  <dcterms:modified xsi:type="dcterms:W3CDTF">2024-02-26T03:30:09Z</dcterms:modified>
</cp:coreProperties>
</file>