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2/27/2023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2/27/2023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2/27/2023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2/27/2023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2/27/2023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2/27/2023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2/27/2023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2/27/2023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Device Management</a:t>
            </a:r>
            <a:endParaRPr lang="en-US" dirty="0"/>
          </a:p>
        </p:txBody>
      </p:sp>
      <p:sp>
        <p:nvSpPr>
          <p:cNvPr id="3" name="Subtitle 2"/>
          <p:cNvSpPr>
            <a:spLocks noGrp="1"/>
          </p:cNvSpPr>
          <p:nvPr>
            <p:ph type="subTitle" idx="1"/>
          </p:nvPr>
        </p:nvSpPr>
        <p:spPr/>
        <p:txBody>
          <a:bodyPr/>
          <a:lstStyle/>
          <a:p>
            <a:r>
              <a:rPr lang="en-US" dirty="0" smtClean="0">
                <a:solidFill>
                  <a:schemeClr val="tx1"/>
                </a:solidFill>
              </a:rPr>
              <a:t>Manish </a:t>
            </a:r>
            <a:r>
              <a:rPr lang="en-US" dirty="0" err="1" smtClean="0">
                <a:solidFill>
                  <a:schemeClr val="tx1"/>
                </a:solidFill>
              </a:rPr>
              <a:t>Ranjan</a:t>
            </a:r>
            <a:r>
              <a:rPr lang="en-US" dirty="0" smtClean="0">
                <a:solidFill>
                  <a:schemeClr val="tx1"/>
                </a:solidFill>
              </a:rPr>
              <a:t> </a:t>
            </a:r>
            <a:r>
              <a:rPr lang="en-US" dirty="0" err="1" smtClean="0">
                <a:solidFill>
                  <a:schemeClr val="tx1"/>
                </a:solidFill>
              </a:rPr>
              <a:t>Behera</a:t>
            </a:r>
            <a:endParaRPr lang="en-US" dirty="0">
              <a:solidFill>
                <a:schemeClr val="tx1"/>
              </a:solidFill>
            </a:endParaRPr>
          </a:p>
        </p:txBody>
      </p:sp>
    </p:spTree>
    <p:extLst>
      <p:ext uri="{BB962C8B-B14F-4D97-AF65-F5344CB8AC3E}">
        <p14:creationId xmlns:p14="http://schemas.microsoft.com/office/powerpoint/2010/main" val="3692952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 Algorithms</a:t>
            </a:r>
          </a:p>
        </p:txBody>
      </p:sp>
      <p:sp>
        <p:nvSpPr>
          <p:cNvPr id="3" name="Content Placeholder 2"/>
          <p:cNvSpPr>
            <a:spLocks noGrp="1"/>
          </p:cNvSpPr>
          <p:nvPr>
            <p:ph idx="1"/>
          </p:nvPr>
        </p:nvSpPr>
        <p:spPr/>
        <p:txBody>
          <a:bodyPr>
            <a:normAutofit fontScale="92500"/>
          </a:bodyPr>
          <a:lstStyle/>
          <a:p>
            <a:r>
              <a:rPr lang="en-US" sz="2400" b="1" dirty="0">
                <a:latin typeface="Calibri" pitchFamily="34" charset="0"/>
                <a:cs typeface="Calibri" pitchFamily="34" charset="0"/>
              </a:rPr>
              <a:t>1. FCFS disk scheduling </a:t>
            </a:r>
            <a:r>
              <a:rPr lang="en-US" sz="2400" b="1" dirty="0" smtClean="0">
                <a:latin typeface="Calibri" pitchFamily="34" charset="0"/>
                <a:cs typeface="Calibri" pitchFamily="34" charset="0"/>
              </a:rPr>
              <a:t>algorithm -  </a:t>
            </a:r>
            <a:r>
              <a:rPr lang="en-US" sz="2400" dirty="0" smtClean="0">
                <a:latin typeface="Calibri" pitchFamily="34" charset="0"/>
                <a:cs typeface="Calibri" pitchFamily="34" charset="0"/>
              </a:rPr>
              <a:t>It </a:t>
            </a:r>
            <a:r>
              <a:rPr lang="en-US" sz="2400" dirty="0">
                <a:latin typeface="Calibri" pitchFamily="34" charset="0"/>
                <a:cs typeface="Calibri" pitchFamily="34" charset="0"/>
              </a:rPr>
              <a:t>stands for 'first-come-first-serve'. As the name suggests, the request which comes first will be processed first and so on. The requests coming to the disk are arranged in a proper sequence as they arrive. Since every request is processed in this algorithm, so there is no chance of 'starvation'.</a:t>
            </a:r>
          </a:p>
          <a:p>
            <a:endParaRPr lang="en-US" sz="2400" b="1" dirty="0" smtClean="0">
              <a:latin typeface="Calibri" pitchFamily="34" charset="0"/>
              <a:cs typeface="Calibri" pitchFamily="34" charset="0"/>
            </a:endParaRPr>
          </a:p>
          <a:p>
            <a:r>
              <a:rPr lang="en-US" sz="2400" b="1" dirty="0" smtClean="0">
                <a:latin typeface="Calibri" pitchFamily="34" charset="0"/>
                <a:cs typeface="Calibri" pitchFamily="34" charset="0"/>
              </a:rPr>
              <a:t>2</a:t>
            </a:r>
            <a:r>
              <a:rPr lang="en-US" sz="2400" b="1" dirty="0">
                <a:latin typeface="Calibri" pitchFamily="34" charset="0"/>
                <a:cs typeface="Calibri" pitchFamily="34" charset="0"/>
              </a:rPr>
              <a:t>. SSTF disk scheduling </a:t>
            </a:r>
            <a:r>
              <a:rPr lang="en-US" sz="2400" b="1" dirty="0" smtClean="0">
                <a:latin typeface="Calibri" pitchFamily="34" charset="0"/>
                <a:cs typeface="Calibri" pitchFamily="34" charset="0"/>
              </a:rPr>
              <a:t>algorithm -  </a:t>
            </a:r>
            <a:r>
              <a:rPr lang="en-US" sz="2400" dirty="0" smtClean="0">
                <a:latin typeface="Calibri" pitchFamily="34" charset="0"/>
                <a:cs typeface="Calibri" pitchFamily="34" charset="0"/>
              </a:rPr>
              <a:t>It </a:t>
            </a:r>
            <a:r>
              <a:rPr lang="en-US" sz="2400" dirty="0">
                <a:latin typeface="Calibri" pitchFamily="34" charset="0"/>
                <a:cs typeface="Calibri" pitchFamily="34" charset="0"/>
              </a:rPr>
              <a:t>stands for 'Shortest seek time first'. As the name suggests, it searches for the request having the least 'seek time' and executes them first. This algorithm has less 'seek time' as compared to FCFS Algorithm.</a:t>
            </a:r>
          </a:p>
          <a:p>
            <a:pPr marL="0" indent="0">
              <a:buNone/>
            </a:pPr>
            <a:r>
              <a:rPr lang="en-US" sz="2400" dirty="0" smtClean="0">
                <a:latin typeface="Calibri" pitchFamily="34" charset="0"/>
                <a:cs typeface="Calibri" pitchFamily="34" charset="0"/>
              </a:rPr>
              <a:t/>
            </a:r>
            <a:br>
              <a:rPr lang="en-US" sz="2400" dirty="0" smtClean="0">
                <a:latin typeface="Calibri" pitchFamily="34" charset="0"/>
                <a:cs typeface="Calibri" pitchFamily="34" charset="0"/>
              </a:rPr>
            </a:b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39923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200" b="1" dirty="0">
                <a:latin typeface="Calibri" pitchFamily="34" charset="0"/>
                <a:cs typeface="Calibri" pitchFamily="34" charset="0"/>
              </a:rPr>
              <a:t>3. SCAN disk scheduling </a:t>
            </a:r>
            <a:r>
              <a:rPr lang="en-US" sz="2200" b="1" dirty="0" smtClean="0">
                <a:latin typeface="Calibri" pitchFamily="34" charset="0"/>
                <a:cs typeface="Calibri" pitchFamily="34" charset="0"/>
              </a:rPr>
              <a:t>algorithm:  </a:t>
            </a:r>
            <a:r>
              <a:rPr lang="en-US" sz="2200" dirty="0" smtClean="0">
                <a:latin typeface="Calibri" pitchFamily="34" charset="0"/>
                <a:cs typeface="Calibri" pitchFamily="34" charset="0"/>
              </a:rPr>
              <a:t>In </a:t>
            </a:r>
            <a:r>
              <a:rPr lang="en-US" sz="2200" dirty="0">
                <a:latin typeface="Calibri" pitchFamily="34" charset="0"/>
                <a:cs typeface="Calibri" pitchFamily="34" charset="0"/>
              </a:rPr>
              <a:t>this algorithm, the head starts to scan all the requests in a direction and reaches the end of the disk. After that, it reverses its direction and starts to scan again the requests in its path and serves them. Due to this feature, this algorithm is also known as the "Elevator Algorithm".</a:t>
            </a:r>
          </a:p>
          <a:p>
            <a:endParaRPr lang="en-US" sz="2200" b="1" dirty="0" smtClean="0">
              <a:latin typeface="Calibri" pitchFamily="34" charset="0"/>
              <a:cs typeface="Calibri" pitchFamily="34" charset="0"/>
            </a:endParaRPr>
          </a:p>
          <a:p>
            <a:r>
              <a:rPr lang="en-US" sz="2200" b="1" dirty="0" smtClean="0">
                <a:latin typeface="Calibri" pitchFamily="34" charset="0"/>
                <a:cs typeface="Calibri" pitchFamily="34" charset="0"/>
              </a:rPr>
              <a:t>4. </a:t>
            </a:r>
            <a:r>
              <a:rPr lang="en-US" sz="2200" b="1" dirty="0">
                <a:latin typeface="Calibri" pitchFamily="34" charset="0"/>
                <a:cs typeface="Calibri" pitchFamily="34" charset="0"/>
              </a:rPr>
              <a:t>LOOK the disk scheduling </a:t>
            </a:r>
            <a:r>
              <a:rPr lang="en-US" sz="2200" b="1" dirty="0" smtClean="0">
                <a:latin typeface="Calibri" pitchFamily="34" charset="0"/>
                <a:cs typeface="Calibri" pitchFamily="34" charset="0"/>
              </a:rPr>
              <a:t>algorithm:  </a:t>
            </a:r>
            <a:r>
              <a:rPr lang="en-US" sz="2200" dirty="0" smtClean="0">
                <a:latin typeface="Calibri" pitchFamily="34" charset="0"/>
                <a:cs typeface="Calibri" pitchFamily="34" charset="0"/>
              </a:rPr>
              <a:t>In </a:t>
            </a:r>
            <a:r>
              <a:rPr lang="en-US" sz="2200" dirty="0">
                <a:latin typeface="Calibri" pitchFamily="34" charset="0"/>
                <a:cs typeface="Calibri" pitchFamily="34" charset="0"/>
              </a:rPr>
              <a:t>this algorithm, the disk arm moves to the 'last request' present and services them. After reaching the last requests, it reverses its direction and again comes back to the starting point. It does not go to the end of the disk, in spite, it goes to the end of requests.</a:t>
            </a:r>
          </a:p>
        </p:txBody>
      </p:sp>
    </p:spTree>
    <p:extLst>
      <p:ext uri="{BB962C8B-B14F-4D97-AF65-F5344CB8AC3E}">
        <p14:creationId xmlns:p14="http://schemas.microsoft.com/office/powerpoint/2010/main" val="212545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normAutofit/>
          </a:bodyPr>
          <a:lstStyle/>
          <a:p>
            <a:r>
              <a:rPr lang="en-US" sz="2400" dirty="0">
                <a:latin typeface="Calibri" pitchFamily="34" charset="0"/>
                <a:cs typeface="Calibri" pitchFamily="34" charset="0"/>
              </a:rPr>
              <a:t>Device management in an operating system means controlling the </a:t>
            </a:r>
            <a:r>
              <a:rPr lang="en-US" sz="2400" dirty="0" smtClean="0">
                <a:latin typeface="Calibri" pitchFamily="34" charset="0"/>
                <a:cs typeface="Calibri" pitchFamily="34" charset="0"/>
              </a:rPr>
              <a:t>Input/output </a:t>
            </a:r>
            <a:r>
              <a:rPr lang="en-US" sz="2400" dirty="0">
                <a:latin typeface="Calibri" pitchFamily="34" charset="0"/>
                <a:cs typeface="Calibri" pitchFamily="34" charset="0"/>
              </a:rPr>
              <a:t>devices like disk, microphone, keyboard, printer, magnetic tape, USB ports, camcorder, scanner, other accessories, and supporting units like supporting units control channels</a:t>
            </a:r>
            <a:r>
              <a:rPr lang="en-US" sz="2400" dirty="0" smtClean="0">
                <a:latin typeface="Calibri" pitchFamily="34" charset="0"/>
                <a:cs typeface="Calibri" pitchFamily="34" charset="0"/>
              </a:rPr>
              <a:t>.</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There </a:t>
            </a:r>
            <a:r>
              <a:rPr lang="en-US" sz="2400" dirty="0">
                <a:latin typeface="Calibri" pitchFamily="34" charset="0"/>
                <a:cs typeface="Calibri" pitchFamily="34" charset="0"/>
              </a:rPr>
              <a:t>are three types of Operating system peripheral devices: dedicated, shared, and virtual. </a:t>
            </a:r>
          </a:p>
        </p:txBody>
      </p:sp>
    </p:spTree>
    <p:extLst>
      <p:ext uri="{BB962C8B-B14F-4D97-AF65-F5344CB8AC3E}">
        <p14:creationId xmlns:p14="http://schemas.microsoft.com/office/powerpoint/2010/main" val="3497555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devices</a:t>
            </a:r>
            <a:endParaRPr lang="en-US" dirty="0"/>
          </a:p>
        </p:txBody>
      </p:sp>
      <p:sp>
        <p:nvSpPr>
          <p:cNvPr id="3" name="Content Placeholder 2"/>
          <p:cNvSpPr>
            <a:spLocks noGrp="1"/>
          </p:cNvSpPr>
          <p:nvPr>
            <p:ph idx="1"/>
          </p:nvPr>
        </p:nvSpPr>
        <p:spPr/>
        <p:txBody>
          <a:bodyPr>
            <a:normAutofit/>
          </a:bodyPr>
          <a:lstStyle/>
          <a:p>
            <a:r>
              <a:rPr lang="en-US" sz="2400" dirty="0" smtClean="0"/>
              <a:t>Dedicated Device :  </a:t>
            </a:r>
            <a:r>
              <a:rPr lang="en-US" sz="2400" dirty="0"/>
              <a:t>In device management, some devices are allocated or assigned to only one task at a time until that job releases them. </a:t>
            </a:r>
            <a:endParaRPr lang="en-US" sz="2400" dirty="0" smtClean="0"/>
          </a:p>
          <a:p>
            <a:endParaRPr lang="en-US" sz="2400" dirty="0"/>
          </a:p>
          <a:p>
            <a:r>
              <a:rPr lang="en-US" sz="2400" dirty="0" smtClean="0"/>
              <a:t>Shared Device :  Devices </a:t>
            </a:r>
            <a:r>
              <a:rPr lang="en-US" sz="2400" dirty="0"/>
              <a:t>that can be shared or allocated between two or more processes at the same time are known as shared devices. </a:t>
            </a:r>
            <a:endParaRPr lang="en-US" sz="2400" dirty="0" smtClean="0"/>
          </a:p>
          <a:p>
            <a:endParaRPr lang="en-US" sz="2400" dirty="0" smtClean="0"/>
          </a:p>
          <a:p>
            <a:r>
              <a:rPr lang="en-US" sz="2400" dirty="0" smtClean="0"/>
              <a:t>Virtual </a:t>
            </a:r>
            <a:r>
              <a:rPr lang="en-US" sz="2400" dirty="0"/>
              <a:t>D</a:t>
            </a:r>
            <a:r>
              <a:rPr lang="en-US" sz="2400" dirty="0" smtClean="0"/>
              <a:t>evice :  is </a:t>
            </a:r>
            <a:r>
              <a:rPr lang="en-US" sz="2400" dirty="0"/>
              <a:t>the combination of the above two discussed devices means when the dedicated devices are converted into shared devices then they are known as virtual devices.</a:t>
            </a:r>
          </a:p>
        </p:txBody>
      </p:sp>
    </p:spTree>
    <p:extLst>
      <p:ext uri="{BB962C8B-B14F-4D97-AF65-F5344CB8AC3E}">
        <p14:creationId xmlns:p14="http://schemas.microsoft.com/office/powerpoint/2010/main" val="70978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BuFFering</a:t>
            </a:r>
            <a:endParaRPr lang="en-US" dirty="0"/>
          </a:p>
        </p:txBody>
      </p:sp>
      <p:sp>
        <p:nvSpPr>
          <p:cNvPr id="3" name="Content Placeholder 2"/>
          <p:cNvSpPr>
            <a:spLocks noGrp="1"/>
          </p:cNvSpPr>
          <p:nvPr>
            <p:ph idx="1"/>
          </p:nvPr>
        </p:nvSpPr>
        <p:spPr/>
        <p:txBody>
          <a:bodyPr>
            <a:normAutofit/>
          </a:bodyPr>
          <a:lstStyle/>
          <a:p>
            <a:r>
              <a:rPr lang="en-US" sz="2400" dirty="0">
                <a:latin typeface="Calibri" pitchFamily="34" charset="0"/>
                <a:cs typeface="Calibri" pitchFamily="34" charset="0"/>
              </a:rPr>
              <a:t>Buffering :- The buffer is an area in the main memory used to store or hold the data temporarily. In other words, buffer temporarily stores data transmitted from one place to another, either between two devices or an application. The act of storing data temporarily in the buffer is called buffering.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614" y="4038600"/>
            <a:ext cx="57150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93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buffer</a:t>
            </a:r>
            <a:endParaRPr lang="en-US" dirty="0"/>
          </a:p>
        </p:txBody>
      </p:sp>
      <p:sp>
        <p:nvSpPr>
          <p:cNvPr id="3" name="Content Placeholder 2"/>
          <p:cNvSpPr>
            <a:spLocks noGrp="1"/>
          </p:cNvSpPr>
          <p:nvPr>
            <p:ph idx="1"/>
          </p:nvPr>
        </p:nvSpPr>
        <p:spPr/>
        <p:txBody>
          <a:bodyPr>
            <a:noAutofit/>
          </a:bodyPr>
          <a:lstStyle/>
          <a:p>
            <a:r>
              <a:rPr lang="en-US" sz="2400" b="1" dirty="0">
                <a:latin typeface="Calibri" pitchFamily="34" charset="0"/>
                <a:cs typeface="Calibri" pitchFamily="34" charset="0"/>
              </a:rPr>
              <a:t> Single </a:t>
            </a:r>
            <a:r>
              <a:rPr lang="en-US" sz="2400" b="1" dirty="0" smtClean="0">
                <a:latin typeface="Calibri" pitchFamily="34" charset="0"/>
                <a:cs typeface="Calibri" pitchFamily="34" charset="0"/>
              </a:rPr>
              <a:t>Buffer</a:t>
            </a:r>
            <a:r>
              <a:rPr lang="en-US" sz="2400" dirty="0">
                <a:latin typeface="Calibri" pitchFamily="34" charset="0"/>
                <a:cs typeface="Calibri" pitchFamily="34" charset="0"/>
              </a:rPr>
              <a:t> </a:t>
            </a:r>
            <a:r>
              <a:rPr lang="en-US" sz="2400" dirty="0" smtClean="0">
                <a:latin typeface="Calibri" pitchFamily="34" charset="0"/>
                <a:cs typeface="Calibri" pitchFamily="34" charset="0"/>
              </a:rPr>
              <a:t>: Only </a:t>
            </a:r>
            <a:r>
              <a:rPr lang="en-US" sz="2400" dirty="0">
                <a:latin typeface="Calibri" pitchFamily="34" charset="0"/>
                <a:cs typeface="Calibri" pitchFamily="34" charset="0"/>
              </a:rPr>
              <a:t>one buffer is used to transfer the data between two devices. The producer produces one block of data into the buffer. After that, the consumer consumes the buffer. Only when the buffer is empty, the processor again produces the data.</a:t>
            </a:r>
          </a:p>
          <a:p>
            <a:r>
              <a:rPr lang="en-US" sz="2400" b="1" dirty="0" smtClean="0">
                <a:latin typeface="Calibri" pitchFamily="34" charset="0"/>
                <a:cs typeface="Calibri" pitchFamily="34" charset="0"/>
              </a:rPr>
              <a:t>Double Buffer : </a:t>
            </a:r>
            <a:r>
              <a:rPr lang="en-US" sz="2400" dirty="0" smtClean="0">
                <a:latin typeface="Calibri" pitchFamily="34" charset="0"/>
                <a:cs typeface="Calibri" pitchFamily="34" charset="0"/>
              </a:rPr>
              <a:t> </a:t>
            </a:r>
            <a:r>
              <a:rPr lang="en-US" sz="2400" dirty="0">
                <a:latin typeface="Calibri" pitchFamily="34" charset="0"/>
                <a:cs typeface="Calibri" pitchFamily="34" charset="0"/>
              </a:rPr>
              <a:t>T</a:t>
            </a:r>
            <a:r>
              <a:rPr lang="en-US" sz="2400" dirty="0" smtClean="0">
                <a:latin typeface="Calibri" pitchFamily="34" charset="0"/>
                <a:cs typeface="Calibri" pitchFamily="34" charset="0"/>
              </a:rPr>
              <a:t>wo </a:t>
            </a:r>
            <a:r>
              <a:rPr lang="en-US" sz="2400" dirty="0">
                <a:latin typeface="Calibri" pitchFamily="34" charset="0"/>
                <a:cs typeface="Calibri" pitchFamily="34" charset="0"/>
              </a:rPr>
              <a:t>buffers are used in the place of one. In this buffering, the producer produces one buffer while the consumer consumes another buffer simultaneously. So, the producer not needs to wait for filling the buffer. </a:t>
            </a:r>
          </a:p>
          <a:p>
            <a:r>
              <a:rPr lang="en-US" sz="2400" b="1" dirty="0" smtClean="0">
                <a:latin typeface="Calibri" pitchFamily="34" charset="0"/>
                <a:cs typeface="Calibri" pitchFamily="34" charset="0"/>
              </a:rPr>
              <a:t>Circular Buffer</a:t>
            </a:r>
            <a:r>
              <a:rPr lang="en-US" sz="2400" dirty="0">
                <a:latin typeface="Calibri" pitchFamily="34" charset="0"/>
                <a:cs typeface="Calibri" pitchFamily="34" charset="0"/>
              </a:rPr>
              <a:t> </a:t>
            </a:r>
            <a:r>
              <a:rPr lang="en-US" sz="2400" dirty="0" smtClean="0">
                <a:latin typeface="Calibri" pitchFamily="34" charset="0"/>
                <a:cs typeface="Calibri" pitchFamily="34" charset="0"/>
              </a:rPr>
              <a:t>: When </a:t>
            </a:r>
            <a:r>
              <a:rPr lang="en-US" sz="2400" dirty="0">
                <a:latin typeface="Calibri" pitchFamily="34" charset="0"/>
                <a:cs typeface="Calibri" pitchFamily="34" charset="0"/>
              </a:rPr>
              <a:t>more than two buffers are used, the buffers' collection is called a </a:t>
            </a:r>
            <a:r>
              <a:rPr lang="en-US" sz="2400" b="1" dirty="0">
                <a:latin typeface="Calibri" pitchFamily="34" charset="0"/>
                <a:cs typeface="Calibri" pitchFamily="34" charset="0"/>
              </a:rPr>
              <a:t>circular buffer</a:t>
            </a:r>
            <a:r>
              <a:rPr lang="en-US" sz="2400" dirty="0">
                <a:latin typeface="Calibri" pitchFamily="34" charset="0"/>
                <a:cs typeface="Calibri" pitchFamily="34" charset="0"/>
              </a:rPr>
              <a:t>. Each buffer is being one unit in the circular buffer. </a:t>
            </a:r>
          </a:p>
        </p:txBody>
      </p:sp>
    </p:spTree>
    <p:extLst>
      <p:ext uri="{BB962C8B-B14F-4D97-AF65-F5344CB8AC3E}">
        <p14:creationId xmlns:p14="http://schemas.microsoft.com/office/powerpoint/2010/main" val="375487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Spooling</a:t>
            </a:r>
            <a:endParaRPr lang="en-US" dirty="0"/>
          </a:p>
        </p:txBody>
      </p:sp>
      <p:sp>
        <p:nvSpPr>
          <p:cNvPr id="3" name="Content Placeholder 2"/>
          <p:cNvSpPr>
            <a:spLocks noGrp="1"/>
          </p:cNvSpPr>
          <p:nvPr>
            <p:ph idx="1"/>
          </p:nvPr>
        </p:nvSpPr>
        <p:spPr/>
        <p:txBody>
          <a:bodyPr>
            <a:noAutofit/>
          </a:bodyPr>
          <a:lstStyle/>
          <a:p>
            <a:r>
              <a:rPr lang="en-US" sz="2400" dirty="0" smtClean="0">
                <a:latin typeface="Calibri" pitchFamily="34" charset="0"/>
                <a:cs typeface="Calibri" pitchFamily="34" charset="0"/>
              </a:rPr>
              <a:t>Spooling </a:t>
            </a:r>
            <a:r>
              <a:rPr lang="en-US" sz="2400" dirty="0">
                <a:latin typeface="Calibri" pitchFamily="34" charset="0"/>
                <a:cs typeface="Calibri" pitchFamily="34" charset="0"/>
              </a:rPr>
              <a:t>is a process in which data is temporarily held to be used and executed by a device, program, or system. Data is sent to and stored in memory or other volatile storage until the program or computer requests it for </a:t>
            </a:r>
            <a:r>
              <a:rPr lang="en-US" sz="2400" dirty="0" smtClean="0">
                <a:latin typeface="Calibri" pitchFamily="34" charset="0"/>
                <a:cs typeface="Calibri" pitchFamily="34" charset="0"/>
              </a:rPr>
              <a:t>execution.</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The </a:t>
            </a:r>
            <a:r>
              <a:rPr lang="en-US" sz="2400" dirty="0">
                <a:latin typeface="Calibri" pitchFamily="34" charset="0"/>
                <a:cs typeface="Calibri" pitchFamily="34" charset="0"/>
              </a:rPr>
              <a:t>biggest example of Spooling is printing. The documents which are to be printed are stored in the SPOOL and then added to the queue for printing. During this time, many processes can perform their operations and use the CPU without waiting while the printer executes the printing process on the documents one-by-one.</a:t>
            </a:r>
          </a:p>
        </p:txBody>
      </p:sp>
    </p:spTree>
    <p:extLst>
      <p:ext uri="{BB962C8B-B14F-4D97-AF65-F5344CB8AC3E}">
        <p14:creationId xmlns:p14="http://schemas.microsoft.com/office/powerpoint/2010/main" val="130146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driver</a:t>
            </a:r>
            <a:endParaRPr lang="en-US" dirty="0"/>
          </a:p>
        </p:txBody>
      </p:sp>
      <p:sp>
        <p:nvSpPr>
          <p:cNvPr id="3" name="Content Placeholder 2"/>
          <p:cNvSpPr>
            <a:spLocks noGrp="1"/>
          </p:cNvSpPr>
          <p:nvPr>
            <p:ph idx="1"/>
          </p:nvPr>
        </p:nvSpPr>
        <p:spPr/>
        <p:txBody>
          <a:bodyPr>
            <a:normAutofit/>
          </a:bodyPr>
          <a:lstStyle/>
          <a:p>
            <a:r>
              <a:rPr lang="en-US" sz="2800" dirty="0">
                <a:latin typeface="Calibri" pitchFamily="34" charset="0"/>
                <a:cs typeface="Calibri" pitchFamily="34" charset="0"/>
              </a:rPr>
              <a:t>Device Driver in computing refers to a special kind of software program or a specific type of software application which controls a specific hardware device that enables different hardware devices for communication with the computer’s </a:t>
            </a:r>
            <a:r>
              <a:rPr lang="en-US" sz="2800" dirty="0" smtClean="0">
                <a:latin typeface="Calibri" pitchFamily="34" charset="0"/>
                <a:cs typeface="Calibri" pitchFamily="34" charset="0"/>
              </a:rPr>
              <a:t>Operating System. </a:t>
            </a:r>
          </a:p>
          <a:p>
            <a:endParaRPr lang="en-US" sz="2800" dirty="0">
              <a:latin typeface="Calibri" pitchFamily="34" charset="0"/>
              <a:cs typeface="Calibri" pitchFamily="34" charset="0"/>
            </a:endParaRPr>
          </a:p>
          <a:p>
            <a:r>
              <a:rPr lang="en-US" sz="2800" dirty="0" smtClean="0">
                <a:latin typeface="Calibri" pitchFamily="34" charset="0"/>
                <a:cs typeface="Calibri" pitchFamily="34" charset="0"/>
              </a:rPr>
              <a:t>A </a:t>
            </a:r>
            <a:r>
              <a:rPr lang="en-US" sz="2800" dirty="0">
                <a:latin typeface="Calibri" pitchFamily="34" charset="0"/>
                <a:cs typeface="Calibri" pitchFamily="34" charset="0"/>
              </a:rPr>
              <a:t>device driver communicates with the computer hardware by computer subsystem or computer bus connected to the hardware.</a:t>
            </a:r>
          </a:p>
        </p:txBody>
      </p:sp>
    </p:spTree>
    <p:extLst>
      <p:ext uri="{BB962C8B-B14F-4D97-AF65-F5344CB8AC3E}">
        <p14:creationId xmlns:p14="http://schemas.microsoft.com/office/powerpoint/2010/main" val="211645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19200"/>
            <a:ext cx="4347110"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1895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a:t>
            </a:r>
            <a:r>
              <a:rPr lang="en-US" dirty="0" smtClean="0"/>
              <a:t>Scheduling</a:t>
            </a:r>
            <a:endParaRPr lang="en-US" dirty="0"/>
          </a:p>
        </p:txBody>
      </p:sp>
      <p:sp>
        <p:nvSpPr>
          <p:cNvPr id="3" name="Content Placeholder 2"/>
          <p:cNvSpPr>
            <a:spLocks noGrp="1"/>
          </p:cNvSpPr>
          <p:nvPr>
            <p:ph idx="1"/>
          </p:nvPr>
        </p:nvSpPr>
        <p:spPr/>
        <p:txBody>
          <a:bodyPr>
            <a:noAutofit/>
          </a:bodyPr>
          <a:lstStyle/>
          <a:p>
            <a:r>
              <a:rPr lang="en-US" sz="2400" dirty="0">
                <a:latin typeface="Calibri" pitchFamily="34" charset="0"/>
                <a:cs typeface="Calibri" pitchFamily="34" charset="0"/>
              </a:rPr>
              <a:t>Disk scheduling is done by operating systems to schedule I/O requests arriving for the disk. Disk scheduling is also known as I/O scheduling. Disk scheduling is important because: </a:t>
            </a:r>
            <a:endParaRPr lang="en-US" sz="2400" dirty="0" smtClean="0">
              <a:latin typeface="Calibri" pitchFamily="34" charset="0"/>
              <a:cs typeface="Calibri" pitchFamily="34" charset="0"/>
            </a:endParaRPr>
          </a:p>
          <a:p>
            <a:pPr>
              <a:buFont typeface="Wingdings" pitchFamily="2" charset="2"/>
              <a:buChar char="Ø"/>
            </a:pPr>
            <a:r>
              <a:rPr lang="en-US" sz="2400" dirty="0" smtClean="0">
                <a:latin typeface="Calibri" pitchFamily="34" charset="0"/>
                <a:cs typeface="Calibri" pitchFamily="34" charset="0"/>
              </a:rPr>
              <a:t>Multiple </a:t>
            </a:r>
            <a:r>
              <a:rPr lang="en-US" sz="2400" dirty="0">
                <a:latin typeface="Calibri" pitchFamily="34" charset="0"/>
                <a:cs typeface="Calibri" pitchFamily="34" charset="0"/>
              </a:rPr>
              <a:t>I/O requests may arrive by different processes and only one I/O request can be served at a time by the disk controller. Thus other I/O requests need to wait in the waiting queue and need to be scheduled. </a:t>
            </a:r>
            <a:endParaRPr lang="en-US" sz="2400" dirty="0" smtClean="0">
              <a:latin typeface="Calibri" pitchFamily="34" charset="0"/>
              <a:cs typeface="Calibri" pitchFamily="34" charset="0"/>
            </a:endParaRPr>
          </a:p>
          <a:p>
            <a:pPr>
              <a:buFont typeface="Wingdings" pitchFamily="2" charset="2"/>
              <a:buChar char="Ø"/>
            </a:pPr>
            <a:r>
              <a:rPr lang="en-US" sz="2400" dirty="0" smtClean="0">
                <a:latin typeface="Calibri" pitchFamily="34" charset="0"/>
                <a:cs typeface="Calibri" pitchFamily="34" charset="0"/>
              </a:rPr>
              <a:t>Hard </a:t>
            </a:r>
            <a:r>
              <a:rPr lang="en-US" sz="2400" dirty="0">
                <a:latin typeface="Calibri" pitchFamily="34" charset="0"/>
                <a:cs typeface="Calibri" pitchFamily="34" charset="0"/>
              </a:rPr>
              <a:t>drives are one of the slowest parts of the computer system and thus need to be accessed in an efficient manner</a:t>
            </a:r>
          </a:p>
        </p:txBody>
      </p:sp>
    </p:spTree>
    <p:extLst>
      <p:ext uri="{BB962C8B-B14F-4D97-AF65-F5344CB8AC3E}">
        <p14:creationId xmlns:p14="http://schemas.microsoft.com/office/powerpoint/2010/main" val="16390869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106</TotalTime>
  <Words>687</Words>
  <Application>Microsoft Office PowerPoint</Application>
  <PresentationFormat>On-screen Show (4:3)</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Trek</vt:lpstr>
      <vt:lpstr>Device Management</vt:lpstr>
      <vt:lpstr>Intro</vt:lpstr>
      <vt:lpstr>Types of devices</vt:lpstr>
      <vt:lpstr>BuFFering</vt:lpstr>
      <vt:lpstr>Types of buffer</vt:lpstr>
      <vt:lpstr>Spooling</vt:lpstr>
      <vt:lpstr>Device driver</vt:lpstr>
      <vt:lpstr>PowerPoint Presentation</vt:lpstr>
      <vt:lpstr>Disk Scheduling</vt:lpstr>
      <vt:lpstr>Disk Scheduling Algorithms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 Management</dc:title>
  <dc:creator>MANISH RANJAN BEHERA/LGSIA ID Solution(manishranjan.behera@lgepartner.com)</dc:creator>
  <cp:lastModifiedBy>manishranjan.behera</cp:lastModifiedBy>
  <cp:revision>6</cp:revision>
  <dcterms:created xsi:type="dcterms:W3CDTF">2006-08-16T00:00:00Z</dcterms:created>
  <dcterms:modified xsi:type="dcterms:W3CDTF">2023-02-27T05:28:03Z</dcterms:modified>
</cp:coreProperties>
</file>