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2/23/2023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2/23/2023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2/23/2023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2/23/2023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solidFill>
                  <a:schemeClr val="tx1"/>
                </a:solidFill>
              </a:rPr>
              <a:t>File management</a:t>
            </a:r>
            <a:endParaRPr lang="en-US" sz="36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Manish </a:t>
            </a:r>
            <a:r>
              <a:rPr lang="en-US" dirty="0" err="1" smtClean="0">
                <a:solidFill>
                  <a:schemeClr val="tx1"/>
                </a:solidFill>
              </a:rPr>
              <a:t>Ranjan</a:t>
            </a:r>
            <a:r>
              <a:rPr lang="en-US" dirty="0" smtClean="0">
                <a:solidFill>
                  <a:schemeClr val="tx1"/>
                </a:solidFill>
              </a:rPr>
              <a:t> </a:t>
            </a:r>
            <a:r>
              <a:rPr lang="en-US" dirty="0" err="1" smtClean="0">
                <a:solidFill>
                  <a:schemeClr val="tx1"/>
                </a:solidFill>
              </a:rPr>
              <a:t>Behera</a:t>
            </a:r>
            <a:endParaRPr lang="en-US" dirty="0">
              <a:solidFill>
                <a:schemeClr val="tx1"/>
              </a:solidFill>
            </a:endParaRPr>
          </a:p>
        </p:txBody>
      </p:sp>
    </p:spTree>
    <p:extLst>
      <p:ext uri="{BB962C8B-B14F-4D97-AF65-F5344CB8AC3E}">
        <p14:creationId xmlns:p14="http://schemas.microsoft.com/office/powerpoint/2010/main" val="312744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Acyclic graph directory</a:t>
            </a:r>
            <a:br>
              <a:rPr lang="en-US" b="1" dirty="0"/>
            </a:br>
            <a:endParaRPr lang="en-US" dirty="0"/>
          </a:p>
        </p:txBody>
      </p:sp>
      <p:sp>
        <p:nvSpPr>
          <p:cNvPr id="3" name="Content Placeholder 2"/>
          <p:cNvSpPr>
            <a:spLocks noGrp="1"/>
          </p:cNvSpPr>
          <p:nvPr>
            <p:ph sz="quarter" idx="1"/>
          </p:nvPr>
        </p:nvSpPr>
        <p:spPr>
          <a:xfrm>
            <a:off x="457200" y="1371600"/>
            <a:ext cx="7467600" cy="4873752"/>
          </a:xfrm>
        </p:spPr>
        <p:txBody>
          <a:bodyPr>
            <a:normAutofit/>
          </a:bodyPr>
          <a:lstStyle/>
          <a:p>
            <a:r>
              <a:rPr lang="en-US" sz="2000" dirty="0">
                <a:latin typeface="Calibri" pitchFamily="34" charset="0"/>
                <a:cs typeface="Calibri" pitchFamily="34" charset="0"/>
              </a:rPr>
              <a:t>Suppose there is a file abcd.txt. Out of the </a:t>
            </a:r>
            <a:r>
              <a:rPr lang="en-US" sz="2000" dirty="0" smtClean="0">
                <a:latin typeface="Calibri" pitchFamily="34" charset="0"/>
                <a:cs typeface="Calibri" pitchFamily="34" charset="0"/>
              </a:rPr>
              <a:t>other directories, </a:t>
            </a:r>
            <a:r>
              <a:rPr lang="en-US" sz="2000" dirty="0">
                <a:latin typeface="Calibri" pitchFamily="34" charset="0"/>
                <a:cs typeface="Calibri" pitchFamily="34" charset="0"/>
              </a:rPr>
              <a:t>none of them provide the flexibility to access the file abcd.txt from multiple </a:t>
            </a:r>
            <a:r>
              <a:rPr lang="en-US" sz="2000" dirty="0" smtClean="0">
                <a:latin typeface="Calibri" pitchFamily="34" charset="0"/>
                <a:cs typeface="Calibri" pitchFamily="34" charset="0"/>
              </a:rPr>
              <a:t>directories. </a:t>
            </a:r>
            <a:r>
              <a:rPr lang="en-US" sz="2000" dirty="0">
                <a:latin typeface="Calibri" pitchFamily="34" charset="0"/>
                <a:cs typeface="Calibri" pitchFamily="34" charset="0"/>
              </a:rPr>
              <a:t>The file </a:t>
            </a:r>
            <a:r>
              <a:rPr lang="en-US" sz="2000" dirty="0" smtClean="0">
                <a:latin typeface="Calibri" pitchFamily="34" charset="0"/>
                <a:cs typeface="Calibri" pitchFamily="34" charset="0"/>
              </a:rPr>
              <a:t>can </a:t>
            </a:r>
            <a:r>
              <a:rPr lang="en-US" sz="2000" dirty="0">
                <a:latin typeface="Calibri" pitchFamily="34" charset="0"/>
                <a:cs typeface="Calibri" pitchFamily="34" charset="0"/>
              </a:rPr>
              <a:t>be accessed only by the directory it is present inside.</a:t>
            </a:r>
          </a:p>
          <a:p>
            <a:r>
              <a:rPr lang="en-US" sz="2000" dirty="0" smtClean="0">
                <a:latin typeface="Calibri" pitchFamily="34" charset="0"/>
                <a:cs typeface="Calibri" pitchFamily="34" charset="0"/>
              </a:rPr>
              <a:t>In </a:t>
            </a:r>
            <a:r>
              <a:rPr lang="en-US" sz="2000" dirty="0">
                <a:latin typeface="Calibri" pitchFamily="34" charset="0"/>
                <a:cs typeface="Calibri" pitchFamily="34" charset="0"/>
              </a:rPr>
              <a:t>this type of directory, we can access a file or a subdirectory from multiple directories. Hence files can be shared between directories. It is designed in such a way that multiple directories point to a particular </a:t>
            </a:r>
            <a:r>
              <a:rPr lang="en-US" sz="2000" dirty="0" smtClean="0">
                <a:latin typeface="Calibri" pitchFamily="34" charset="0"/>
                <a:cs typeface="Calibri" pitchFamily="34" charset="0"/>
              </a:rPr>
              <a:t>directory.</a:t>
            </a:r>
            <a:endParaRPr lang="en-US" sz="2000" dirty="0">
              <a:latin typeface="Calibri" pitchFamily="34" charset="0"/>
              <a:cs typeface="Calibri" pitchFamily="34" charset="0"/>
            </a:endParaRPr>
          </a:p>
          <a:p>
            <a:endParaRPr lang="en-US" sz="20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07971"/>
            <a:ext cx="3286451" cy="263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91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General-graph directory</a:t>
            </a:r>
            <a:br>
              <a:rPr lang="en-US" b="1" dirty="0"/>
            </a:br>
            <a:endParaRPr lang="en-US" dirty="0"/>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In general graph directory structure, cycles are allowed within a directory structure where multiple directories can be derived from more than one parent directory. The main problem with this kind of directory structure is to calculate total size or space that has been taken by the files and </a:t>
            </a:r>
            <a:r>
              <a:rPr lang="en-US" sz="2000" dirty="0" smtClean="0">
                <a:latin typeface="Calibri" pitchFamily="34" charset="0"/>
                <a:cs typeface="Calibri" pitchFamily="34" charset="0"/>
              </a:rPr>
              <a:t>directories.</a:t>
            </a:r>
            <a:endParaRPr lang="en-US" sz="2000" dirty="0">
              <a:latin typeface="Calibri" pitchFamily="34" charset="0"/>
              <a:cs typeface="Calibri"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57"/>
          <a:stretch/>
        </p:blipFill>
        <p:spPr bwMode="auto">
          <a:xfrm>
            <a:off x="1066800" y="3429000"/>
            <a:ext cx="6343650" cy="275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65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The </a:t>
            </a:r>
            <a:r>
              <a:rPr lang="en-US" sz="2000" b="1" dirty="0">
                <a:latin typeface="Calibri" pitchFamily="34" charset="0"/>
                <a:cs typeface="Calibri" pitchFamily="34" charset="0"/>
              </a:rPr>
              <a:t>file management</a:t>
            </a:r>
            <a:r>
              <a:rPr lang="en-US" sz="2000" dirty="0">
                <a:latin typeface="Calibri" pitchFamily="34" charset="0"/>
                <a:cs typeface="Calibri" pitchFamily="34" charset="0"/>
              </a:rPr>
              <a:t> in operating system is nothing but software that handles or manages the files </a:t>
            </a:r>
            <a:r>
              <a:rPr lang="en-US" sz="2000" dirty="0" smtClean="0">
                <a:latin typeface="Calibri" pitchFamily="34" charset="0"/>
                <a:cs typeface="Calibri" pitchFamily="34" charset="0"/>
              </a:rPr>
              <a:t>present </a:t>
            </a:r>
            <a:r>
              <a:rPr lang="en-US" sz="2000" dirty="0">
                <a:latin typeface="Calibri" pitchFamily="34" charset="0"/>
                <a:cs typeface="Calibri" pitchFamily="34" charset="0"/>
              </a:rPr>
              <a:t>in computer software. The file system in the operating system is capable of managing individual as well as groups of files present in the computer system. The file management in the operating system manages all the files present in the computer system with various extensions (such as .exe, .</a:t>
            </a:r>
            <a:r>
              <a:rPr lang="en-US" sz="2000" dirty="0" err="1">
                <a:latin typeface="Calibri" pitchFamily="34" charset="0"/>
                <a:cs typeface="Calibri" pitchFamily="34" charset="0"/>
              </a:rPr>
              <a:t>pdf</a:t>
            </a:r>
            <a:r>
              <a:rPr lang="en-US" sz="2000" dirty="0">
                <a:latin typeface="Calibri" pitchFamily="34" charset="0"/>
                <a:cs typeface="Calibri" pitchFamily="34" charset="0"/>
              </a:rPr>
              <a:t>, .txt, .</a:t>
            </a:r>
            <a:r>
              <a:rPr lang="en-US" sz="2000" dirty="0" err="1">
                <a:latin typeface="Calibri" pitchFamily="34" charset="0"/>
                <a:cs typeface="Calibri" pitchFamily="34" charset="0"/>
              </a:rPr>
              <a:t>docx</a:t>
            </a:r>
            <a:r>
              <a:rPr lang="en-US" sz="2000" dirty="0">
                <a:latin typeface="Calibri" pitchFamily="34" charset="0"/>
                <a:cs typeface="Calibri" pitchFamily="34" charset="0"/>
              </a:rPr>
              <a:t>, etc</a:t>
            </a:r>
            <a:r>
              <a:rPr lang="en-US" sz="2000" dirty="0" smtClean="0">
                <a:latin typeface="Calibri" pitchFamily="34" charset="0"/>
                <a:cs typeface="Calibri" pitchFamily="34" charset="0"/>
              </a:rPr>
              <a:t>.)</a:t>
            </a:r>
          </a:p>
          <a:p>
            <a:pPr marL="0" indent="0">
              <a:buNone/>
            </a:pPr>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We can also use the file system in the operating system to get details of any </a:t>
            </a:r>
            <a:r>
              <a:rPr lang="en-US" sz="2000" dirty="0" smtClean="0">
                <a:latin typeface="Calibri" pitchFamily="34" charset="0"/>
                <a:cs typeface="Calibri" pitchFamily="34" charset="0"/>
              </a:rPr>
              <a:t>files present </a:t>
            </a:r>
            <a:r>
              <a:rPr lang="en-US" sz="2000" dirty="0">
                <a:latin typeface="Calibri" pitchFamily="34" charset="0"/>
                <a:cs typeface="Calibri" pitchFamily="34" charset="0"/>
              </a:rPr>
              <a:t>on our system. The details can be:</a:t>
            </a:r>
          </a:p>
          <a:p>
            <a:pPr marL="457200" indent="-457200">
              <a:buFont typeface="+mj-lt"/>
              <a:buAutoNum type="arabicPeriod"/>
            </a:pPr>
            <a:r>
              <a:rPr lang="en-US" sz="2000" dirty="0">
                <a:latin typeface="Calibri" pitchFamily="34" charset="0"/>
                <a:cs typeface="Calibri" pitchFamily="34" charset="0"/>
              </a:rPr>
              <a:t>location of the </a:t>
            </a:r>
            <a:r>
              <a:rPr lang="en-US" sz="2000" dirty="0" smtClean="0">
                <a:latin typeface="Calibri" pitchFamily="34" charset="0"/>
                <a:cs typeface="Calibri" pitchFamily="34" charset="0"/>
              </a:rPr>
              <a:t>file</a:t>
            </a:r>
            <a:endParaRPr lang="en-US" sz="2000" dirty="0">
              <a:latin typeface="Calibri" pitchFamily="34" charset="0"/>
              <a:cs typeface="Calibri" pitchFamily="34" charset="0"/>
            </a:endParaRPr>
          </a:p>
          <a:p>
            <a:pPr marL="457200" indent="-457200">
              <a:buFont typeface="+mj-lt"/>
              <a:buAutoNum type="arabicPeriod"/>
            </a:pPr>
            <a:r>
              <a:rPr lang="en-US" sz="2000" dirty="0">
                <a:latin typeface="Calibri" pitchFamily="34" charset="0"/>
                <a:cs typeface="Calibri" pitchFamily="34" charset="0"/>
              </a:rPr>
              <a:t>the owner of the </a:t>
            </a:r>
            <a:r>
              <a:rPr lang="en-US" sz="2000" dirty="0" smtClean="0">
                <a:latin typeface="Calibri" pitchFamily="34" charset="0"/>
                <a:cs typeface="Calibri" pitchFamily="34" charset="0"/>
              </a:rPr>
              <a:t>when </a:t>
            </a:r>
            <a:r>
              <a:rPr lang="en-US" sz="2000" dirty="0">
                <a:latin typeface="Calibri" pitchFamily="34" charset="0"/>
                <a:cs typeface="Calibri" pitchFamily="34" charset="0"/>
              </a:rPr>
              <a:t>was the file </a:t>
            </a:r>
            <a:r>
              <a:rPr lang="en-US" sz="2000" dirty="0" smtClean="0">
                <a:latin typeface="Calibri" pitchFamily="34" charset="0"/>
                <a:cs typeface="Calibri" pitchFamily="34" charset="0"/>
              </a:rPr>
              <a:t>created</a:t>
            </a:r>
            <a:endParaRPr lang="en-US" sz="2000" dirty="0">
              <a:latin typeface="Calibri" pitchFamily="34" charset="0"/>
              <a:cs typeface="Calibri" pitchFamily="34" charset="0"/>
            </a:endParaRPr>
          </a:p>
          <a:p>
            <a:pPr marL="457200" indent="-457200">
              <a:buFont typeface="+mj-lt"/>
              <a:buAutoNum type="arabicPeriod"/>
            </a:pPr>
            <a:r>
              <a:rPr lang="en-US" sz="2000" dirty="0" smtClean="0">
                <a:latin typeface="Calibri" pitchFamily="34" charset="0"/>
                <a:cs typeface="Calibri" pitchFamily="34" charset="0"/>
              </a:rPr>
              <a:t>format </a:t>
            </a:r>
            <a:r>
              <a:rPr lang="en-US" sz="2000" dirty="0">
                <a:latin typeface="Calibri" pitchFamily="34" charset="0"/>
                <a:cs typeface="Calibri" pitchFamily="34" charset="0"/>
              </a:rPr>
              <a:t>of the file for example text, </a:t>
            </a:r>
            <a:r>
              <a:rPr lang="en-US" sz="2000" dirty="0" err="1">
                <a:latin typeface="Calibri" pitchFamily="34" charset="0"/>
                <a:cs typeface="Calibri" pitchFamily="34" charset="0"/>
              </a:rPr>
              <a:t>pdfs</a:t>
            </a:r>
            <a:r>
              <a:rPr lang="en-US" sz="2000" dirty="0">
                <a:latin typeface="Calibri" pitchFamily="34" charset="0"/>
                <a:cs typeface="Calibri" pitchFamily="34" charset="0"/>
              </a:rPr>
              <a:t>, docs, etc</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457200" indent="-457200">
              <a:buFont typeface="+mj-lt"/>
              <a:buAutoNum type="arabicPeriod"/>
            </a:pP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50113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Attributes</a:t>
            </a:r>
          </a:p>
        </p:txBody>
      </p:sp>
      <p:sp>
        <p:nvSpPr>
          <p:cNvPr id="3" name="Content Placeholder 2"/>
          <p:cNvSpPr>
            <a:spLocks noGrp="1"/>
          </p:cNvSpPr>
          <p:nvPr>
            <p:ph sz="quarter" idx="1"/>
          </p:nvPr>
        </p:nvSpPr>
        <p:spPr/>
        <p:txBody>
          <a:bodyPr>
            <a:normAutofit/>
          </a:bodyPr>
          <a:lstStyle/>
          <a:p>
            <a:r>
              <a:rPr lang="en-US" sz="2000" b="1" dirty="0" smtClean="0">
                <a:latin typeface="Calibri" pitchFamily="34" charset="0"/>
                <a:cs typeface="Calibri" pitchFamily="34" charset="0"/>
              </a:rPr>
              <a:t>Name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symbolic file name is the only information kept in human- readable form. </a:t>
            </a:r>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Identifier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This unique tag, usually a number identifies the file within the file </a:t>
            </a:r>
            <a:r>
              <a:rPr lang="en-US" sz="2000" dirty="0" smtClean="0">
                <a:latin typeface="Calibri" pitchFamily="34" charset="0"/>
                <a:cs typeface="Calibri" pitchFamily="34" charset="0"/>
              </a:rPr>
              <a:t>system.</a:t>
            </a:r>
          </a:p>
          <a:p>
            <a:r>
              <a:rPr lang="en-US" sz="2000" b="1" dirty="0" smtClean="0">
                <a:latin typeface="Calibri" pitchFamily="34" charset="0"/>
                <a:cs typeface="Calibri" pitchFamily="34" charset="0"/>
              </a:rPr>
              <a:t>Type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This information is needed for systems that support different types of files. </a:t>
            </a:r>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Location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This information is a pointer to a device and to the location of the file on that device. </a:t>
            </a:r>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Size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current size of the file </a:t>
            </a:r>
            <a:r>
              <a:rPr lang="en-US" sz="2000" dirty="0" smtClean="0">
                <a:latin typeface="Calibri" pitchFamily="34" charset="0"/>
                <a:cs typeface="Calibri" pitchFamily="34" charset="0"/>
              </a:rPr>
              <a:t>and </a:t>
            </a:r>
            <a:r>
              <a:rPr lang="en-US" sz="2000" dirty="0">
                <a:latin typeface="Calibri" pitchFamily="34" charset="0"/>
                <a:cs typeface="Calibri" pitchFamily="34" charset="0"/>
              </a:rPr>
              <a:t>possibly the maximum allowed size are included in this attribute. </a:t>
            </a:r>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Protection </a:t>
            </a:r>
            <a:r>
              <a:rPr lang="en-US" sz="2000" dirty="0" smtClean="0">
                <a:latin typeface="Calibri" pitchFamily="34" charset="0"/>
                <a:cs typeface="Calibri" pitchFamily="34" charset="0"/>
              </a:rPr>
              <a:t>- </a:t>
            </a:r>
            <a:r>
              <a:rPr lang="en-US" sz="2000" dirty="0">
                <a:latin typeface="Calibri" pitchFamily="34" charset="0"/>
                <a:cs typeface="Calibri" pitchFamily="34" charset="0"/>
              </a:rPr>
              <a:t>Access-control information determines who can do reading, writing, executing, and so on. </a:t>
            </a:r>
          </a:p>
        </p:txBody>
      </p:sp>
    </p:spTree>
    <p:extLst>
      <p:ext uri="{BB962C8B-B14F-4D97-AF65-F5344CB8AC3E}">
        <p14:creationId xmlns:p14="http://schemas.microsoft.com/office/powerpoint/2010/main" val="21175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sz="quarter" idx="1"/>
          </p:nvPr>
        </p:nvSpPr>
        <p:spPr/>
        <p:txBody>
          <a:bodyPr>
            <a:normAutofit/>
          </a:bodyPr>
          <a:lstStyle/>
          <a:p>
            <a:r>
              <a:rPr lang="en-US" sz="2000" dirty="0"/>
              <a:t>Creating </a:t>
            </a:r>
            <a:r>
              <a:rPr lang="en-US" sz="2000" dirty="0" smtClean="0"/>
              <a:t>a file</a:t>
            </a:r>
          </a:p>
          <a:p>
            <a:r>
              <a:rPr lang="en-US" sz="2000" dirty="0" smtClean="0"/>
              <a:t>Writing a file</a:t>
            </a:r>
          </a:p>
          <a:p>
            <a:r>
              <a:rPr lang="en-US" sz="2000" dirty="0" smtClean="0"/>
              <a:t>Reading </a:t>
            </a:r>
            <a:r>
              <a:rPr lang="en-US" sz="2000" dirty="0"/>
              <a:t>a </a:t>
            </a:r>
            <a:r>
              <a:rPr lang="en-US" sz="2000" dirty="0" smtClean="0"/>
              <a:t>file</a:t>
            </a:r>
          </a:p>
          <a:p>
            <a:r>
              <a:rPr lang="en-US" sz="2000" dirty="0" smtClean="0"/>
              <a:t>Repositioning </a:t>
            </a:r>
            <a:r>
              <a:rPr lang="en-US" sz="2000" dirty="0"/>
              <a:t>within a </a:t>
            </a:r>
            <a:r>
              <a:rPr lang="en-US" sz="2000" dirty="0" smtClean="0"/>
              <a:t>file</a:t>
            </a:r>
          </a:p>
          <a:p>
            <a:r>
              <a:rPr lang="en-US" sz="2000" dirty="0" smtClean="0"/>
              <a:t>Deleting </a:t>
            </a:r>
            <a:r>
              <a:rPr lang="en-US" sz="2000" dirty="0"/>
              <a:t>a </a:t>
            </a:r>
            <a:r>
              <a:rPr lang="en-US" sz="2000" dirty="0" smtClean="0"/>
              <a:t>file</a:t>
            </a:r>
          </a:p>
          <a:p>
            <a:r>
              <a:rPr lang="en-US" sz="2000" dirty="0" smtClean="0"/>
              <a:t>Truncating </a:t>
            </a:r>
            <a:r>
              <a:rPr lang="en-US" sz="2000" dirty="0"/>
              <a:t>a </a:t>
            </a:r>
            <a:r>
              <a:rPr lang="en-US" sz="2000" dirty="0" smtClean="0"/>
              <a:t>file</a:t>
            </a:r>
            <a:endParaRPr lang="en-US" sz="2000" dirty="0"/>
          </a:p>
        </p:txBody>
      </p:sp>
    </p:spTree>
    <p:extLst>
      <p:ext uri="{BB962C8B-B14F-4D97-AF65-F5344CB8AC3E}">
        <p14:creationId xmlns:p14="http://schemas.microsoft.com/office/powerpoint/2010/main" val="3836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Methods</a:t>
            </a:r>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Sequential Access - The simplest access method is sequential access. Information in the file is processed in order, one record after the other. This mode of access is by far the most conversion; for example, editors and compilers usually access files in this fashion. Reads and writes make up the bulk of the operations on a file. </a:t>
            </a:r>
            <a:endParaRPr lang="en-US" sz="2000" dirty="0" smtClean="0">
              <a:latin typeface="Calibri" pitchFamily="34" charset="0"/>
              <a:cs typeface="Calibri" pitchFamily="34" charset="0"/>
            </a:endParaRPr>
          </a:p>
          <a:p>
            <a:pPr marL="0" indent="0">
              <a:buNone/>
            </a:pPr>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Direct Access- Another method is direct access (or relative access). A file is made up of fixed- length logical records that allow programs to read and write records rapidly in no particular order</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There are no restrictions on the order of reading or writing for a direct-access </a:t>
            </a:r>
            <a:r>
              <a:rPr lang="en-US" sz="2000" dirty="0" smtClean="0">
                <a:latin typeface="Calibri" pitchFamily="34" charset="0"/>
                <a:cs typeface="Calibri" pitchFamily="34" charset="0"/>
              </a:rPr>
              <a:t>file.</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80675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sp>
        <p:nvSpPr>
          <p:cNvPr id="3" name="Content Placeholder 2"/>
          <p:cNvSpPr>
            <a:spLocks noGrp="1"/>
          </p:cNvSpPr>
          <p:nvPr>
            <p:ph sz="quarter" idx="1"/>
          </p:nvPr>
        </p:nvSpPr>
        <p:spPr/>
        <p:txBody>
          <a:bodyPr/>
          <a:lstStyle/>
          <a:p>
            <a:r>
              <a:rPr lang="en-US" dirty="0"/>
              <a:t>A </a:t>
            </a:r>
            <a:r>
              <a:rPr lang="en-US" b="1" dirty="0"/>
              <a:t>directory</a:t>
            </a:r>
            <a:r>
              <a:rPr lang="en-US" dirty="0"/>
              <a:t> is a container that is used to contain folders and files. It organizes files and folders in a hierarchical manner</a:t>
            </a:r>
            <a:r>
              <a:rPr lang="en-US" dirty="0" smtClean="0"/>
              <a:t>.</a:t>
            </a:r>
          </a:p>
          <a:p>
            <a:r>
              <a:rPr lang="en-US" dirty="0" smtClean="0"/>
              <a:t>Types :</a:t>
            </a:r>
          </a:p>
          <a:p>
            <a:r>
              <a:rPr lang="en-US" dirty="0"/>
              <a:t>Single-Level Directory</a:t>
            </a:r>
          </a:p>
        </p:txBody>
      </p:sp>
    </p:spTree>
    <p:extLst>
      <p:ext uri="{BB962C8B-B14F-4D97-AF65-F5344CB8AC3E}">
        <p14:creationId xmlns:p14="http://schemas.microsoft.com/office/powerpoint/2010/main" val="421830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Single-Level Directory</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The simplest directory structure is the single-level directory. All files are contained in the same directory, which is easy to support and understand. A single level directory has a significant limitation, however, when the number of files increases or when the system has more than one user. Since all the files are in the same directory, they must have the unique name . if two users call their dataset test, then the unique name rule violated.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4865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00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Two-level directory</a:t>
            </a:r>
            <a:br>
              <a:rPr lang="en-US" b="1" dirty="0"/>
            </a:br>
            <a:endParaRPr lang="en-US" dirty="0"/>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In a two-level directory structure, there is a master node that has a separate directory for each user. Each user can store the files in that directory. It can be practically thought of as a folder that contains many folders, each for a particular user, and now each user can store files in the allocated directory just like a single level directory.</a:t>
            </a:r>
            <a:endParaRPr lang="en-US" sz="20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6770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70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Tree-structured directory</a:t>
            </a:r>
            <a:br>
              <a:rPr lang="en-US" b="1" dirty="0"/>
            </a:br>
            <a:endParaRPr lang="en-US" dirty="0"/>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This type of directory is used in our PCs. The biggest disadvantage of a two-level directory was that one could not create sub-directories in a directory. The tree-structured directory solved this problem. In a tree-structured directory, there is a root directory at the peak. The root directory contains directories for each user. The users can, however, create subdirectories inside their directory and also store the files.</a:t>
            </a:r>
            <a:endParaRPr lang="en-US" sz="2000"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3430"/>
            <a:ext cx="2895600" cy="270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694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155</TotalTime>
  <Words>633</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File management</vt:lpstr>
      <vt:lpstr>INTRO</vt:lpstr>
      <vt:lpstr>File Attributes</vt:lpstr>
      <vt:lpstr>File Operations</vt:lpstr>
      <vt:lpstr>Access Methods</vt:lpstr>
      <vt:lpstr>DIRECTORY STRUCTURE</vt:lpstr>
      <vt:lpstr>Single-Level Directory </vt:lpstr>
      <vt:lpstr>Two-level directory </vt:lpstr>
      <vt:lpstr>Tree-structured directory </vt:lpstr>
      <vt:lpstr>Acyclic graph directory </vt:lpstr>
      <vt:lpstr>General-graph directory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MANISH RANJAN BEHERA/LGSIA ID Solution(manishranjan.behera@lgepartner.com)</dc:creator>
  <cp:lastModifiedBy>manishranjan.behera</cp:lastModifiedBy>
  <cp:revision>5</cp:revision>
  <dcterms:created xsi:type="dcterms:W3CDTF">2006-08-16T00:00:00Z</dcterms:created>
  <dcterms:modified xsi:type="dcterms:W3CDTF">2023-02-23T09:49:22Z</dcterms:modified>
</cp:coreProperties>
</file>