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2"/>
  </p:notesMasterIdLst>
  <p:sldIdLst>
    <p:sldId id="256" r:id="rId2"/>
    <p:sldId id="258" r:id="rId3"/>
    <p:sldId id="262" r:id="rId4"/>
    <p:sldId id="294" r:id="rId5"/>
    <p:sldId id="296" r:id="rId6"/>
    <p:sldId id="298" r:id="rId7"/>
    <p:sldId id="299" r:id="rId8"/>
    <p:sldId id="300" r:id="rId9"/>
    <p:sldId id="306" r:id="rId10"/>
    <p:sldId id="308" r:id="rId11"/>
    <p:sldId id="307" r:id="rId12"/>
    <p:sldId id="301" r:id="rId13"/>
    <p:sldId id="297" r:id="rId14"/>
    <p:sldId id="302" r:id="rId15"/>
    <p:sldId id="303" r:id="rId16"/>
    <p:sldId id="304" r:id="rId17"/>
    <p:sldId id="305" r:id="rId18"/>
    <p:sldId id="309" r:id="rId19"/>
    <p:sldId id="310" r:id="rId20"/>
    <p:sldId id="272" r:id="rId21"/>
  </p:sldIdLst>
  <p:sldSz cx="9144000" cy="5143500" type="screen16x9"/>
  <p:notesSz cx="6858000" cy="9144000"/>
  <p:embeddedFontLst>
    <p:embeddedFont>
      <p:font typeface="Bebas Neue" panose="020B0606020202050201" pitchFamily="34" charset="0"/>
      <p:regular r:id="rId23"/>
    </p:embeddedFont>
    <p:embeddedFont>
      <p:font typeface="Gantari" panose="020B0604020202020204" charset="0"/>
      <p:regular r:id="rId24"/>
      <p:bold r:id="rId25"/>
      <p:italic r:id="rId26"/>
      <p:boldItalic r:id="rId27"/>
    </p:embeddedFont>
    <p:embeddedFont>
      <p:font typeface="Golos Text" panose="020B0604020202020204" charset="0"/>
      <p:regular r:id="rId28"/>
      <p:bold r:id="rId29"/>
    </p:embeddedFont>
    <p:embeddedFont>
      <p:font typeface="Golos Text Medium"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A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2AD2AB-9C7B-4D6A-83C9-53E8E97873B4}">
  <a:tblStyle styleId="{832AD2AB-9C7B-4D6A-83C9-53E8E97873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541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067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66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482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6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344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476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898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2b21ebf29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2b21ebf29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9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4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53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856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064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70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21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b="0">
                <a:latin typeface="Golos Text Medium"/>
                <a:ea typeface="Golos Text Medium"/>
                <a:cs typeface="Golos Text Medium"/>
                <a:sym typeface="Golos Text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
        <p:cNvGrpSpPr/>
        <p:nvPr/>
      </p:nvGrpSpPr>
      <p:grpSpPr>
        <a:xfrm>
          <a:off x="0" y="0"/>
          <a:ext cx="0" cy="0"/>
          <a:chOff x="0" y="0"/>
          <a:chExt cx="0" cy="0"/>
        </a:xfrm>
      </p:grpSpPr>
      <p:pic>
        <p:nvPicPr>
          <p:cNvPr id="69" name="Google Shape;69;p16"/>
          <p:cNvPicPr preferRelativeResize="0"/>
          <p:nvPr/>
        </p:nvPicPr>
        <p:blipFill>
          <a:blip r:embed="rId2">
            <a:alphaModFix amt="67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0"/>
        <p:cNvGrpSpPr/>
        <p:nvPr/>
      </p:nvGrpSpPr>
      <p:grpSpPr>
        <a:xfrm>
          <a:off x="0" y="0"/>
          <a:ext cx="0" cy="0"/>
          <a:chOff x="0" y="0"/>
          <a:chExt cx="0" cy="0"/>
        </a:xfrm>
      </p:grpSpPr>
      <p:pic>
        <p:nvPicPr>
          <p:cNvPr id="71" name="Google Shape;71;p17"/>
          <p:cNvPicPr preferRelativeResize="0"/>
          <p:nvPr/>
        </p:nvPicPr>
        <p:blipFill>
          <a:blip r:embed="rId2">
            <a:alphaModFix amt="29000"/>
          </a:blip>
          <a:stretch>
            <a:fillRect/>
          </a:stretch>
        </p:blipFill>
        <p:spPr>
          <a:xfrm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 name="Google Shape;13;p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700" b="0">
                <a:latin typeface="Golos Text Medium"/>
                <a:ea typeface="Golos Text Medium"/>
                <a:cs typeface="Golos Text Medium"/>
                <a:sym typeface="Golos Text Medium"/>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15100" y="701850"/>
            <a:ext cx="2035200" cy="10716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000"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pic>
        <p:nvPicPr>
          <p:cNvPr id="20" name="Google Shape;20;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1" name="Google Shape;21;p5"/>
          <p:cNvSpPr txBox="1">
            <a:spLocks noGrp="1"/>
          </p:cNvSpPr>
          <p:nvPr>
            <p:ph type="subTitle" idx="1"/>
          </p:nvPr>
        </p:nvSpPr>
        <p:spPr>
          <a:xfrm>
            <a:off x="7151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23" name="Google Shape;23;p5"/>
          <p:cNvSpPr txBox="1">
            <a:spLocks noGrp="1"/>
          </p:cNvSpPr>
          <p:nvPr>
            <p:ph type="subTitle" idx="2"/>
          </p:nvPr>
        </p:nvSpPr>
        <p:spPr>
          <a:xfrm>
            <a:off x="7150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 name="Google Shape;24;p5"/>
          <p:cNvSpPr txBox="1">
            <a:spLocks noGrp="1"/>
          </p:cNvSpPr>
          <p:nvPr>
            <p:ph type="subTitle" idx="3"/>
          </p:nvPr>
        </p:nvSpPr>
        <p:spPr>
          <a:xfrm>
            <a:off x="4572000" y="1767700"/>
            <a:ext cx="3856800" cy="2840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 name="Google Shape;25;p5"/>
          <p:cNvSpPr txBox="1">
            <a:spLocks noGrp="1"/>
          </p:cNvSpPr>
          <p:nvPr>
            <p:ph type="subTitle" idx="4"/>
          </p:nvPr>
        </p:nvSpPr>
        <p:spPr>
          <a:xfrm>
            <a:off x="4571996" y="1242400"/>
            <a:ext cx="3856800" cy="525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000">
                <a:solidFill>
                  <a:schemeClr val="dk1"/>
                </a:solidFill>
                <a:latin typeface="Golos Text Medium"/>
                <a:ea typeface="Golos Text Medium"/>
                <a:cs typeface="Golos Text Medium"/>
                <a:sym typeface="Golos Text Medium"/>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31" name="Google Shape;31;p7"/>
          <p:cNvSpPr txBox="1">
            <a:spLocks noGrp="1"/>
          </p:cNvSpPr>
          <p:nvPr>
            <p:ph type="title"/>
          </p:nvPr>
        </p:nvSpPr>
        <p:spPr>
          <a:xfrm>
            <a:off x="715100" y="535000"/>
            <a:ext cx="7713900" cy="707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715100" y="1242450"/>
            <a:ext cx="7713900" cy="3366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rtl="0">
              <a:lnSpc>
                <a:spcPct val="115000"/>
              </a:lnSpc>
              <a:spcBef>
                <a:spcPts val="100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pic>
        <p:nvPicPr>
          <p:cNvPr id="37" name="Google Shape;37;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 name="Google Shape;38;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pic>
        <p:nvPicPr>
          <p:cNvPr id="41" name="Google Shape;41;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9144000" cy="5143500"/>
          </a:xfrm>
          <a:prstGeom prst="rect">
            <a:avLst/>
          </a:prstGeom>
          <a:noFill/>
          <a:ln>
            <a:noFill/>
          </a:ln>
        </p:spPr>
      </p:pic>
      <p:sp>
        <p:nvSpPr>
          <p:cNvPr id="65" name="Google Shape;65;p15"/>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6" name="Google Shape;66;p15"/>
          <p:cNvSpPr txBox="1">
            <a:spLocks noGrp="1"/>
          </p:cNvSpPr>
          <p:nvPr>
            <p:ph type="subTitle" idx="1"/>
          </p:nvPr>
        </p:nvSpPr>
        <p:spPr>
          <a:xfrm>
            <a:off x="715100" y="1548250"/>
            <a:ext cx="3856800" cy="1422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67" name="Google Shape;67;p15"/>
          <p:cNvSpPr txBox="1"/>
          <p:nvPr/>
        </p:nvSpPr>
        <p:spPr>
          <a:xfrm>
            <a:off x="715100" y="3449850"/>
            <a:ext cx="3856800" cy="565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b="1">
                <a:solidFill>
                  <a:schemeClr val="dk1"/>
                </a:solidFill>
                <a:latin typeface="Gantari"/>
                <a:ea typeface="Gantari"/>
                <a:cs typeface="Gantari"/>
                <a:sym typeface="Gantari"/>
              </a:rPr>
              <a:t>CREDITS:</a:t>
            </a:r>
            <a:r>
              <a:rPr lang="en" sz="1000">
                <a:solidFill>
                  <a:schemeClr val="dk1"/>
                </a:solidFill>
                <a:latin typeface="Gantari"/>
                <a:ea typeface="Gantari"/>
                <a:cs typeface="Gantari"/>
                <a:sym typeface="Gantari"/>
              </a:rPr>
              <a:t> This presentation template was created by </a:t>
            </a:r>
            <a:r>
              <a:rPr lang="en" sz="1000" b="1">
                <a:solidFill>
                  <a:schemeClr val="dk1"/>
                </a:solidFill>
                <a:latin typeface="Gantari"/>
                <a:ea typeface="Gantari"/>
                <a:cs typeface="Gantari"/>
                <a:sym typeface="Gantari"/>
              </a:rPr>
              <a:t>Slidesgo</a:t>
            </a:r>
            <a:r>
              <a:rPr lang="en" sz="1000">
                <a:solidFill>
                  <a:schemeClr val="dk1"/>
                </a:solidFill>
                <a:latin typeface="Gantari"/>
                <a:ea typeface="Gantari"/>
                <a:cs typeface="Gantari"/>
                <a:sym typeface="Gantari"/>
              </a:rPr>
              <a:t> and includes icons by </a:t>
            </a:r>
            <a:r>
              <a:rPr lang="en" sz="1000" b="1">
                <a:solidFill>
                  <a:schemeClr val="dk1"/>
                </a:solidFill>
                <a:latin typeface="Gantari"/>
                <a:ea typeface="Gantari"/>
                <a:cs typeface="Gantari"/>
                <a:sym typeface="Gantari"/>
              </a:rPr>
              <a:t>Flaticon</a:t>
            </a:r>
            <a:r>
              <a:rPr lang="en" sz="1000">
                <a:solidFill>
                  <a:schemeClr val="dk1"/>
                </a:solidFill>
                <a:latin typeface="Gantari"/>
                <a:ea typeface="Gantari"/>
                <a:cs typeface="Gantari"/>
                <a:sym typeface="Gantari"/>
              </a:rPr>
              <a:t>, infographics &amp; images by </a:t>
            </a:r>
            <a:r>
              <a:rPr lang="en" sz="1000" b="1">
                <a:solidFill>
                  <a:schemeClr val="dk1"/>
                </a:solidFill>
                <a:latin typeface="Gantari"/>
                <a:ea typeface="Gantari"/>
                <a:cs typeface="Gantari"/>
                <a:sym typeface="Gantari"/>
              </a:rPr>
              <a:t>Freepik</a:t>
            </a:r>
            <a:r>
              <a:rPr lang="en" sz="1000">
                <a:solidFill>
                  <a:schemeClr val="dk1"/>
                </a:solidFill>
                <a:latin typeface="Gantari"/>
                <a:ea typeface="Gantari"/>
                <a:cs typeface="Gantari"/>
                <a:sym typeface="Gantari"/>
              </a:rPr>
              <a:t> and content by </a:t>
            </a:r>
            <a:r>
              <a:rPr lang="en" sz="1000" b="1">
                <a:solidFill>
                  <a:schemeClr val="dk1"/>
                </a:solidFill>
                <a:latin typeface="Gantari"/>
                <a:ea typeface="Gantari"/>
                <a:cs typeface="Gantari"/>
                <a:sym typeface="Gantari"/>
              </a:rPr>
              <a:t>Eliana Delacour</a:t>
            </a:r>
            <a:endParaRPr sz="1000" b="1">
              <a:solidFill>
                <a:schemeClr val="dk1"/>
              </a:solidFill>
              <a:latin typeface="Gantari"/>
              <a:ea typeface="Gantari"/>
              <a:cs typeface="Gantari"/>
              <a:sym typeface="Ganta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3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3200">
                <a:solidFill>
                  <a:schemeClr val="dk1"/>
                </a:solidFill>
                <a:latin typeface="Golos Text Medium"/>
                <a:ea typeface="Golos Text Medium"/>
                <a:cs typeface="Golos Text Medium"/>
                <a:sym typeface="Golos Text Medium"/>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914400" lvl="1"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371600" lvl="2"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1828800" lvl="3"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2286000" lvl="4"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2743200" lvl="5"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3200400" lvl="6"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3657600" lvl="7"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4114800" lvl="8" indent="-31750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7" r:id="rId7"/>
    <p:sldLayoutId id="2147483658" r:id="rId8"/>
    <p:sldLayoutId id="2147483661" r:id="rId9"/>
    <p:sldLayoutId id="2147483662"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britannica.com/topic/rationality" TargetMode="External"/><Relationship Id="rId2" Type="http://schemas.openxmlformats.org/officeDocument/2006/relationships/hyperlink" Target="http://www.geeksforgeeks.org/agents-artificial-intelligence" TargetMode="External"/><Relationship Id="rId1" Type="http://schemas.openxmlformats.org/officeDocument/2006/relationships/slideLayout" Target="../slideLayouts/slideLayout4.xml"/><Relationship Id="rId4" Type="http://schemas.openxmlformats.org/officeDocument/2006/relationships/hyperlink" Target="http://www.taylorfrancis.com/chapters/edit/10.1201/9781003005629-3/ai-vs-machine-learning-vs-deep-learning-lalitha"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www.inf.ed.ac.uk/teaching/courses/inf2d/timetable/01_Intelligent_Agents.pdf"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715100" y="714150"/>
            <a:ext cx="4652400" cy="185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Artificial Intelligence</a:t>
            </a:r>
            <a:endParaRPr>
              <a:solidFill>
                <a:schemeClr val="accent3"/>
              </a:solidFill>
            </a:endParaRPr>
          </a:p>
        </p:txBody>
      </p:sp>
      <p:cxnSp>
        <p:nvCxnSpPr>
          <p:cNvPr id="83" name="Google Shape;83;p21"/>
          <p:cNvCxnSpPr/>
          <p:nvPr/>
        </p:nvCxnSpPr>
        <p:spPr>
          <a:xfrm>
            <a:off x="4466175" y="2069550"/>
            <a:ext cx="5526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6507498" y="2917498"/>
            <a:ext cx="3524464" cy="4496740"/>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21"/>
          <p:cNvGrpSpPr/>
          <p:nvPr/>
        </p:nvGrpSpPr>
        <p:grpSpPr>
          <a:xfrm>
            <a:off x="6710076" y="961685"/>
            <a:ext cx="1718823" cy="935599"/>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1"/>
          <p:cNvGrpSpPr/>
          <p:nvPr/>
        </p:nvGrpSpPr>
        <p:grpSpPr>
          <a:xfrm>
            <a:off x="5464073" y="2460613"/>
            <a:ext cx="1147199" cy="637372"/>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 name="Google Shape;172;p21"/>
          <p:cNvGrpSpPr/>
          <p:nvPr/>
        </p:nvGrpSpPr>
        <p:grpSpPr>
          <a:xfrm flipH="1">
            <a:off x="6333399" y="714161"/>
            <a:ext cx="744001" cy="413322"/>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p:nvPr/>
        </p:nvSpPr>
        <p:spPr>
          <a:xfrm>
            <a:off x="7151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
        <p:nvSpPr>
          <p:cNvPr id="2" name="Google Shape;201;p23">
            <a:extLst>
              <a:ext uri="{FF2B5EF4-FFF2-40B4-BE49-F238E27FC236}">
                <a16:creationId xmlns:a16="http://schemas.microsoft.com/office/drawing/2014/main" id="{7ABE4DF6-559E-D9C8-38F6-B74B8EE1D7A0}"/>
              </a:ext>
            </a:extLst>
          </p:cNvPr>
          <p:cNvSpPr txBox="1">
            <a:spLocks/>
          </p:cNvSpPr>
          <p:nvPr/>
        </p:nvSpPr>
        <p:spPr>
          <a:xfrm>
            <a:off x="1222809" y="4081349"/>
            <a:ext cx="5068493" cy="8872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r>
              <a:rPr lang="en-US" sz="2800" dirty="0"/>
              <a:t>Manish Shakya (34509621)</a:t>
            </a:r>
          </a:p>
        </p:txBody>
      </p:sp>
      <p:sp>
        <p:nvSpPr>
          <p:cNvPr id="3" name="Google Shape;201;p23">
            <a:extLst>
              <a:ext uri="{FF2B5EF4-FFF2-40B4-BE49-F238E27FC236}">
                <a16:creationId xmlns:a16="http://schemas.microsoft.com/office/drawing/2014/main" id="{7DC59524-90C6-E3A9-5D2D-93F3EB9062DF}"/>
              </a:ext>
            </a:extLst>
          </p:cNvPr>
          <p:cNvSpPr txBox="1">
            <a:spLocks/>
          </p:cNvSpPr>
          <p:nvPr/>
        </p:nvSpPr>
        <p:spPr>
          <a:xfrm>
            <a:off x="715100" y="2467345"/>
            <a:ext cx="2436726" cy="637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r>
              <a:rPr lang="en-US" sz="1800" dirty="0"/>
              <a:t>Tutorial 01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342899" y="126344"/>
            <a:ext cx="8195983"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Rationality of various vacuum-cleaner agent functions</a:t>
            </a:r>
            <a:endParaRPr dirty="0"/>
          </a:p>
        </p:txBody>
      </p:sp>
      <p:sp>
        <p:nvSpPr>
          <p:cNvPr id="454" name="Google Shape;454;p27"/>
          <p:cNvSpPr txBox="1">
            <a:spLocks noGrp="1"/>
          </p:cNvSpPr>
          <p:nvPr>
            <p:ph type="body" idx="1"/>
          </p:nvPr>
        </p:nvSpPr>
        <p:spPr>
          <a:xfrm>
            <a:off x="342899" y="1206420"/>
            <a:ext cx="8334871" cy="375578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(a)</a:t>
            </a:r>
            <a:r>
              <a:rPr lang="en-US" sz="2000" dirty="0">
                <a:latin typeface="Golos Text Medium"/>
                <a:ea typeface="Golos Text Medium"/>
                <a:cs typeface="Golos Text Medium"/>
                <a:sym typeface="Golos Text Medium"/>
              </a:rPr>
              <a:t> Show Vacuum cleaner is Rational</a:t>
            </a:r>
          </a:p>
          <a:p>
            <a:pPr marL="0" lvl="0" indent="0" algn="l" rtl="0">
              <a:spcBef>
                <a:spcPts val="1000"/>
              </a:spcBef>
              <a:spcAft>
                <a:spcPts val="0"/>
              </a:spcAft>
              <a:buNone/>
            </a:pPr>
            <a:r>
              <a:rPr lang="en-US" dirty="0"/>
              <a:t>Given figure has two room A and B with dirt. </a:t>
            </a:r>
          </a:p>
          <a:p>
            <a:pPr marL="0" lvl="0" indent="0" algn="l" rtl="0">
              <a:spcBef>
                <a:spcPts val="1000"/>
              </a:spcBef>
              <a:spcAft>
                <a:spcPts val="0"/>
              </a:spcAft>
              <a:buNone/>
            </a:pPr>
            <a:r>
              <a:rPr lang="en-US" dirty="0"/>
              <a:t>Goal is to clean both rooms by taking actions. </a:t>
            </a:r>
          </a:p>
          <a:p>
            <a:pPr marL="0" lvl="0" indent="0" algn="l" rtl="0">
              <a:spcBef>
                <a:spcPts val="1000"/>
              </a:spcBef>
              <a:spcAft>
                <a:spcPts val="0"/>
              </a:spcAft>
              <a:buNone/>
            </a:pPr>
            <a:r>
              <a:rPr lang="en-US" dirty="0"/>
              <a:t>With the sequences given in the figure, </a:t>
            </a:r>
          </a:p>
          <a:p>
            <a:pPr marL="342900" lvl="0" indent="-342900" algn="l" rtl="0">
              <a:spcBef>
                <a:spcPts val="1000"/>
              </a:spcBef>
              <a:spcAft>
                <a:spcPts val="0"/>
              </a:spcAft>
              <a:buAutoNum type="arabicPeriod"/>
            </a:pPr>
            <a:r>
              <a:rPr lang="en-US" dirty="0"/>
              <a:t>Scan the area A and suck if dirt of room A, Cleaned A.</a:t>
            </a:r>
          </a:p>
          <a:p>
            <a:pPr marL="342900" lvl="0" indent="-342900" algn="l" rtl="0">
              <a:spcBef>
                <a:spcPts val="1000"/>
              </a:spcBef>
              <a:spcAft>
                <a:spcPts val="0"/>
              </a:spcAft>
              <a:buAutoNum type="arabicPeriod"/>
            </a:pPr>
            <a:r>
              <a:rPr lang="en-US" dirty="0"/>
              <a:t>Turn Vacuum cleaner right and move to Room B </a:t>
            </a:r>
          </a:p>
          <a:p>
            <a:pPr marL="342900" lvl="0" indent="-342900" algn="l" rtl="0">
              <a:spcBef>
                <a:spcPts val="1000"/>
              </a:spcBef>
              <a:spcAft>
                <a:spcPts val="0"/>
              </a:spcAft>
              <a:buAutoNum type="arabicPeriod"/>
            </a:pPr>
            <a:r>
              <a:rPr lang="en-US" dirty="0"/>
              <a:t>Scan Area B and Suck if dirt of room B, Cleaned B.</a:t>
            </a:r>
          </a:p>
          <a:p>
            <a:pPr marL="342900" lvl="0" indent="-342900" algn="l" rtl="0">
              <a:spcBef>
                <a:spcPts val="1000"/>
              </a:spcBef>
              <a:spcAft>
                <a:spcPts val="0"/>
              </a:spcAft>
              <a:buAutoNum type="arabicPeriod"/>
            </a:pPr>
            <a:r>
              <a:rPr lang="en-US" dirty="0"/>
              <a:t>Stop Vacuum cleaner after cleaning dirt </a:t>
            </a:r>
          </a:p>
          <a:p>
            <a:pPr marL="0" lvl="0" indent="0" algn="l" rtl="0">
              <a:spcBef>
                <a:spcPts val="1000"/>
              </a:spcBef>
              <a:spcAft>
                <a:spcPts val="0"/>
              </a:spcAft>
              <a:buNone/>
            </a:pPr>
            <a:r>
              <a:rPr lang="en-US" dirty="0"/>
              <a:t>The presented method moves the agent towards its goal of cleaning all rooms while minimize movements, making it Rational.</a:t>
            </a:r>
          </a:p>
        </p:txBody>
      </p:sp>
      <p:pic>
        <p:nvPicPr>
          <p:cNvPr id="4" name="Picture 3">
            <a:extLst>
              <a:ext uri="{FF2B5EF4-FFF2-40B4-BE49-F238E27FC236}">
                <a16:creationId xmlns:a16="http://schemas.microsoft.com/office/drawing/2014/main" id="{B1D02922-A214-4BC0-9BDF-1008B935387A}"/>
              </a:ext>
            </a:extLst>
          </p:cNvPr>
          <p:cNvPicPr>
            <a:picLocks noChangeAspect="1"/>
          </p:cNvPicPr>
          <p:nvPr/>
        </p:nvPicPr>
        <p:blipFill>
          <a:blip r:embed="rId3"/>
          <a:stretch>
            <a:fillRect/>
          </a:stretch>
        </p:blipFill>
        <p:spPr>
          <a:xfrm>
            <a:off x="5466229" y="1580030"/>
            <a:ext cx="3130860" cy="2655794"/>
          </a:xfrm>
          <a:prstGeom prst="rect">
            <a:avLst/>
          </a:prstGeom>
        </p:spPr>
      </p:pic>
      <p:sp>
        <p:nvSpPr>
          <p:cNvPr id="2" name="Google Shape;204;p23">
            <a:extLst>
              <a:ext uri="{FF2B5EF4-FFF2-40B4-BE49-F238E27FC236}">
                <a16:creationId xmlns:a16="http://schemas.microsoft.com/office/drawing/2014/main" id="{5E806A21-3311-8F62-CF9A-EEFF2931A57A}"/>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09</a:t>
            </a:r>
            <a:endParaRPr sz="1200" b="1" dirty="0">
              <a:solidFill>
                <a:schemeClr val="accent4"/>
              </a:solidFill>
            </a:endParaRPr>
          </a:p>
        </p:txBody>
      </p:sp>
    </p:spTree>
    <p:extLst>
      <p:ext uri="{BB962C8B-B14F-4D97-AF65-F5344CB8AC3E}">
        <p14:creationId xmlns:p14="http://schemas.microsoft.com/office/powerpoint/2010/main" val="4037050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342899" y="181300"/>
            <a:ext cx="8195983"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Rationality of various vacuum-cleaner agent functions</a:t>
            </a:r>
            <a:endParaRPr dirty="0"/>
          </a:p>
        </p:txBody>
      </p:sp>
      <p:sp>
        <p:nvSpPr>
          <p:cNvPr id="454" name="Google Shape;454;p27"/>
          <p:cNvSpPr txBox="1">
            <a:spLocks noGrp="1"/>
          </p:cNvSpPr>
          <p:nvPr>
            <p:ph type="body" idx="1"/>
          </p:nvPr>
        </p:nvSpPr>
        <p:spPr>
          <a:xfrm>
            <a:off x="506570" y="1374275"/>
            <a:ext cx="8334871" cy="1459694"/>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(b)</a:t>
            </a:r>
            <a:r>
              <a:rPr lang="en-US" sz="2000" dirty="0">
                <a:latin typeface="Golos Text Medium"/>
                <a:ea typeface="Golos Text Medium"/>
                <a:cs typeface="Golos Text Medium"/>
                <a:sym typeface="Golos Text Medium"/>
              </a:rPr>
              <a:t> Show Rational Agent Function, and required Internal State</a:t>
            </a:r>
          </a:p>
          <a:p>
            <a:pPr marL="0" lvl="0" indent="0" algn="l" rtl="0">
              <a:spcBef>
                <a:spcPts val="1000"/>
              </a:spcBef>
              <a:spcAft>
                <a:spcPts val="0"/>
              </a:spcAft>
              <a:buNone/>
            </a:pPr>
            <a:r>
              <a:rPr lang="en-US" dirty="0"/>
              <a:t>Depending upon the movement if it costs one point then agent might minimize the cost while cleaning the rooms. It will require the an internal state to keep track of its position, cleanliness of the rooms and total costs. With the internal state the agent can make decisions to minimize cost efficiently </a:t>
            </a:r>
            <a:endParaRPr lang="en-US" dirty="0">
              <a:latin typeface="Golos Text Medium"/>
              <a:ea typeface="Golos Text Medium"/>
              <a:cs typeface="Golos Text Medium"/>
              <a:sym typeface="Golos Text Medium"/>
            </a:endParaRPr>
          </a:p>
        </p:txBody>
      </p:sp>
      <p:sp>
        <p:nvSpPr>
          <p:cNvPr id="2" name="Google Shape;454;p27">
            <a:extLst>
              <a:ext uri="{FF2B5EF4-FFF2-40B4-BE49-F238E27FC236}">
                <a16:creationId xmlns:a16="http://schemas.microsoft.com/office/drawing/2014/main" id="{48A8CFEA-3AC8-90A4-5CEF-038EE37E2F12}"/>
              </a:ext>
            </a:extLst>
          </p:cNvPr>
          <p:cNvSpPr txBox="1">
            <a:spLocks/>
          </p:cNvSpPr>
          <p:nvPr/>
        </p:nvSpPr>
        <p:spPr>
          <a:xfrm>
            <a:off x="585012" y="3099981"/>
            <a:ext cx="8334871" cy="14596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000"/>
              </a:spcBef>
              <a:buFont typeface="Golos Text"/>
              <a:buNone/>
            </a:pPr>
            <a:r>
              <a:rPr lang="en" sz="2000" dirty="0">
                <a:solidFill>
                  <a:schemeClr val="accent3"/>
                </a:solidFill>
                <a:latin typeface="Golos Text Medium"/>
                <a:ea typeface="Golos Text Medium"/>
                <a:cs typeface="Golos Text Medium"/>
                <a:sym typeface="Golos Text Medium"/>
              </a:rPr>
              <a:t>(c)</a:t>
            </a:r>
            <a:r>
              <a:rPr lang="en-US" sz="2000" dirty="0">
                <a:latin typeface="Golos Text Medium"/>
                <a:ea typeface="Golos Text Medium"/>
                <a:cs typeface="Golos Text Medium"/>
                <a:sym typeface="Golos Text Medium"/>
              </a:rPr>
              <a:t> Possible agent designs for the cases</a:t>
            </a:r>
          </a:p>
          <a:p>
            <a:pPr marL="0" indent="0">
              <a:spcBef>
                <a:spcPts val="1000"/>
              </a:spcBef>
              <a:buFont typeface="Golos Text"/>
              <a:buNone/>
            </a:pPr>
            <a:r>
              <a:rPr lang="en-US" dirty="0"/>
              <a:t>It makes sense for the agent to learn from its experience when rooms becomes dirty, and the environment is unfamiliar. To enhance performance over time, the agent should understand patterns of dirt, determine which rooms is mostly dirty, effective cleaning routes, and efficient exploration tactics.</a:t>
            </a:r>
          </a:p>
        </p:txBody>
      </p:sp>
      <p:sp>
        <p:nvSpPr>
          <p:cNvPr id="3" name="Google Shape;204;p23">
            <a:extLst>
              <a:ext uri="{FF2B5EF4-FFF2-40B4-BE49-F238E27FC236}">
                <a16:creationId xmlns:a16="http://schemas.microsoft.com/office/drawing/2014/main" id="{E67429AE-0EB9-1016-6419-8BA8A7B31F7D}"/>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10</a:t>
            </a:r>
            <a:endParaRPr sz="1200" b="1" dirty="0">
              <a:solidFill>
                <a:schemeClr val="accent4"/>
              </a:solidFill>
            </a:endParaRPr>
          </a:p>
        </p:txBody>
      </p:sp>
    </p:spTree>
    <p:extLst>
      <p:ext uri="{BB962C8B-B14F-4D97-AF65-F5344CB8AC3E}">
        <p14:creationId xmlns:p14="http://schemas.microsoft.com/office/powerpoint/2010/main" val="168878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05</a:t>
            </a: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extLst>
      <p:ext uri="{BB962C8B-B14F-4D97-AF65-F5344CB8AC3E}">
        <p14:creationId xmlns:p14="http://schemas.microsoft.com/office/powerpoint/2010/main" val="352525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67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Terms of artificial intelligence</a:t>
            </a:r>
            <a:endParaRPr dirty="0"/>
          </a:p>
        </p:txBody>
      </p:sp>
      <p:sp>
        <p:nvSpPr>
          <p:cNvPr id="454" name="Google Shape;454;p27"/>
          <p:cNvSpPr txBox="1">
            <a:spLocks noGrp="1"/>
          </p:cNvSpPr>
          <p:nvPr>
            <p:ph type="body" idx="1"/>
          </p:nvPr>
        </p:nvSpPr>
        <p:spPr>
          <a:xfrm>
            <a:off x="257799" y="849942"/>
            <a:ext cx="4072153" cy="3960159"/>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(a)</a:t>
            </a:r>
            <a:r>
              <a:rPr lang="en" sz="2000" dirty="0">
                <a:latin typeface="Golos Text Medium"/>
                <a:ea typeface="Golos Text Medium"/>
                <a:cs typeface="Golos Text Medium"/>
                <a:sym typeface="Golos Text Medium"/>
              </a:rPr>
              <a:t> </a:t>
            </a:r>
            <a:r>
              <a:rPr lang="en-US" sz="2000" dirty="0">
                <a:latin typeface="Golos Text Medium"/>
                <a:ea typeface="Golos Text Medium"/>
                <a:cs typeface="Golos Text Medium"/>
                <a:sym typeface="Golos Text Medium"/>
              </a:rPr>
              <a:t>Rationality</a:t>
            </a:r>
            <a:endParaRPr sz="2000" dirty="0">
              <a:latin typeface="Golos Text Medium"/>
              <a:ea typeface="Golos Text Medium"/>
              <a:cs typeface="Golos Text Medium"/>
              <a:sym typeface="Golos Text Medium"/>
            </a:endParaRPr>
          </a:p>
          <a:p>
            <a:pPr marL="0" lvl="0" indent="0" algn="just" rtl="0">
              <a:spcBef>
                <a:spcPts val="1000"/>
              </a:spcBef>
              <a:spcAft>
                <a:spcPts val="0"/>
              </a:spcAft>
              <a:buNone/>
            </a:pPr>
            <a:r>
              <a:rPr lang="en-US" dirty="0"/>
              <a:t>Ability to make decision for better outcome or make agent to do right thing. E.g. Recommending best deals while shopping.</a:t>
            </a:r>
          </a:p>
          <a:p>
            <a:pPr marL="0" lvl="0" indent="0" algn="l" rtl="0">
              <a:spcBef>
                <a:spcPts val="1000"/>
              </a:spcBef>
              <a:spcAft>
                <a:spcPts val="0"/>
              </a:spcAft>
              <a:buNone/>
            </a:pPr>
            <a:r>
              <a:rPr lang="en-US" sz="2000" dirty="0">
                <a:solidFill>
                  <a:schemeClr val="accent3"/>
                </a:solidFill>
                <a:latin typeface="Golos Text Medium"/>
                <a:ea typeface="Golos Text Medium"/>
                <a:cs typeface="Golos Text Medium"/>
                <a:sym typeface="Golos Text Medium"/>
              </a:rPr>
              <a:t>(b)</a:t>
            </a:r>
            <a:r>
              <a:rPr lang="en-US" sz="2000" dirty="0">
                <a:latin typeface="Golos Text Medium"/>
                <a:ea typeface="Golos Text Medium"/>
                <a:cs typeface="Golos Text Medium"/>
                <a:sym typeface="Golos Text Medium"/>
              </a:rPr>
              <a:t> Autonomy</a:t>
            </a:r>
          </a:p>
          <a:p>
            <a:pPr marL="0" lvl="0" indent="0" algn="l" rtl="0">
              <a:spcBef>
                <a:spcPts val="1000"/>
              </a:spcBef>
              <a:spcAft>
                <a:spcPts val="1000"/>
              </a:spcAft>
              <a:buNone/>
            </a:pPr>
            <a:r>
              <a:rPr lang="en-US" dirty="0"/>
              <a:t>To make agent to operate independently, while making decisions and taking actions without any kind of direct human intervention. E.g. Self driving car (Calvo, n.d.)</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4572000" y="914400"/>
            <a:ext cx="4072153" cy="36293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lvl="0" indent="0" algn="l" rtl="0">
              <a:spcBef>
                <a:spcPts val="1000"/>
              </a:spcBef>
              <a:spcAft>
                <a:spcPts val="0"/>
              </a:spcAft>
              <a:buNone/>
            </a:pPr>
            <a:r>
              <a:rPr lang="en-US" sz="2000" dirty="0">
                <a:solidFill>
                  <a:schemeClr val="accent3"/>
                </a:solidFill>
                <a:latin typeface="Golos Text Medium"/>
                <a:ea typeface="Golos Text Medium"/>
                <a:cs typeface="Golos Text Medium"/>
                <a:sym typeface="Golos Text Medium"/>
              </a:rPr>
              <a:t>(c)</a:t>
            </a:r>
            <a:r>
              <a:rPr lang="en-US" sz="2000" dirty="0">
                <a:latin typeface="Golos Text Medium"/>
                <a:ea typeface="Golos Text Medium"/>
                <a:cs typeface="Golos Text Medium"/>
                <a:sym typeface="Golos Text Medium"/>
              </a:rPr>
              <a:t> Reflex Agent</a:t>
            </a:r>
          </a:p>
          <a:p>
            <a:pPr marL="0" lvl="0" indent="0" algn="l" rtl="0">
              <a:spcBef>
                <a:spcPts val="1000"/>
              </a:spcBef>
              <a:spcAft>
                <a:spcPts val="1000"/>
              </a:spcAft>
              <a:buNone/>
            </a:pPr>
            <a:r>
              <a:rPr lang="en-US" dirty="0"/>
              <a:t>Makes sole decisions without any experience or future consequence, with certain rules. E.g. Vacuum cleaning if location is dirty. (Jacques, 2019)</a:t>
            </a:r>
            <a:endParaRPr lang="en-US" sz="2000" dirty="0">
              <a:solidFill>
                <a:schemeClr val="accent3"/>
              </a:solidFill>
              <a:latin typeface="Golos Text Medium"/>
              <a:ea typeface="Golos Text Medium"/>
              <a:cs typeface="Golos Text Medium"/>
              <a:sym typeface="Golos Text Medium"/>
            </a:endParaRPr>
          </a:p>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(d)</a:t>
            </a:r>
            <a:r>
              <a:rPr lang="en-US" sz="2000" dirty="0">
                <a:latin typeface="Golos Text Medium"/>
                <a:ea typeface="Golos Text Medium"/>
                <a:cs typeface="Golos Text Medium"/>
                <a:sym typeface="Golos Text Medium"/>
              </a:rPr>
              <a:t> Model-based Agent</a:t>
            </a:r>
          </a:p>
          <a:p>
            <a:pPr marL="0" indent="0">
              <a:spcBef>
                <a:spcPts val="1000"/>
              </a:spcBef>
              <a:buFont typeface="Golos Text"/>
              <a:buNone/>
            </a:pPr>
            <a:r>
              <a:rPr lang="en-US" dirty="0"/>
              <a:t>Makes decision based on the understanding of the environment, beyond its current percept. It uses models to predict the outcomes and plan accordingly. E.g. Chess Playing AI, has rules for future moves. (Jacques, 2019)</a:t>
            </a:r>
          </a:p>
        </p:txBody>
      </p:sp>
      <p:sp>
        <p:nvSpPr>
          <p:cNvPr id="3" name="Google Shape;204;p23">
            <a:extLst>
              <a:ext uri="{FF2B5EF4-FFF2-40B4-BE49-F238E27FC236}">
                <a16:creationId xmlns:a16="http://schemas.microsoft.com/office/drawing/2014/main" id="{1E713F18-8654-F24A-6710-95E2247178DD}"/>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12</a:t>
            </a:r>
            <a:endParaRPr sz="1200" b="1" dirty="0">
              <a:solidFill>
                <a:schemeClr val="accent4"/>
              </a:solidFill>
            </a:endParaRPr>
          </a:p>
        </p:txBody>
      </p:sp>
    </p:spTree>
    <p:extLst>
      <p:ext uri="{BB962C8B-B14F-4D97-AF65-F5344CB8AC3E}">
        <p14:creationId xmlns:p14="http://schemas.microsoft.com/office/powerpoint/2010/main" val="1796699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670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Terms of artificial intelligence</a:t>
            </a:r>
            <a:endParaRPr dirty="0"/>
          </a:p>
        </p:txBody>
      </p:sp>
      <p:sp>
        <p:nvSpPr>
          <p:cNvPr id="454" name="Google Shape;454;p27"/>
          <p:cNvSpPr txBox="1">
            <a:spLocks noGrp="1"/>
          </p:cNvSpPr>
          <p:nvPr>
            <p:ph type="body" idx="1"/>
          </p:nvPr>
        </p:nvSpPr>
        <p:spPr>
          <a:xfrm>
            <a:off x="237627" y="974912"/>
            <a:ext cx="4072153" cy="3805517"/>
          </a:xfrm>
          <a:prstGeom prst="rect">
            <a:avLst/>
          </a:prstGeom>
        </p:spPr>
        <p:txBody>
          <a:bodyPr spcFirstLastPara="1" wrap="square" lIns="91425" tIns="91425" rIns="91425" bIns="91425" anchor="t" anchorCtr="0">
            <a:noAutofit/>
          </a:bodyPr>
          <a:lstStyle/>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(e)</a:t>
            </a:r>
            <a:r>
              <a:rPr lang="en-US" sz="2000" dirty="0">
                <a:latin typeface="Golos Text Medium"/>
                <a:ea typeface="Golos Text Medium"/>
                <a:cs typeface="Golos Text Medium"/>
                <a:sym typeface="Golos Text Medium"/>
              </a:rPr>
              <a:t> Goal-based Agent</a:t>
            </a:r>
          </a:p>
          <a:p>
            <a:pPr marL="0" indent="0">
              <a:spcBef>
                <a:spcPts val="1000"/>
              </a:spcBef>
              <a:spcAft>
                <a:spcPts val="1000"/>
              </a:spcAft>
              <a:buFont typeface="Golos Text"/>
              <a:buNone/>
            </a:pPr>
            <a:r>
              <a:rPr lang="en-US" dirty="0"/>
              <a:t>An agent will choose action as to achieve its goal. Agent should decide the sequences of possible action before deciding if goal is achieved. E.g. Delivery Robots to navigate location unless the delivery is done in appropriate manner. (Jacques, 2019)</a:t>
            </a:r>
            <a:endParaRPr lang="en" sz="2000" dirty="0">
              <a:solidFill>
                <a:schemeClr val="accent3"/>
              </a:solidFill>
              <a:latin typeface="Golos Text Medium"/>
              <a:ea typeface="Golos Text Medium"/>
              <a:cs typeface="Golos Text Medium"/>
              <a:sym typeface="Golos Text Medium"/>
            </a:endParaRPr>
          </a:p>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(f)</a:t>
            </a:r>
            <a:r>
              <a:rPr lang="en" sz="2000" dirty="0">
                <a:latin typeface="Golos Text Medium"/>
                <a:ea typeface="Golos Text Medium"/>
                <a:cs typeface="Golos Text Medium"/>
                <a:sym typeface="Golos Text Medium"/>
              </a:rPr>
              <a:t> </a:t>
            </a:r>
            <a:r>
              <a:rPr lang="en-US" sz="2000" dirty="0">
                <a:latin typeface="Golos Text Medium"/>
                <a:ea typeface="Golos Text Medium"/>
                <a:cs typeface="Golos Text Medium"/>
                <a:sym typeface="Golos Text Medium"/>
              </a:rPr>
              <a:t>Utility Based Agent </a:t>
            </a:r>
            <a:endParaRPr sz="2000" dirty="0">
              <a:latin typeface="Golos Text Medium"/>
              <a:ea typeface="Golos Text Medium"/>
              <a:cs typeface="Golos Text Medium"/>
              <a:sym typeface="Golos Text Medium"/>
            </a:endParaRPr>
          </a:p>
          <a:p>
            <a:pPr marL="0" lvl="0" indent="0" algn="just" rtl="0">
              <a:spcBef>
                <a:spcPts val="1000"/>
              </a:spcBef>
              <a:spcAft>
                <a:spcPts val="0"/>
              </a:spcAft>
              <a:buNone/>
            </a:pPr>
            <a:r>
              <a:rPr lang="en-US" dirty="0"/>
              <a:t>Agent measures the degree of happiness. It indicates a measure of success or happiness at a given state. E.g. AI personal Assistance senses  or prioritize the urgency of task. (Jacques, 2019)</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4572000" y="1418665"/>
            <a:ext cx="4072153" cy="36578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(g)</a:t>
            </a:r>
            <a:r>
              <a:rPr lang="en-US" sz="2000" dirty="0">
                <a:latin typeface="Golos Text Medium"/>
                <a:ea typeface="Golos Text Medium"/>
                <a:cs typeface="Golos Text Medium"/>
                <a:sym typeface="Golos Text Medium"/>
              </a:rPr>
              <a:t> Learning Based Agent</a:t>
            </a:r>
          </a:p>
          <a:p>
            <a:pPr marL="0" indent="0">
              <a:spcBef>
                <a:spcPts val="1000"/>
              </a:spcBef>
              <a:buFont typeface="Golos Text"/>
              <a:buNone/>
            </a:pPr>
            <a:r>
              <a:rPr lang="en-US" dirty="0"/>
              <a:t>To build learning machines and then to teach those machines different scenarios. The agent is allowed to operate in initially unknown environment and then to become more competent than its initial state. Example: Email Spamming filter, which learns from user feedback on distinguishing the spam or not spam emails (Jacques, 2019)</a:t>
            </a:r>
          </a:p>
        </p:txBody>
      </p:sp>
      <p:sp>
        <p:nvSpPr>
          <p:cNvPr id="3" name="Google Shape;204;p23">
            <a:extLst>
              <a:ext uri="{FF2B5EF4-FFF2-40B4-BE49-F238E27FC236}">
                <a16:creationId xmlns:a16="http://schemas.microsoft.com/office/drawing/2014/main" id="{4908CE53-FADB-D8B6-7F21-E8EDDBA3D387}"/>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13</a:t>
            </a:r>
            <a:endParaRPr sz="1200" b="1" dirty="0">
              <a:solidFill>
                <a:schemeClr val="accent4"/>
              </a:solidFill>
            </a:endParaRPr>
          </a:p>
        </p:txBody>
      </p:sp>
    </p:spTree>
    <p:extLst>
      <p:ext uri="{BB962C8B-B14F-4D97-AF65-F5344CB8AC3E}">
        <p14:creationId xmlns:p14="http://schemas.microsoft.com/office/powerpoint/2010/main" val="3725385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06</a:t>
            </a:r>
            <a:br>
              <a:rPr lang="en" dirty="0"/>
            </a:br>
            <a:r>
              <a:rPr lang="en-US" sz="1400" dirty="0"/>
              <a:t>Building Recommendation System using 6 phases of building an intelligent knowledge-based system</a:t>
            </a:r>
            <a:endParaRPr sz="1400"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extLst>
      <p:ext uri="{BB962C8B-B14F-4D97-AF65-F5344CB8AC3E}">
        <p14:creationId xmlns:p14="http://schemas.microsoft.com/office/powerpoint/2010/main" val="797754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7"/>
          <p:cNvSpPr txBox="1">
            <a:spLocks noGrp="1"/>
          </p:cNvSpPr>
          <p:nvPr>
            <p:ph type="body" idx="1"/>
          </p:nvPr>
        </p:nvSpPr>
        <p:spPr>
          <a:xfrm>
            <a:off x="257798" y="0"/>
            <a:ext cx="4314201" cy="151279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(a)</a:t>
            </a:r>
            <a:r>
              <a:rPr lang="en" sz="2000" dirty="0">
                <a:latin typeface="Golos Text Medium"/>
                <a:ea typeface="Golos Text Medium"/>
                <a:cs typeface="Golos Text Medium"/>
                <a:sym typeface="Golos Text Medium"/>
              </a:rPr>
              <a:t> </a:t>
            </a:r>
            <a:r>
              <a:rPr lang="en-US" sz="2000" dirty="0">
                <a:latin typeface="Golos Text Medium"/>
                <a:ea typeface="Golos Text Medium"/>
                <a:cs typeface="Golos Text Medium"/>
                <a:sym typeface="Golos Text Medium"/>
              </a:rPr>
              <a:t>Access the problem</a:t>
            </a:r>
            <a:endParaRPr sz="2000" dirty="0">
              <a:latin typeface="Golos Text Medium"/>
              <a:ea typeface="Golos Text Medium"/>
              <a:cs typeface="Golos Text Medium"/>
              <a:sym typeface="Golos Text Medium"/>
            </a:endParaRPr>
          </a:p>
          <a:p>
            <a:pPr marL="0" lvl="0" indent="0" algn="just" rtl="0">
              <a:spcBef>
                <a:spcPts val="1000"/>
              </a:spcBef>
              <a:spcAft>
                <a:spcPts val="0"/>
              </a:spcAft>
              <a:buNone/>
            </a:pPr>
            <a:r>
              <a:rPr lang="en-US" dirty="0"/>
              <a:t>Build a recommendation system that suggests personalized products to users based on their preferences and behavior.</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5365377" y="1829918"/>
            <a:ext cx="3697939" cy="18131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lvl="0" indent="0" algn="l" rtl="0">
              <a:spcBef>
                <a:spcPts val="1000"/>
              </a:spcBef>
              <a:spcAft>
                <a:spcPts val="0"/>
              </a:spcAft>
              <a:buNone/>
            </a:pPr>
            <a:r>
              <a:rPr lang="en-US" sz="2000" dirty="0">
                <a:solidFill>
                  <a:schemeClr val="accent3"/>
                </a:solidFill>
                <a:latin typeface="Golos Text Medium"/>
                <a:ea typeface="Golos Text Medium"/>
                <a:cs typeface="Golos Text Medium"/>
                <a:sym typeface="Golos Text Medium"/>
              </a:rPr>
              <a:t>(c)</a:t>
            </a:r>
            <a:r>
              <a:rPr lang="en-US" sz="2000" dirty="0">
                <a:latin typeface="Golos Text Medium"/>
                <a:ea typeface="Golos Text Medium"/>
                <a:cs typeface="Golos Text Medium"/>
                <a:sym typeface="Golos Text Medium"/>
              </a:rPr>
              <a:t> Develop a Prototype System</a:t>
            </a:r>
          </a:p>
          <a:p>
            <a:pPr marL="0" lvl="0" indent="0" algn="l" rtl="0">
              <a:spcBef>
                <a:spcPts val="1000"/>
              </a:spcBef>
              <a:spcAft>
                <a:spcPts val="1000"/>
              </a:spcAft>
              <a:buNone/>
            </a:pPr>
            <a:r>
              <a:rPr lang="en-US" dirty="0"/>
              <a:t>Select a suitable recommendation algorithm such as collaborative filtering, content-based filtering, or hybrid approaches.</a:t>
            </a:r>
          </a:p>
        </p:txBody>
      </p:sp>
      <p:sp>
        <p:nvSpPr>
          <p:cNvPr id="5" name="Google Shape;454;p27">
            <a:extLst>
              <a:ext uri="{FF2B5EF4-FFF2-40B4-BE49-F238E27FC236}">
                <a16:creationId xmlns:a16="http://schemas.microsoft.com/office/drawing/2014/main" id="{9E161137-BFC7-7368-8CD8-0D21FB755F54}"/>
              </a:ext>
            </a:extLst>
          </p:cNvPr>
          <p:cNvSpPr txBox="1">
            <a:spLocks/>
          </p:cNvSpPr>
          <p:nvPr/>
        </p:nvSpPr>
        <p:spPr>
          <a:xfrm>
            <a:off x="257799" y="1980077"/>
            <a:ext cx="4314201" cy="1512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(b)</a:t>
            </a:r>
            <a:r>
              <a:rPr lang="en-US" sz="2000" dirty="0">
                <a:latin typeface="Golos Text Medium"/>
                <a:ea typeface="Golos Text Medium"/>
                <a:cs typeface="Golos Text Medium"/>
                <a:sym typeface="Golos Text Medium"/>
              </a:rPr>
              <a:t> Acquire Data and Knowledge</a:t>
            </a:r>
          </a:p>
          <a:p>
            <a:pPr marL="0" indent="0">
              <a:spcBef>
                <a:spcPts val="1000"/>
              </a:spcBef>
              <a:spcAft>
                <a:spcPts val="1000"/>
              </a:spcAft>
              <a:buFont typeface="Golos Text"/>
              <a:buNone/>
            </a:pPr>
            <a:r>
              <a:rPr lang="en-US" dirty="0"/>
              <a:t>Collect data on user interactions such as browsing history, purchase history, items viewed, items added to cart, and items purchased.</a:t>
            </a:r>
          </a:p>
        </p:txBody>
      </p:sp>
      <p:cxnSp>
        <p:nvCxnSpPr>
          <p:cNvPr id="7" name="Google Shape;203;p23">
            <a:extLst>
              <a:ext uri="{FF2B5EF4-FFF2-40B4-BE49-F238E27FC236}">
                <a16:creationId xmlns:a16="http://schemas.microsoft.com/office/drawing/2014/main" id="{C4F15641-1354-B2F9-C07D-FCE036B0289E}"/>
              </a:ext>
            </a:extLst>
          </p:cNvPr>
          <p:cNvCxnSpPr>
            <a:cxnSpLocks/>
            <a:stCxn id="454" idx="2"/>
            <a:endCxn id="5" idx="0"/>
          </p:cNvCxnSpPr>
          <p:nvPr/>
        </p:nvCxnSpPr>
        <p:spPr>
          <a:xfrm>
            <a:off x="2414899" y="1512795"/>
            <a:ext cx="1" cy="467282"/>
          </a:xfrm>
          <a:prstGeom prst="straightConnector1">
            <a:avLst/>
          </a:prstGeom>
          <a:noFill/>
          <a:ln w="19050" cap="flat" cmpd="sng">
            <a:solidFill>
              <a:schemeClr val="dk1"/>
            </a:solidFill>
            <a:prstDash val="solid"/>
            <a:round/>
            <a:headEnd type="none" w="med" len="med"/>
            <a:tailEnd type="stealth" w="med" len="med"/>
          </a:ln>
        </p:spPr>
      </p:cxnSp>
      <p:cxnSp>
        <p:nvCxnSpPr>
          <p:cNvPr id="23" name="Google Shape;203;p23">
            <a:extLst>
              <a:ext uri="{FF2B5EF4-FFF2-40B4-BE49-F238E27FC236}">
                <a16:creationId xmlns:a16="http://schemas.microsoft.com/office/drawing/2014/main" id="{A5CF1336-A6B5-B96F-D025-BBAD0A9DCDEE}"/>
              </a:ext>
            </a:extLst>
          </p:cNvPr>
          <p:cNvCxnSpPr>
            <a:cxnSpLocks/>
            <a:stCxn id="5" idx="3"/>
            <a:endCxn id="2" idx="1"/>
          </p:cNvCxnSpPr>
          <p:nvPr/>
        </p:nvCxnSpPr>
        <p:spPr>
          <a:xfrm flipV="1">
            <a:off x="4572000" y="2736474"/>
            <a:ext cx="793377" cy="1"/>
          </a:xfrm>
          <a:prstGeom prst="straightConnector1">
            <a:avLst/>
          </a:prstGeom>
          <a:noFill/>
          <a:ln w="19050" cap="flat" cmpd="sng">
            <a:solidFill>
              <a:schemeClr val="dk1"/>
            </a:solidFill>
            <a:prstDash val="solid"/>
            <a:round/>
            <a:headEnd type="none" w="med" len="med"/>
            <a:tailEnd type="stealth" w="med" len="med"/>
          </a:ln>
        </p:spPr>
      </p:cxnSp>
      <p:cxnSp>
        <p:nvCxnSpPr>
          <p:cNvPr id="28" name="Google Shape;203;p23">
            <a:extLst>
              <a:ext uri="{FF2B5EF4-FFF2-40B4-BE49-F238E27FC236}">
                <a16:creationId xmlns:a16="http://schemas.microsoft.com/office/drawing/2014/main" id="{F5B1F26F-BCA1-26A7-FA81-E697876EDEBC}"/>
              </a:ext>
            </a:extLst>
          </p:cNvPr>
          <p:cNvCxnSpPr>
            <a:cxnSpLocks/>
            <a:stCxn id="2" idx="2"/>
          </p:cNvCxnSpPr>
          <p:nvPr/>
        </p:nvCxnSpPr>
        <p:spPr>
          <a:xfrm>
            <a:off x="7214347" y="3643030"/>
            <a:ext cx="0" cy="1500470"/>
          </a:xfrm>
          <a:prstGeom prst="straightConnector1">
            <a:avLst/>
          </a:prstGeom>
          <a:noFill/>
          <a:ln w="19050" cap="flat" cmpd="sng">
            <a:solidFill>
              <a:schemeClr val="dk1"/>
            </a:solidFill>
            <a:prstDash val="solid"/>
            <a:round/>
            <a:headEnd type="none" w="med" len="med"/>
            <a:tailEnd type="stealth" w="med" len="med"/>
          </a:ln>
        </p:spPr>
      </p:cxnSp>
      <p:sp>
        <p:nvSpPr>
          <p:cNvPr id="3" name="Google Shape;204;p23">
            <a:extLst>
              <a:ext uri="{FF2B5EF4-FFF2-40B4-BE49-F238E27FC236}">
                <a16:creationId xmlns:a16="http://schemas.microsoft.com/office/drawing/2014/main" id="{2C77581A-4FD8-F940-26AE-B9B51961D53B}"/>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14</a:t>
            </a:r>
            <a:endParaRPr sz="1200" b="1" dirty="0">
              <a:solidFill>
                <a:schemeClr val="accent4"/>
              </a:solidFill>
            </a:endParaRPr>
          </a:p>
        </p:txBody>
      </p:sp>
    </p:spTree>
    <p:extLst>
      <p:ext uri="{BB962C8B-B14F-4D97-AF65-F5344CB8AC3E}">
        <p14:creationId xmlns:p14="http://schemas.microsoft.com/office/powerpoint/2010/main" val="424223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7"/>
          <p:cNvSpPr txBox="1">
            <a:spLocks noGrp="1"/>
          </p:cNvSpPr>
          <p:nvPr>
            <p:ph type="body" idx="1"/>
          </p:nvPr>
        </p:nvSpPr>
        <p:spPr>
          <a:xfrm>
            <a:off x="4872346" y="2929802"/>
            <a:ext cx="4092325" cy="1746947"/>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(e)</a:t>
            </a:r>
            <a:r>
              <a:rPr lang="en" sz="2000" dirty="0">
                <a:latin typeface="Golos Text Medium"/>
                <a:ea typeface="Golos Text Medium"/>
                <a:cs typeface="Golos Text Medium"/>
                <a:sym typeface="Golos Text Medium"/>
              </a:rPr>
              <a:t> </a:t>
            </a:r>
            <a:r>
              <a:rPr lang="en-US" sz="2000" dirty="0">
                <a:latin typeface="Golos Text Medium"/>
                <a:ea typeface="Golos Text Medium"/>
                <a:cs typeface="Golos Text Medium"/>
                <a:sym typeface="Golos Text Medium"/>
              </a:rPr>
              <a:t>Evaluate and Revise the System</a:t>
            </a:r>
            <a:endParaRPr sz="2000" dirty="0">
              <a:latin typeface="Golos Text Medium"/>
              <a:ea typeface="Golos Text Medium"/>
              <a:cs typeface="Golos Text Medium"/>
              <a:sym typeface="Golos Text Medium"/>
            </a:endParaRPr>
          </a:p>
          <a:p>
            <a:pPr marL="0" lvl="0" indent="0" algn="just" rtl="0">
              <a:spcBef>
                <a:spcPts val="1000"/>
              </a:spcBef>
              <a:spcAft>
                <a:spcPts val="0"/>
              </a:spcAft>
              <a:buNone/>
            </a:pPr>
            <a:r>
              <a:rPr lang="en-US" dirty="0"/>
              <a:t>Compare the performance of different recommendation algorithms or strategies through A/B testing experiments with a subset of users</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179329" y="2845172"/>
            <a:ext cx="3792070" cy="191620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lvl="0" indent="0" algn="l" rtl="0">
              <a:spcBef>
                <a:spcPts val="1000"/>
              </a:spcBef>
              <a:spcAft>
                <a:spcPts val="0"/>
              </a:spcAft>
              <a:buNone/>
            </a:pPr>
            <a:r>
              <a:rPr lang="en-US" sz="2000" dirty="0">
                <a:solidFill>
                  <a:schemeClr val="accent3"/>
                </a:solidFill>
                <a:latin typeface="Golos Text Medium"/>
                <a:ea typeface="Golos Text Medium"/>
                <a:cs typeface="Golos Text Medium"/>
                <a:sym typeface="Golos Text Medium"/>
              </a:rPr>
              <a:t>(f)</a:t>
            </a:r>
            <a:r>
              <a:rPr lang="en-US" sz="2000" dirty="0">
                <a:latin typeface="Golos Text Medium"/>
                <a:ea typeface="Golos Text Medium"/>
                <a:cs typeface="Golos Text Medium"/>
                <a:sym typeface="Golos Text Medium"/>
              </a:rPr>
              <a:t> Integrate and Maintain the       System</a:t>
            </a:r>
          </a:p>
          <a:p>
            <a:pPr marL="0" lvl="0" indent="0" algn="l" rtl="0">
              <a:spcBef>
                <a:spcPts val="1000"/>
              </a:spcBef>
              <a:spcAft>
                <a:spcPts val="1000"/>
              </a:spcAft>
              <a:buNone/>
            </a:pPr>
            <a:r>
              <a:rPr lang="en-US" dirty="0"/>
              <a:t>Roll out the recommendation system to the production environment of the e-commerce platform.</a:t>
            </a:r>
          </a:p>
        </p:txBody>
      </p:sp>
      <p:sp>
        <p:nvSpPr>
          <p:cNvPr id="6" name="Google Shape;454;p27">
            <a:extLst>
              <a:ext uri="{FF2B5EF4-FFF2-40B4-BE49-F238E27FC236}">
                <a16:creationId xmlns:a16="http://schemas.microsoft.com/office/drawing/2014/main" id="{CCC835FA-D8F6-97A3-0CF1-1ACF53056F45}"/>
              </a:ext>
            </a:extLst>
          </p:cNvPr>
          <p:cNvSpPr txBox="1">
            <a:spLocks/>
          </p:cNvSpPr>
          <p:nvPr/>
        </p:nvSpPr>
        <p:spPr>
          <a:xfrm>
            <a:off x="4793874" y="466751"/>
            <a:ext cx="4249270" cy="20645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lvl="0" indent="0" algn="l" rtl="0">
              <a:spcBef>
                <a:spcPts val="1000"/>
              </a:spcBef>
              <a:spcAft>
                <a:spcPts val="1000"/>
              </a:spcAft>
              <a:buNone/>
            </a:pPr>
            <a:r>
              <a:rPr lang="en-US" sz="2000" dirty="0">
                <a:solidFill>
                  <a:schemeClr val="accent3"/>
                </a:solidFill>
                <a:latin typeface="Golos Text Medium"/>
                <a:ea typeface="Golos Text Medium"/>
                <a:cs typeface="Golos Text Medium"/>
                <a:sym typeface="Golos Text Medium"/>
              </a:rPr>
              <a:t>(d)</a:t>
            </a:r>
            <a:r>
              <a:rPr lang="en-US" sz="2000" dirty="0">
                <a:latin typeface="Golos Text Medium"/>
                <a:ea typeface="Golos Text Medium"/>
                <a:cs typeface="Golos Text Medium"/>
                <a:sym typeface="Golos Text Medium"/>
              </a:rPr>
              <a:t> Develop a Complete System</a:t>
            </a:r>
          </a:p>
          <a:p>
            <a:pPr marL="0" indent="0">
              <a:spcBef>
                <a:spcPts val="1000"/>
              </a:spcBef>
              <a:buFont typeface="Golos Text"/>
              <a:buNone/>
            </a:pPr>
            <a:r>
              <a:rPr lang="en-US" dirty="0"/>
              <a:t>Experiment with advanced recommendation algorithms and techniques such as matrix factorization, deep learning, or reinforcement learning to improve recommendation quality and personalization</a:t>
            </a:r>
          </a:p>
        </p:txBody>
      </p:sp>
      <p:cxnSp>
        <p:nvCxnSpPr>
          <p:cNvPr id="3" name="Google Shape;203;p23">
            <a:extLst>
              <a:ext uri="{FF2B5EF4-FFF2-40B4-BE49-F238E27FC236}">
                <a16:creationId xmlns:a16="http://schemas.microsoft.com/office/drawing/2014/main" id="{0AE663CD-0528-F247-E21A-6F06508EDB0A}"/>
              </a:ext>
            </a:extLst>
          </p:cNvPr>
          <p:cNvCxnSpPr>
            <a:cxnSpLocks/>
            <a:stCxn id="6" idx="2"/>
            <a:endCxn id="454" idx="0"/>
          </p:cNvCxnSpPr>
          <p:nvPr/>
        </p:nvCxnSpPr>
        <p:spPr>
          <a:xfrm>
            <a:off x="6918509" y="2531292"/>
            <a:ext cx="0" cy="398510"/>
          </a:xfrm>
          <a:prstGeom prst="straightConnector1">
            <a:avLst/>
          </a:prstGeom>
          <a:noFill/>
          <a:ln w="19050" cap="flat" cmpd="sng">
            <a:solidFill>
              <a:schemeClr val="dk1"/>
            </a:solidFill>
            <a:prstDash val="solid"/>
            <a:round/>
            <a:headEnd type="none" w="med" len="med"/>
            <a:tailEnd type="stealth" w="med" len="med"/>
          </a:ln>
        </p:spPr>
      </p:cxnSp>
      <p:cxnSp>
        <p:nvCxnSpPr>
          <p:cNvPr id="8" name="Google Shape;203;p23">
            <a:extLst>
              <a:ext uri="{FF2B5EF4-FFF2-40B4-BE49-F238E27FC236}">
                <a16:creationId xmlns:a16="http://schemas.microsoft.com/office/drawing/2014/main" id="{D76A55D8-56CF-DD28-F9E4-B19C660E4D21}"/>
              </a:ext>
            </a:extLst>
          </p:cNvPr>
          <p:cNvCxnSpPr>
            <a:cxnSpLocks/>
            <a:stCxn id="454" idx="1"/>
            <a:endCxn id="2" idx="3"/>
          </p:cNvCxnSpPr>
          <p:nvPr/>
        </p:nvCxnSpPr>
        <p:spPr>
          <a:xfrm flipH="1" flipV="1">
            <a:off x="3971399" y="3803275"/>
            <a:ext cx="900947" cy="1"/>
          </a:xfrm>
          <a:prstGeom prst="straightConnector1">
            <a:avLst/>
          </a:prstGeom>
          <a:noFill/>
          <a:ln w="19050" cap="flat" cmpd="sng">
            <a:solidFill>
              <a:schemeClr val="dk1"/>
            </a:solidFill>
            <a:prstDash val="solid"/>
            <a:round/>
            <a:headEnd type="none" w="med" len="med"/>
            <a:tailEnd type="stealth" w="med" len="med"/>
          </a:ln>
        </p:spPr>
      </p:cxnSp>
      <p:cxnSp>
        <p:nvCxnSpPr>
          <p:cNvPr id="11" name="Google Shape;203;p23">
            <a:extLst>
              <a:ext uri="{FF2B5EF4-FFF2-40B4-BE49-F238E27FC236}">
                <a16:creationId xmlns:a16="http://schemas.microsoft.com/office/drawing/2014/main" id="{7A294D61-3B20-3118-21E3-7B2EFBC150E8}"/>
              </a:ext>
            </a:extLst>
          </p:cNvPr>
          <p:cNvCxnSpPr>
            <a:cxnSpLocks/>
            <a:endCxn id="6" idx="0"/>
          </p:cNvCxnSpPr>
          <p:nvPr/>
        </p:nvCxnSpPr>
        <p:spPr>
          <a:xfrm>
            <a:off x="6918508" y="0"/>
            <a:ext cx="1" cy="466751"/>
          </a:xfrm>
          <a:prstGeom prst="straightConnector1">
            <a:avLst/>
          </a:prstGeom>
          <a:noFill/>
          <a:ln w="19050" cap="flat" cmpd="sng">
            <a:solidFill>
              <a:schemeClr val="dk1"/>
            </a:solidFill>
            <a:prstDash val="solid"/>
            <a:round/>
            <a:headEnd type="none" w="med" len="med"/>
            <a:tailEnd type="stealth" w="med" len="med"/>
          </a:ln>
        </p:spPr>
      </p:cxnSp>
      <p:sp>
        <p:nvSpPr>
          <p:cNvPr id="4" name="Google Shape;204;p23">
            <a:extLst>
              <a:ext uri="{FF2B5EF4-FFF2-40B4-BE49-F238E27FC236}">
                <a16:creationId xmlns:a16="http://schemas.microsoft.com/office/drawing/2014/main" id="{E29F2A88-380C-6607-C526-A38730BE20D9}"/>
              </a:ext>
            </a:extLst>
          </p:cNvPr>
          <p:cNvSpPr/>
          <p:nvPr/>
        </p:nvSpPr>
        <p:spPr>
          <a:xfrm>
            <a:off x="100856" y="38212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15</a:t>
            </a:r>
            <a:endParaRPr sz="1200" b="1" dirty="0">
              <a:solidFill>
                <a:schemeClr val="accent4"/>
              </a:solidFill>
            </a:endParaRPr>
          </a:p>
        </p:txBody>
      </p:sp>
    </p:spTree>
    <p:extLst>
      <p:ext uri="{BB962C8B-B14F-4D97-AF65-F5344CB8AC3E}">
        <p14:creationId xmlns:p14="http://schemas.microsoft.com/office/powerpoint/2010/main" val="3906083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6564-4C38-A340-A335-0264DA76479D}"/>
              </a:ext>
            </a:extLst>
          </p:cNvPr>
          <p:cNvSpPr>
            <a:spLocks noGrp="1"/>
          </p:cNvSpPr>
          <p:nvPr>
            <p:ph type="title"/>
          </p:nvPr>
        </p:nvSpPr>
        <p:spPr>
          <a:xfrm>
            <a:off x="486500" y="142094"/>
            <a:ext cx="7713900" cy="707400"/>
          </a:xfrm>
        </p:spPr>
        <p:txBody>
          <a:bodyPr/>
          <a:lstStyle/>
          <a:p>
            <a:r>
              <a:rPr lang="en-US" dirty="0"/>
              <a:t>References </a:t>
            </a:r>
          </a:p>
        </p:txBody>
      </p:sp>
      <p:sp>
        <p:nvSpPr>
          <p:cNvPr id="4" name="Rectangle 1">
            <a:extLst>
              <a:ext uri="{FF2B5EF4-FFF2-40B4-BE49-F238E27FC236}">
                <a16:creationId xmlns:a16="http://schemas.microsoft.com/office/drawing/2014/main" id="{6F4EFD18-D07B-BF07-585C-94C688134805}"/>
              </a:ext>
            </a:extLst>
          </p:cNvPr>
          <p:cNvSpPr>
            <a:spLocks noGrp="1" noChangeArrowheads="1"/>
          </p:cNvSpPr>
          <p:nvPr>
            <p:ph type="body" idx="1"/>
          </p:nvPr>
        </p:nvSpPr>
        <p:spPr bwMode="auto">
          <a:xfrm>
            <a:off x="807244" y="913311"/>
            <a:ext cx="7465220" cy="3188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r>
              <a:rPr lang="en-US" dirty="0"/>
              <a:t>Manning, Christopher. Artificial Intelligence Definitions. Stanford University, Sept. 2020.</a:t>
            </a:r>
          </a:p>
          <a:p>
            <a:endParaRPr lang="en-US" dirty="0"/>
          </a:p>
          <a:p>
            <a:r>
              <a:rPr lang="en-US" dirty="0" err="1"/>
              <a:t>Bansall</a:t>
            </a:r>
            <a:r>
              <a:rPr lang="en-US" dirty="0"/>
              <a:t>, Sahil. “Agents in Artificial Intelligence - </a:t>
            </a:r>
            <a:r>
              <a:rPr lang="en-US" dirty="0" err="1"/>
              <a:t>GeeksforGeeks</a:t>
            </a:r>
            <a:r>
              <a:rPr lang="en-US" dirty="0"/>
              <a:t>.” </a:t>
            </a:r>
            <a:r>
              <a:rPr lang="en-US" dirty="0" err="1"/>
              <a:t>GeeksforGeeks</a:t>
            </a:r>
            <a:r>
              <a:rPr lang="en-US" dirty="0"/>
              <a:t>, 6 Aug. 2019, </a:t>
            </a:r>
            <a:r>
              <a:rPr lang="en-US" dirty="0">
                <a:hlinkClick r:id="rId2"/>
              </a:rPr>
              <a:t>www.geeksforgeeks.org/agents-artificial-intelligence</a:t>
            </a:r>
            <a:r>
              <a:rPr lang="en-US" dirty="0"/>
              <a:t>  </a:t>
            </a:r>
          </a:p>
          <a:p>
            <a:endParaRPr lang="en-US" dirty="0"/>
          </a:p>
          <a:p>
            <a:r>
              <a:rPr lang="en-US" dirty="0"/>
              <a:t>Pinker, Steven . “Rationality | Definition &amp; Facts | Britannica.” Www.britannica.com, 12 July 2022, </a:t>
            </a:r>
            <a:r>
              <a:rPr lang="en-US" dirty="0">
                <a:hlinkClick r:id="rId3"/>
              </a:rPr>
              <a:t>www.britannica.com/topic/rationality</a:t>
            </a:r>
            <a:r>
              <a:rPr lang="en-US" dirty="0"/>
              <a:t>.</a:t>
            </a:r>
          </a:p>
          <a:p>
            <a:endParaRPr lang="en-US" dirty="0"/>
          </a:p>
          <a:p>
            <a:r>
              <a:rPr lang="en-US" dirty="0"/>
              <a:t>R., Lalita. Artificial Intelligence (AI). 2021, </a:t>
            </a:r>
            <a:r>
              <a:rPr lang="en-US" dirty="0">
                <a:hlinkClick r:id="rId4"/>
              </a:rPr>
              <a:t>www.taylorfrancis.com/chapters/edit/10.1201/9781003005629-3/ai-vs-machine-learning-vs-deep-learning-lalitha</a:t>
            </a:r>
            <a:endParaRPr lang="en-US" dirty="0"/>
          </a:p>
          <a:p>
            <a:pPr marL="285750" indent="-285750" eaLnBrk="0" fontAlgn="base"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Google Shape;204;p23">
            <a:extLst>
              <a:ext uri="{FF2B5EF4-FFF2-40B4-BE49-F238E27FC236}">
                <a16:creationId xmlns:a16="http://schemas.microsoft.com/office/drawing/2014/main" id="{70B25F4A-FBF3-354D-4615-B7775072C6D8}"/>
              </a:ext>
            </a:extLst>
          </p:cNvPr>
          <p:cNvSpPr/>
          <p:nvPr/>
        </p:nvSpPr>
        <p:spPr>
          <a:xfrm>
            <a:off x="8542412" y="4429809"/>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16</a:t>
            </a:r>
            <a:endParaRPr sz="1200" b="1" dirty="0">
              <a:solidFill>
                <a:schemeClr val="accent4"/>
              </a:solidFill>
            </a:endParaRPr>
          </a:p>
        </p:txBody>
      </p:sp>
    </p:spTree>
    <p:extLst>
      <p:ext uri="{BB962C8B-B14F-4D97-AF65-F5344CB8AC3E}">
        <p14:creationId xmlns:p14="http://schemas.microsoft.com/office/powerpoint/2010/main" val="3100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6564-4C38-A340-A335-0264DA76479D}"/>
              </a:ext>
            </a:extLst>
          </p:cNvPr>
          <p:cNvSpPr>
            <a:spLocks noGrp="1"/>
          </p:cNvSpPr>
          <p:nvPr>
            <p:ph type="title"/>
          </p:nvPr>
        </p:nvSpPr>
        <p:spPr>
          <a:xfrm>
            <a:off x="486500" y="142094"/>
            <a:ext cx="7713900" cy="707400"/>
          </a:xfrm>
        </p:spPr>
        <p:txBody>
          <a:bodyPr/>
          <a:lstStyle/>
          <a:p>
            <a:r>
              <a:rPr lang="en-US" dirty="0"/>
              <a:t>References </a:t>
            </a:r>
          </a:p>
        </p:txBody>
      </p:sp>
      <p:sp>
        <p:nvSpPr>
          <p:cNvPr id="6" name="Text Placeholder 5">
            <a:extLst>
              <a:ext uri="{FF2B5EF4-FFF2-40B4-BE49-F238E27FC236}">
                <a16:creationId xmlns:a16="http://schemas.microsoft.com/office/drawing/2014/main" id="{1E919F0C-107D-8199-20B5-91DEE2FD6154}"/>
              </a:ext>
            </a:extLst>
          </p:cNvPr>
          <p:cNvSpPr>
            <a:spLocks noGrp="1"/>
          </p:cNvSpPr>
          <p:nvPr>
            <p:ph type="body" idx="1"/>
          </p:nvPr>
        </p:nvSpPr>
        <p:spPr>
          <a:xfrm>
            <a:off x="486500" y="900113"/>
            <a:ext cx="7942500" cy="3708337"/>
          </a:xfrm>
        </p:spPr>
        <p:txBody>
          <a:bodyPr/>
          <a:lstStyle/>
          <a:p>
            <a:r>
              <a:rPr lang="en-US" dirty="0" err="1"/>
              <a:t>Gamieldien</a:t>
            </a:r>
            <a:r>
              <a:rPr lang="en-US" dirty="0"/>
              <a:t>, Yasir. “Innovating the Study of Self-Regulated Learning: An Exploration through NLP, Generative AI, and LLMs.” Vtechworks.lib.vt.edu, 12 Sept. 2023, vtechworks.lib.vt.edu/items/97334c0c-9eee-464b-8a79-b3145de245de </a:t>
            </a:r>
          </a:p>
          <a:p>
            <a:endParaRPr lang="en-US" dirty="0"/>
          </a:p>
          <a:p>
            <a:r>
              <a:rPr lang="en-US" dirty="0"/>
              <a:t>Calvo, Rafael A., et al. “Supporting Human Autonomy in AI Systems: A Framework for Ethical Enquiry.” Philosophical Studies Series, vol. 140, 2020, pp. 31–54, link.springer.com/chapter/10.1007%2F978-3-030-50585-1_2#Sec2, https://doi.org/10.1007/978-3-030-50585-1_2.</a:t>
            </a:r>
          </a:p>
          <a:p>
            <a:endParaRPr lang="en-US" dirty="0"/>
          </a:p>
          <a:p>
            <a:r>
              <a:rPr lang="en-US" dirty="0" err="1"/>
              <a:t>Fleuriot</a:t>
            </a:r>
            <a:r>
              <a:rPr lang="en-US" dirty="0"/>
              <a:t>, Jacques , et al. Intelligent Agents and Their Environments. 15 Jan. 2019, </a:t>
            </a:r>
            <a:r>
              <a:rPr lang="en-US" dirty="0">
                <a:hlinkClick r:id="rId2"/>
              </a:rPr>
              <a:t>www.inf.ed.ac.uk/teaching/courses/inf2d/timetable/01_Intelligent_Agents.pdf</a:t>
            </a:r>
            <a:r>
              <a:rPr lang="en-US" dirty="0"/>
              <a:t> </a:t>
            </a:r>
          </a:p>
          <a:p>
            <a:pPr marL="139700" indent="0">
              <a:buNone/>
            </a:pPr>
            <a:endParaRPr lang="en-US" dirty="0"/>
          </a:p>
          <a:p>
            <a:r>
              <a:rPr lang="en-US" dirty="0"/>
              <a:t>Cui, Author Chris. “How to Build an Artificial Intelligent System (I).” C. </a:t>
            </a:r>
            <a:r>
              <a:rPr lang="en-US" dirty="0" err="1"/>
              <a:t>Cui’s</a:t>
            </a:r>
            <a:r>
              <a:rPr lang="en-US" dirty="0"/>
              <a:t> Blog, 4 Sept. 2019, cuicaihao.com/2019/09/04/how-to-build-an-artificial-intelligent-system </a:t>
            </a:r>
          </a:p>
          <a:p>
            <a:endParaRPr lang="en-US" dirty="0"/>
          </a:p>
          <a:p>
            <a:endParaRPr lang="en-US" dirty="0"/>
          </a:p>
        </p:txBody>
      </p:sp>
      <p:sp>
        <p:nvSpPr>
          <p:cNvPr id="3" name="Google Shape;204;p23">
            <a:extLst>
              <a:ext uri="{FF2B5EF4-FFF2-40B4-BE49-F238E27FC236}">
                <a16:creationId xmlns:a16="http://schemas.microsoft.com/office/drawing/2014/main" id="{8F48554A-2FDF-E17D-D87C-960D177CE0CF}"/>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17</a:t>
            </a:r>
            <a:endParaRPr sz="1200" b="1" dirty="0">
              <a:solidFill>
                <a:schemeClr val="accent4"/>
              </a:solidFill>
            </a:endParaRPr>
          </a:p>
        </p:txBody>
      </p:sp>
    </p:spTree>
    <p:extLst>
      <p:ext uri="{BB962C8B-B14F-4D97-AF65-F5344CB8AC3E}">
        <p14:creationId xmlns:p14="http://schemas.microsoft.com/office/powerpoint/2010/main" val="928277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01</a:t>
            </a: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7"/>
          <p:cNvSpPr txBox="1">
            <a:spLocks noGrp="1"/>
          </p:cNvSpPr>
          <p:nvPr>
            <p:ph type="ctrTitle"/>
          </p:nvPr>
        </p:nvSpPr>
        <p:spPr>
          <a:xfrm>
            <a:off x="715100" y="641725"/>
            <a:ext cx="3856800" cy="105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601" name="Google Shape;601;p37"/>
          <p:cNvSpPr txBox="1">
            <a:spLocks noGrp="1"/>
          </p:cNvSpPr>
          <p:nvPr>
            <p:ph type="subTitle" idx="1"/>
          </p:nvPr>
        </p:nvSpPr>
        <p:spPr>
          <a:xfrm>
            <a:off x="876273" y="1564996"/>
            <a:ext cx="3856800" cy="7119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dirty="0"/>
              <a:t>Any questions?</a:t>
            </a:r>
            <a:endParaRPr dirty="0"/>
          </a:p>
        </p:txBody>
      </p:sp>
      <p:sp>
        <p:nvSpPr>
          <p:cNvPr id="602" name="Google Shape;602;p37"/>
          <p:cNvSpPr txBox="1"/>
          <p:nvPr/>
        </p:nvSpPr>
        <p:spPr>
          <a:xfrm>
            <a:off x="715100" y="4014775"/>
            <a:ext cx="3856800" cy="28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chemeClr val="dk1"/>
                </a:solidFill>
                <a:latin typeface="Golos Text"/>
                <a:ea typeface="Golos Text"/>
                <a:cs typeface="Golos Text"/>
                <a:sym typeface="Golos Text"/>
              </a:rPr>
              <a:t>Please, keep this slide as attribution</a:t>
            </a:r>
            <a:endParaRPr sz="1000" b="1">
              <a:solidFill>
                <a:schemeClr val="dk1"/>
              </a:solidFill>
              <a:latin typeface="Golos Text"/>
              <a:ea typeface="Golos Text"/>
              <a:cs typeface="Golos Text"/>
              <a:sym typeface="Golos Text"/>
            </a:endParaRPr>
          </a:p>
        </p:txBody>
      </p:sp>
      <p:grpSp>
        <p:nvGrpSpPr>
          <p:cNvPr id="603" name="Google Shape;603;p37"/>
          <p:cNvGrpSpPr/>
          <p:nvPr/>
        </p:nvGrpSpPr>
        <p:grpSpPr>
          <a:xfrm>
            <a:off x="1868214" y="3075712"/>
            <a:ext cx="296118" cy="291877"/>
            <a:chOff x="1190200" y="238125"/>
            <a:chExt cx="5306767" cy="5212083"/>
          </a:xfrm>
        </p:grpSpPr>
        <p:grpSp>
          <p:nvGrpSpPr>
            <p:cNvPr id="604" name="Google Shape;604;p37"/>
            <p:cNvGrpSpPr/>
            <p:nvPr/>
          </p:nvGrpSpPr>
          <p:grpSpPr>
            <a:xfrm>
              <a:off x="1190200" y="238125"/>
              <a:ext cx="5212075" cy="5212075"/>
              <a:chOff x="1190200" y="238125"/>
              <a:chExt cx="5212075" cy="5212075"/>
            </a:xfrm>
          </p:grpSpPr>
          <p:sp>
            <p:nvSpPr>
              <p:cNvPr id="605" name="Google Shape;605;p37"/>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37"/>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7"/>
          <p:cNvGrpSpPr/>
          <p:nvPr/>
        </p:nvGrpSpPr>
        <p:grpSpPr>
          <a:xfrm>
            <a:off x="1509375" y="3078912"/>
            <a:ext cx="290575" cy="285475"/>
            <a:chOff x="4211985" y="3817357"/>
            <a:chExt cx="362947" cy="356576"/>
          </a:xfrm>
        </p:grpSpPr>
        <p:sp>
          <p:nvSpPr>
            <p:cNvPr id="609" name="Google Shape;609;p37"/>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37"/>
          <p:cNvGrpSpPr/>
          <p:nvPr/>
        </p:nvGrpSpPr>
        <p:grpSpPr>
          <a:xfrm>
            <a:off x="1150318" y="3078797"/>
            <a:ext cx="290554" cy="285706"/>
            <a:chOff x="3314750" y="3817357"/>
            <a:chExt cx="362920" cy="356865"/>
          </a:xfrm>
        </p:grpSpPr>
        <p:grpSp>
          <p:nvGrpSpPr>
            <p:cNvPr id="613" name="Google Shape;613;p37"/>
            <p:cNvGrpSpPr/>
            <p:nvPr/>
          </p:nvGrpSpPr>
          <p:grpSpPr>
            <a:xfrm>
              <a:off x="3314750" y="3817357"/>
              <a:ext cx="362920" cy="356865"/>
              <a:chOff x="3314750" y="3817357"/>
              <a:chExt cx="362920" cy="356865"/>
            </a:xfrm>
          </p:grpSpPr>
          <p:sp>
            <p:nvSpPr>
              <p:cNvPr id="614" name="Google Shape;614;p37"/>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37"/>
            <p:cNvGrpSpPr/>
            <p:nvPr/>
          </p:nvGrpSpPr>
          <p:grpSpPr>
            <a:xfrm>
              <a:off x="3394986" y="3894612"/>
              <a:ext cx="202339" cy="202323"/>
              <a:chOff x="935197" y="1793977"/>
              <a:chExt cx="256451" cy="256430"/>
            </a:xfrm>
          </p:grpSpPr>
          <p:sp>
            <p:nvSpPr>
              <p:cNvPr id="617" name="Google Shape;617;p3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9" name="Google Shape;619;p37"/>
          <p:cNvGrpSpPr/>
          <p:nvPr/>
        </p:nvGrpSpPr>
        <p:grpSpPr>
          <a:xfrm>
            <a:off x="791302" y="3078797"/>
            <a:ext cx="290554" cy="285706"/>
            <a:chOff x="2866317" y="3817357"/>
            <a:chExt cx="362920" cy="356865"/>
          </a:xfrm>
        </p:grpSpPr>
        <p:sp>
          <p:nvSpPr>
            <p:cNvPr id="620" name="Google Shape;620;p37"/>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23" name="Google Shape;623;p37"/>
          <p:cNvCxnSpPr/>
          <p:nvPr/>
        </p:nvCxnSpPr>
        <p:spPr>
          <a:xfrm>
            <a:off x="3578325" y="1165625"/>
            <a:ext cx="552600" cy="0"/>
          </a:xfrm>
          <a:prstGeom prst="straightConnector1">
            <a:avLst/>
          </a:prstGeom>
          <a:noFill/>
          <a:ln w="19050" cap="flat" cmpd="sng">
            <a:solidFill>
              <a:schemeClr val="dk1"/>
            </a:solidFill>
            <a:prstDash val="solid"/>
            <a:round/>
            <a:headEnd type="none" w="med" len="med"/>
            <a:tailEnd type="stealth" w="med" len="med"/>
          </a:ln>
        </p:spPr>
      </p:cxnSp>
      <p:cxnSp>
        <p:nvCxnSpPr>
          <p:cNvPr id="624" name="Google Shape;624;p37"/>
          <p:cNvCxnSpPr/>
          <p:nvPr/>
        </p:nvCxnSpPr>
        <p:spPr>
          <a:xfrm>
            <a:off x="5110450" y="4608500"/>
            <a:ext cx="4455600" cy="0"/>
          </a:xfrm>
          <a:prstGeom prst="straightConnector1">
            <a:avLst/>
          </a:prstGeom>
          <a:noFill/>
          <a:ln w="9525" cap="flat" cmpd="sng">
            <a:solidFill>
              <a:schemeClr val="dk1"/>
            </a:solidFill>
            <a:prstDash val="solid"/>
            <a:round/>
            <a:headEnd type="none" w="med" len="med"/>
            <a:tailEnd type="none" w="med" len="med"/>
          </a:ln>
        </p:spPr>
      </p:cxnSp>
      <p:grpSp>
        <p:nvGrpSpPr>
          <p:cNvPr id="625" name="Google Shape;625;p37"/>
          <p:cNvGrpSpPr/>
          <p:nvPr/>
        </p:nvGrpSpPr>
        <p:grpSpPr>
          <a:xfrm>
            <a:off x="4902098" y="535097"/>
            <a:ext cx="3683753" cy="4073629"/>
            <a:chOff x="4825898" y="535097"/>
            <a:chExt cx="3683753" cy="4073629"/>
          </a:xfrm>
        </p:grpSpPr>
        <p:grpSp>
          <p:nvGrpSpPr>
            <p:cNvPr id="626" name="Google Shape;626;p37"/>
            <p:cNvGrpSpPr/>
            <p:nvPr/>
          </p:nvGrpSpPr>
          <p:grpSpPr>
            <a:xfrm>
              <a:off x="5416996" y="1013447"/>
              <a:ext cx="2303759" cy="3595278"/>
              <a:chOff x="5416996" y="1013447"/>
              <a:chExt cx="2303759" cy="3595278"/>
            </a:xfrm>
          </p:grpSpPr>
          <p:sp>
            <p:nvSpPr>
              <p:cNvPr id="627" name="Google Shape;627;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37"/>
            <p:cNvGrpSpPr/>
            <p:nvPr/>
          </p:nvGrpSpPr>
          <p:grpSpPr>
            <a:xfrm>
              <a:off x="4825898" y="1492688"/>
              <a:ext cx="1147199" cy="637372"/>
              <a:chOff x="315275" y="3124950"/>
              <a:chExt cx="658175" cy="365675"/>
            </a:xfrm>
          </p:grpSpPr>
          <p:sp>
            <p:nvSpPr>
              <p:cNvPr id="750" name="Google Shape;750;p37"/>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6" name="Google Shape;756;p37"/>
            <p:cNvGrpSpPr/>
            <p:nvPr/>
          </p:nvGrpSpPr>
          <p:grpSpPr>
            <a:xfrm>
              <a:off x="7112551" y="535097"/>
              <a:ext cx="1397100" cy="760518"/>
              <a:chOff x="238125" y="2409350"/>
              <a:chExt cx="760575" cy="414000"/>
            </a:xfrm>
          </p:grpSpPr>
          <p:sp>
            <p:nvSpPr>
              <p:cNvPr id="757" name="Google Shape;757;p37"/>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Rectangle 1">
            <a:extLst>
              <a:ext uri="{FF2B5EF4-FFF2-40B4-BE49-F238E27FC236}">
                <a16:creationId xmlns:a16="http://schemas.microsoft.com/office/drawing/2014/main" id="{9A86D02B-ADE7-E0B5-A8AB-9A3E60EA3FDC}"/>
              </a:ext>
            </a:extLst>
          </p:cNvPr>
          <p:cNvSpPr/>
          <p:nvPr/>
        </p:nvSpPr>
        <p:spPr>
          <a:xfrm>
            <a:off x="437029" y="2916033"/>
            <a:ext cx="4656353" cy="1808737"/>
          </a:xfrm>
          <a:prstGeom prst="rect">
            <a:avLst/>
          </a:prstGeom>
          <a:solidFill>
            <a:srgbClr val="F9FA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1813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Terms of Artificial Intelligence</a:t>
            </a:r>
            <a:endParaRPr dirty="0"/>
          </a:p>
        </p:txBody>
      </p:sp>
      <p:sp>
        <p:nvSpPr>
          <p:cNvPr id="454" name="Google Shape;454;p27"/>
          <p:cNvSpPr txBox="1">
            <a:spLocks noGrp="1"/>
          </p:cNvSpPr>
          <p:nvPr>
            <p:ph type="body" idx="1"/>
          </p:nvPr>
        </p:nvSpPr>
        <p:spPr>
          <a:xfrm>
            <a:off x="284693" y="966786"/>
            <a:ext cx="4072153" cy="4069558"/>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000" dirty="0">
                <a:solidFill>
                  <a:schemeClr val="accent3"/>
                </a:solidFill>
                <a:latin typeface="Golos Text Medium"/>
                <a:ea typeface="Golos Text Medium"/>
                <a:cs typeface="Golos Text Medium"/>
                <a:sym typeface="Golos Text Medium"/>
              </a:rPr>
              <a:t>(a)</a:t>
            </a:r>
            <a:r>
              <a:rPr lang="en" sz="2000" dirty="0">
                <a:latin typeface="Golos Text Medium"/>
                <a:ea typeface="Golos Text Medium"/>
                <a:cs typeface="Golos Text Medium"/>
                <a:sym typeface="Golos Text Medium"/>
              </a:rPr>
              <a:t> </a:t>
            </a:r>
            <a:r>
              <a:rPr lang="en-US" sz="2000" dirty="0">
                <a:latin typeface="Golos Text Medium"/>
                <a:ea typeface="Golos Text Medium"/>
                <a:cs typeface="Golos Text Medium"/>
                <a:sym typeface="Golos Text Medium"/>
              </a:rPr>
              <a:t>Intelligence</a:t>
            </a:r>
            <a:endParaRPr sz="2000" dirty="0">
              <a:latin typeface="Golos Text Medium"/>
              <a:ea typeface="Golos Text Medium"/>
              <a:cs typeface="Golos Text Medium"/>
              <a:sym typeface="Golos Text Medium"/>
            </a:endParaRPr>
          </a:p>
          <a:p>
            <a:pPr marL="0" lvl="0" indent="0" algn="just" rtl="0">
              <a:spcBef>
                <a:spcPts val="1000"/>
              </a:spcBef>
              <a:spcAft>
                <a:spcPts val="0"/>
              </a:spcAft>
              <a:buNone/>
            </a:pPr>
            <a:r>
              <a:rPr lang="en-US" dirty="0"/>
              <a:t>Means to acquire the knowledge, being adaptable, understanding situations and give actions. E.g. Learning new languages, making a pasta (Manning, 2020)</a:t>
            </a:r>
          </a:p>
          <a:p>
            <a:pPr marL="0" lvl="0" indent="0" algn="l" rtl="0">
              <a:spcBef>
                <a:spcPts val="1000"/>
              </a:spcBef>
              <a:spcAft>
                <a:spcPts val="0"/>
              </a:spcAft>
              <a:buNone/>
            </a:pPr>
            <a:r>
              <a:rPr lang="en-US" sz="2000" dirty="0">
                <a:solidFill>
                  <a:schemeClr val="accent3"/>
                </a:solidFill>
                <a:latin typeface="Golos Text Medium"/>
                <a:ea typeface="Golos Text Medium"/>
                <a:cs typeface="Golos Text Medium"/>
                <a:sym typeface="Golos Text Medium"/>
              </a:rPr>
              <a:t>(b)</a:t>
            </a:r>
            <a:r>
              <a:rPr lang="en-US" sz="2000" dirty="0">
                <a:latin typeface="Golos Text Medium"/>
                <a:ea typeface="Golos Text Medium"/>
                <a:cs typeface="Golos Text Medium"/>
                <a:sym typeface="Golos Text Medium"/>
              </a:rPr>
              <a:t> Artificial Intelligence</a:t>
            </a:r>
          </a:p>
          <a:p>
            <a:pPr marL="0" indent="0">
              <a:spcBef>
                <a:spcPts val="1000"/>
              </a:spcBef>
              <a:spcAft>
                <a:spcPts val="1000"/>
              </a:spcAft>
              <a:buNone/>
            </a:pPr>
            <a:r>
              <a:rPr lang="en-US" dirty="0"/>
              <a:t>A computer system which acts like a human, operated by machines. It perform task like human, understanding pattern, make decision and learn from prior experiences. E.g. Siri or Alexa (Manning, 2020)</a:t>
            </a:r>
          </a:p>
          <a:p>
            <a:pPr marL="0" lvl="0" indent="0" algn="l" rtl="0">
              <a:spcBef>
                <a:spcPts val="1000"/>
              </a:spcBef>
              <a:spcAft>
                <a:spcPts val="1000"/>
              </a:spcAft>
              <a:buNone/>
            </a:pPr>
            <a:endParaRPr lang="en-US"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4619128" y="925043"/>
            <a:ext cx="4072153" cy="3493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(c)</a:t>
            </a:r>
            <a:r>
              <a:rPr lang="en-US" sz="2000" dirty="0">
                <a:latin typeface="Golos Text Medium"/>
                <a:ea typeface="Golos Text Medium"/>
                <a:cs typeface="Golos Text Medium"/>
                <a:sym typeface="Golos Text Medium"/>
              </a:rPr>
              <a:t> Agent</a:t>
            </a:r>
          </a:p>
          <a:p>
            <a:pPr marL="0" indent="0">
              <a:spcBef>
                <a:spcPts val="1000"/>
              </a:spcBef>
              <a:buFont typeface="Golos Text"/>
              <a:buNone/>
            </a:pPr>
            <a:r>
              <a:rPr lang="en-US" dirty="0"/>
              <a:t>An agent is something that act on environment with their receptors. E.g. self driving cars (</a:t>
            </a:r>
            <a:r>
              <a:rPr lang="en-US" dirty="0" err="1"/>
              <a:t>Bansall</a:t>
            </a:r>
            <a:r>
              <a:rPr lang="en-US" dirty="0"/>
              <a:t>, 2019)</a:t>
            </a:r>
          </a:p>
          <a:p>
            <a:pPr marL="0" indent="0">
              <a:spcBef>
                <a:spcPts val="1000"/>
              </a:spcBef>
              <a:buFont typeface="Golos Text"/>
              <a:buNone/>
            </a:pPr>
            <a:r>
              <a:rPr lang="en-US" sz="2000" dirty="0">
                <a:solidFill>
                  <a:schemeClr val="accent3"/>
                </a:solidFill>
                <a:latin typeface="Golos Text Medium"/>
                <a:ea typeface="Golos Text Medium"/>
                <a:cs typeface="Golos Text Medium"/>
                <a:sym typeface="Golos Text Medium"/>
              </a:rPr>
              <a:t>(d)</a:t>
            </a:r>
            <a:r>
              <a:rPr lang="en-US" sz="2000" dirty="0">
                <a:latin typeface="Golos Text Medium"/>
                <a:ea typeface="Golos Text Medium"/>
                <a:cs typeface="Golos Text Medium"/>
                <a:sym typeface="Golos Text Medium"/>
              </a:rPr>
              <a:t> Rationality</a:t>
            </a:r>
          </a:p>
          <a:p>
            <a:pPr marL="0" indent="0">
              <a:spcBef>
                <a:spcPts val="1000"/>
              </a:spcBef>
              <a:spcAft>
                <a:spcPts val="1000"/>
              </a:spcAft>
              <a:buFont typeface="Golos Text"/>
              <a:buNone/>
            </a:pPr>
            <a:r>
              <a:rPr lang="en-US" dirty="0"/>
              <a:t>Ability to make decisions or take actions to environment with optimal expected outcome. (Steven, 2022)</a:t>
            </a:r>
          </a:p>
          <a:p>
            <a:pPr marL="0" indent="0">
              <a:spcBef>
                <a:spcPts val="1000"/>
              </a:spcBef>
              <a:spcAft>
                <a:spcPts val="1000"/>
              </a:spcAft>
              <a:buFont typeface="Golos Text"/>
              <a:buNone/>
            </a:pPr>
            <a:r>
              <a:rPr lang="en-US" sz="2000" dirty="0">
                <a:solidFill>
                  <a:schemeClr val="accent3"/>
                </a:solidFill>
                <a:latin typeface="Golos Text Medium"/>
                <a:ea typeface="Golos Text Medium"/>
                <a:cs typeface="Golos Text Medium"/>
                <a:sym typeface="Golos Text Medium"/>
              </a:rPr>
              <a:t>(e)</a:t>
            </a:r>
            <a:r>
              <a:rPr lang="en-US" sz="2000" dirty="0">
                <a:latin typeface="Golos Text Medium"/>
                <a:ea typeface="Golos Text Medium"/>
                <a:cs typeface="Golos Text Medium"/>
                <a:sym typeface="Golos Text Medium"/>
              </a:rPr>
              <a:t> Logical Reasoning</a:t>
            </a:r>
          </a:p>
          <a:p>
            <a:pPr marL="0" indent="0">
              <a:spcBef>
                <a:spcPts val="1000"/>
              </a:spcBef>
              <a:spcAft>
                <a:spcPts val="1000"/>
              </a:spcAft>
              <a:buFont typeface="Golos Text"/>
              <a:buNone/>
            </a:pPr>
            <a:r>
              <a:rPr lang="en-US" dirty="0"/>
              <a:t>Way  of using logics and rules to get the goal from given statements. </a:t>
            </a:r>
          </a:p>
        </p:txBody>
      </p:sp>
      <p:sp>
        <p:nvSpPr>
          <p:cNvPr id="3" name="Google Shape;204;p23">
            <a:extLst>
              <a:ext uri="{FF2B5EF4-FFF2-40B4-BE49-F238E27FC236}">
                <a16:creationId xmlns:a16="http://schemas.microsoft.com/office/drawing/2014/main" id="{34B3F6CE-0F6D-A275-26C2-3044B4F6C5FA}"/>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03</a:t>
            </a:r>
            <a:endParaRPr sz="1200" b="1" dirty="0">
              <a:solidFill>
                <a:schemeClr val="accent4"/>
              </a:solidFill>
            </a:endParaRPr>
          </a:p>
        </p:txBody>
      </p:sp>
    </p:spTree>
    <p:extLst>
      <p:ext uri="{BB962C8B-B14F-4D97-AF65-F5344CB8AC3E}">
        <p14:creationId xmlns:p14="http://schemas.microsoft.com/office/powerpoint/2010/main" val="171573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02</a:t>
            </a: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extLst>
      <p:ext uri="{BB962C8B-B14F-4D97-AF65-F5344CB8AC3E}">
        <p14:creationId xmlns:p14="http://schemas.microsoft.com/office/powerpoint/2010/main" val="233858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1813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Similarities of AI, ML and Deep learning</a:t>
            </a:r>
            <a:endParaRPr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361709" y="1405218"/>
            <a:ext cx="3570295" cy="27423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000"/>
              </a:spcBef>
              <a:buNone/>
            </a:pPr>
            <a:r>
              <a:rPr kumimoji="0" lang="en-US" altLang="en-US" sz="1400" b="0" i="0" u="none" strike="noStrike" cap="none" normalizeH="0" baseline="0" dirty="0">
                <a:ln>
                  <a:noFill/>
                </a:ln>
                <a:solidFill>
                  <a:schemeClr val="tx1"/>
                </a:solidFill>
                <a:effectLst/>
                <a:latin typeface="Golos Text" panose="020B0604020202020204" charset="0"/>
                <a:cs typeface="Golos Text" panose="020B0604020202020204" charset="0"/>
              </a:rPr>
              <a:t>AI, Machine learning and deep learning are methods that are relied on  tools, techniques, and algorithms to analyze and utilize large volumes of data. </a:t>
            </a:r>
            <a:r>
              <a:rPr lang="en-US" altLang="en-US" dirty="0">
                <a:solidFill>
                  <a:schemeClr val="tx1"/>
                </a:solidFill>
                <a:latin typeface="Golos Text" panose="020B0604020202020204" charset="0"/>
                <a:cs typeface="Golos Text" panose="020B0604020202020204" charset="0"/>
              </a:rPr>
              <a:t>These all depends upon the neural networks which the computer system modelled on human analysis patterns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(Lalita, 2021)</a:t>
            </a:r>
          </a:p>
          <a:p>
            <a:pPr marL="0" indent="0">
              <a:spcBef>
                <a:spcPts val="1000"/>
              </a:spcBef>
              <a:buFont typeface="Golos Text"/>
              <a:buNone/>
            </a:pPr>
            <a:endParaRPr lang="en-US" dirty="0"/>
          </a:p>
        </p:txBody>
      </p:sp>
      <p:pic>
        <p:nvPicPr>
          <p:cNvPr id="1026" name="Picture 2">
            <a:extLst>
              <a:ext uri="{FF2B5EF4-FFF2-40B4-BE49-F238E27FC236}">
                <a16:creationId xmlns:a16="http://schemas.microsoft.com/office/drawing/2014/main" id="{022E2DBF-3A22-1E9D-E61E-7CAE47160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735" y="1290918"/>
            <a:ext cx="4968688" cy="239357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04;p23">
            <a:extLst>
              <a:ext uri="{FF2B5EF4-FFF2-40B4-BE49-F238E27FC236}">
                <a16:creationId xmlns:a16="http://schemas.microsoft.com/office/drawing/2014/main" id="{A68EB29C-099C-8039-3E27-3FDD14E9C11E}"/>
              </a:ext>
            </a:extLst>
          </p:cNvPr>
          <p:cNvSpPr/>
          <p:nvPr/>
        </p:nvSpPr>
        <p:spPr>
          <a:xfrm>
            <a:off x="8542412" y="450839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05</a:t>
            </a:r>
            <a:endParaRPr sz="1200" b="1" dirty="0">
              <a:solidFill>
                <a:schemeClr val="accent4"/>
              </a:solidFill>
            </a:endParaRPr>
          </a:p>
        </p:txBody>
      </p:sp>
    </p:spTree>
    <p:extLst>
      <p:ext uri="{BB962C8B-B14F-4D97-AF65-F5344CB8AC3E}">
        <p14:creationId xmlns:p14="http://schemas.microsoft.com/office/powerpoint/2010/main" val="23608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181300"/>
            <a:ext cx="77139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Difference AI, ML and Data Science</a:t>
            </a:r>
            <a:endParaRPr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268840" y="888700"/>
            <a:ext cx="3617360" cy="3946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lgn="just">
              <a:spcBef>
                <a:spcPts val="1000"/>
              </a:spcBef>
              <a:buNone/>
            </a:pPr>
            <a:r>
              <a:rPr lang="en-US" dirty="0"/>
              <a:t>- Artificial intelligence (AI) uses algorithms and data science methods to build and manage sophisticated systems that simulate human intellect.</a:t>
            </a:r>
          </a:p>
          <a:p>
            <a:pPr marL="0" indent="0" algn="just">
              <a:spcBef>
                <a:spcPts val="1000"/>
              </a:spcBef>
              <a:buFont typeface="Golos Text"/>
              <a:buNone/>
            </a:pPr>
            <a:r>
              <a:rPr lang="en-US" dirty="0"/>
              <a:t>- Machine learning is like a toddler, discovering the difference between two colors by using their vision. We need to feed data to make outcome better, Show what is right and wrong</a:t>
            </a:r>
          </a:p>
          <a:p>
            <a:pPr marL="0" indent="0" algn="just">
              <a:spcBef>
                <a:spcPts val="1000"/>
              </a:spcBef>
              <a:buNone/>
            </a:pPr>
            <a:r>
              <a:rPr lang="en-US" dirty="0"/>
              <a:t>- Deep learning have many neural networks which does full data analysis with massive dataset which the human mind cannot calculate </a:t>
            </a:r>
            <a:r>
              <a:rPr kumimoji="0" lang="en-US" altLang="en-US" sz="1400" b="0" i="0" u="none" strike="noStrike" cap="none" normalizeH="0" baseline="0" dirty="0">
                <a:ln>
                  <a:noFill/>
                </a:ln>
                <a:solidFill>
                  <a:schemeClr val="tx1"/>
                </a:solidFill>
                <a:effectLst/>
                <a:latin typeface="Arial" panose="020B0604020202020204" pitchFamily="34" charset="0"/>
              </a:rPr>
              <a:t>(Lalita, 2021)</a:t>
            </a:r>
          </a:p>
          <a:p>
            <a:pPr marL="0" indent="0" algn="just">
              <a:spcBef>
                <a:spcPts val="1000"/>
              </a:spcBef>
              <a:buFont typeface="Golos Text"/>
              <a:buNone/>
            </a:pPr>
            <a:endParaRPr lang="en-US" dirty="0"/>
          </a:p>
          <a:p>
            <a:pPr marL="0" indent="0" algn="just">
              <a:spcBef>
                <a:spcPts val="1000"/>
              </a:spcBef>
              <a:buFont typeface="Golos Text"/>
              <a:buNone/>
            </a:pPr>
            <a:endParaRPr lang="en-US" dirty="0"/>
          </a:p>
          <a:p>
            <a:pPr marL="0" indent="0" algn="just">
              <a:spcBef>
                <a:spcPts val="1000"/>
              </a:spcBef>
              <a:buFont typeface="Golos Text"/>
              <a:buNone/>
            </a:pPr>
            <a:endParaRPr lang="en-US" dirty="0"/>
          </a:p>
        </p:txBody>
      </p:sp>
      <p:pic>
        <p:nvPicPr>
          <p:cNvPr id="1026" name="Picture 2">
            <a:extLst>
              <a:ext uri="{FF2B5EF4-FFF2-40B4-BE49-F238E27FC236}">
                <a16:creationId xmlns:a16="http://schemas.microsoft.com/office/drawing/2014/main" id="{022E2DBF-3A22-1E9D-E61E-7CAE47160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735" y="1290918"/>
            <a:ext cx="4968688" cy="239357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04;p23">
            <a:extLst>
              <a:ext uri="{FF2B5EF4-FFF2-40B4-BE49-F238E27FC236}">
                <a16:creationId xmlns:a16="http://schemas.microsoft.com/office/drawing/2014/main" id="{07B207A0-7B42-4725-2C68-9E53F66B4AEF}"/>
              </a:ext>
            </a:extLst>
          </p:cNvPr>
          <p:cNvSpPr/>
          <p:nvPr/>
        </p:nvSpPr>
        <p:spPr>
          <a:xfrm>
            <a:off x="8428950" y="4522678"/>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1" dirty="0">
                <a:solidFill>
                  <a:schemeClr val="accent4"/>
                </a:solidFill>
              </a:rPr>
              <a:t>06</a:t>
            </a:r>
            <a:endParaRPr sz="1200" b="1" dirty="0">
              <a:solidFill>
                <a:schemeClr val="accent4"/>
              </a:solidFill>
            </a:endParaRPr>
          </a:p>
        </p:txBody>
      </p:sp>
    </p:spTree>
    <p:extLst>
      <p:ext uri="{BB962C8B-B14F-4D97-AF65-F5344CB8AC3E}">
        <p14:creationId xmlns:p14="http://schemas.microsoft.com/office/powerpoint/2010/main" val="1834664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03</a:t>
            </a: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extLst>
      <p:ext uri="{BB962C8B-B14F-4D97-AF65-F5344CB8AC3E}">
        <p14:creationId xmlns:p14="http://schemas.microsoft.com/office/powerpoint/2010/main" val="369399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715050" y="181300"/>
            <a:ext cx="8045709"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Generative AI &amp; Large Language Models</a:t>
            </a:r>
            <a:endParaRPr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268840" y="888700"/>
            <a:ext cx="3617360" cy="39466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lgn="just">
              <a:spcBef>
                <a:spcPts val="1000"/>
              </a:spcBef>
              <a:buNone/>
            </a:pPr>
            <a:r>
              <a:rPr lang="en-US" dirty="0"/>
              <a:t>Generative AI can create contents like text, images, audio or videos. Like humans might generate. They learn patterns and structures in data which they are trained and use it for generating new content with that.</a:t>
            </a:r>
          </a:p>
          <a:p>
            <a:pPr marL="0" indent="0">
              <a:spcBef>
                <a:spcPts val="1000"/>
              </a:spcBef>
              <a:buFont typeface="Golos Text"/>
              <a:buNone/>
            </a:pPr>
            <a:r>
              <a:rPr lang="en-US" dirty="0"/>
              <a:t>LLMs is a type of generative AI which is capable of creating human languages. These models are trained highly with text data and learn to understand the pattern to generate human like language. (Yasir, 2023)</a:t>
            </a:r>
            <a:br>
              <a:rPr lang="en-US" dirty="0"/>
            </a:br>
            <a:endParaRPr lang="en-US" dirty="0"/>
          </a:p>
          <a:p>
            <a:pPr marL="0" indent="0">
              <a:spcBef>
                <a:spcPts val="1000"/>
              </a:spcBef>
              <a:buFont typeface="Golos Text"/>
              <a:buNone/>
            </a:pPr>
            <a:endParaRPr lang="en-US" dirty="0"/>
          </a:p>
        </p:txBody>
      </p:sp>
      <p:pic>
        <p:nvPicPr>
          <p:cNvPr id="4098" name="Picture 2">
            <a:extLst>
              <a:ext uri="{FF2B5EF4-FFF2-40B4-BE49-F238E27FC236}">
                <a16:creationId xmlns:a16="http://schemas.microsoft.com/office/drawing/2014/main" id="{854B8CC3-15D9-59E2-22BD-EEA7FAD36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544" y="823633"/>
            <a:ext cx="3768258" cy="3768258"/>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04;p23">
            <a:extLst>
              <a:ext uri="{FF2B5EF4-FFF2-40B4-BE49-F238E27FC236}">
                <a16:creationId xmlns:a16="http://schemas.microsoft.com/office/drawing/2014/main" id="{EEEFD086-503C-59A9-AEA6-C63EA4AFF1F9}"/>
              </a:ext>
            </a:extLst>
          </p:cNvPr>
          <p:cNvSpPr/>
          <p:nvPr/>
        </p:nvSpPr>
        <p:spPr>
          <a:xfrm>
            <a:off x="8628137" y="357872"/>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dirty="0">
                <a:solidFill>
                  <a:schemeClr val="accent4"/>
                </a:solidFill>
              </a:rPr>
              <a:t>07</a:t>
            </a:r>
            <a:endParaRPr sz="1200" b="1" dirty="0">
              <a:solidFill>
                <a:schemeClr val="accent4"/>
              </a:solidFill>
            </a:endParaRPr>
          </a:p>
        </p:txBody>
      </p:sp>
    </p:spTree>
    <p:extLst>
      <p:ext uri="{BB962C8B-B14F-4D97-AF65-F5344CB8AC3E}">
        <p14:creationId xmlns:p14="http://schemas.microsoft.com/office/powerpoint/2010/main" val="117329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715100" y="1925850"/>
            <a:ext cx="7713900" cy="18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04</a:t>
            </a:r>
            <a:endParaRPr dirty="0"/>
          </a:p>
        </p:txBody>
      </p:sp>
      <p:sp>
        <p:nvSpPr>
          <p:cNvPr id="202" name="Google Shape;202;p23"/>
          <p:cNvSpPr txBox="1">
            <a:spLocks noGrp="1"/>
          </p:cNvSpPr>
          <p:nvPr>
            <p:ph type="title" idx="2"/>
          </p:nvPr>
        </p:nvSpPr>
        <p:spPr>
          <a:xfrm>
            <a:off x="715100" y="701850"/>
            <a:ext cx="2035200" cy="10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203" name="Google Shape;203;p23"/>
          <p:cNvCxnSpPr/>
          <p:nvPr/>
        </p:nvCxnSpPr>
        <p:spPr>
          <a:xfrm>
            <a:off x="1866400" y="1180800"/>
            <a:ext cx="5526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7985200" y="4242500"/>
            <a:ext cx="443700" cy="366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accent4"/>
                </a:solidFill>
              </a:rPr>
              <a:t>(AI)</a:t>
            </a:r>
            <a:endParaRPr sz="1200" b="1">
              <a:solidFill>
                <a:schemeClr val="accent4"/>
              </a:solidFill>
            </a:endParaRPr>
          </a:p>
        </p:txBody>
      </p:sp>
    </p:spTree>
    <p:extLst>
      <p:ext uri="{BB962C8B-B14F-4D97-AF65-F5344CB8AC3E}">
        <p14:creationId xmlns:p14="http://schemas.microsoft.com/office/powerpoint/2010/main" val="755402781"/>
      </p:ext>
    </p:extLst>
  </p:cSld>
  <p:clrMapOvr>
    <a:masterClrMapping/>
  </p:clrMapOvr>
</p:sld>
</file>

<file path=ppt/theme/theme1.xml><?xml version="1.0" encoding="utf-8"?>
<a:theme xmlns:a="http://schemas.openxmlformats.org/drawingml/2006/main" name="Artificial Intelligence by Slidesgo">
  <a:themeElements>
    <a:clrScheme name="Simple Light">
      <a:dk1>
        <a:srgbClr val="333746"/>
      </a:dk1>
      <a:lt1>
        <a:srgbClr val="5B627D"/>
      </a:lt1>
      <a:dk2>
        <a:srgbClr val="C8D3F4"/>
      </a:dk2>
      <a:lt2>
        <a:srgbClr val="E6E9F8"/>
      </a:lt2>
      <a:accent1>
        <a:srgbClr val="6D6AF7"/>
      </a:accent1>
      <a:accent2>
        <a:srgbClr val="EDBBD8"/>
      </a:accent2>
      <a:accent3>
        <a:srgbClr val="E67CB9"/>
      </a:accent3>
      <a:accent4>
        <a:srgbClr val="FFFFFF"/>
      </a:accent4>
      <a:accent5>
        <a:srgbClr val="FFFFFF"/>
      </a:accent5>
      <a:accent6>
        <a:srgbClr val="FFFFFF"/>
      </a:accent6>
      <a:hlink>
        <a:srgbClr val="33374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1483</Words>
  <Application>Microsoft Office PowerPoint</Application>
  <PresentationFormat>On-screen Show (16:9)</PresentationFormat>
  <Paragraphs>117</Paragraphs>
  <Slides>20</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Golos Text Medium</vt:lpstr>
      <vt:lpstr>Golos Text</vt:lpstr>
      <vt:lpstr>Arial</vt:lpstr>
      <vt:lpstr>Gantari</vt:lpstr>
      <vt:lpstr>Bebas Neue</vt:lpstr>
      <vt:lpstr>Artificial Intelligence by Slidesgo</vt:lpstr>
      <vt:lpstr>Artificial Intelligence</vt:lpstr>
      <vt:lpstr>Question 01</vt:lpstr>
      <vt:lpstr>Terms of Artificial Intelligence</vt:lpstr>
      <vt:lpstr>Question 02</vt:lpstr>
      <vt:lpstr>Similarities of AI, ML and Deep learning</vt:lpstr>
      <vt:lpstr>Difference AI, ML and Data Science</vt:lpstr>
      <vt:lpstr>Question 03</vt:lpstr>
      <vt:lpstr>Generative AI &amp; Large Language Models</vt:lpstr>
      <vt:lpstr>Question 04</vt:lpstr>
      <vt:lpstr>Rationality of various vacuum-cleaner agent functions</vt:lpstr>
      <vt:lpstr>Rationality of various vacuum-cleaner agent functions</vt:lpstr>
      <vt:lpstr>Question 05</vt:lpstr>
      <vt:lpstr>Terms of artificial intelligence</vt:lpstr>
      <vt:lpstr>Terms of artificial intelligence</vt:lpstr>
      <vt:lpstr>Question 06 Building Recommendation System using 6 phases of building an intelligent knowledge-based system</vt:lpstr>
      <vt:lpstr>PowerPoint Presentation</vt:lpstr>
      <vt:lpstr>PowerPoint Presentation</vt:lpstr>
      <vt:lpstr>References </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cp:lastModifiedBy>Manish Shakya</cp:lastModifiedBy>
  <cp:revision>26</cp:revision>
  <dcterms:modified xsi:type="dcterms:W3CDTF">2024-03-13T04:21:43Z</dcterms:modified>
</cp:coreProperties>
</file>