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72" r:id="rId11"/>
    <p:sldId id="267" r:id="rId12"/>
    <p:sldId id="268" r:id="rId13"/>
    <p:sldId id="269" r:id="rId14"/>
    <p:sldId id="270"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9"/>
  </p:normalViewPr>
  <p:slideViewPr>
    <p:cSldViewPr snapToGrid="0">
      <p:cViewPr varScale="1">
        <p:scale>
          <a:sx n="102" d="100"/>
          <a:sy n="102" d="100"/>
        </p:scale>
        <p:origin x="162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83241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99" name="Google Shape;9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05" name="Google Shape;10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1" name="Google Shape;111;p1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18" name="Google Shape;118;p1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9" name="Google Shape;119;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20" name="Google Shape;120;p1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1" name="Google Shape;12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36" name="Google Shape;136;p2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37" name="Google Shape;137;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a:spLocks noGrp="1"/>
          </p:cNvSpPr>
          <p:nvPr>
            <p:ph type="pic" idx="2"/>
          </p:nvPr>
        </p:nvSpPr>
        <p:spPr>
          <a:xfrm>
            <a:off x="3887391" y="987426"/>
            <a:ext cx="4629150" cy="4873625"/>
          </a:xfrm>
          <a:prstGeom prst="rect">
            <a:avLst/>
          </a:prstGeom>
          <a:noFill/>
          <a:ln>
            <a:noFill/>
          </a:ln>
        </p:spPr>
      </p:sp>
      <p:sp>
        <p:nvSpPr>
          <p:cNvPr id="143" name="Google Shape;143;p2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44" name="Google Shape;144;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nishRawat07/Brain-Tumor-detection-using-CNN-T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504664" y="2132856"/>
            <a:ext cx="8134672"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Utilizing CNN and Transfer Learning on AWS for Brain Tumor Classification from MRI Data </a:t>
            </a:r>
            <a:endParaRPr sz="3600">
              <a:latin typeface="Impact"/>
              <a:ea typeface="Impact"/>
              <a:cs typeface="Impact"/>
              <a:sym typeface="Impact"/>
            </a:endParaRPr>
          </a:p>
        </p:txBody>
      </p:sp>
      <p:sp>
        <p:nvSpPr>
          <p:cNvPr id="164" name="Google Shape;164;p25"/>
          <p:cNvSpPr txBox="1">
            <a:spLocks noGrp="1"/>
          </p:cNvSpPr>
          <p:nvPr>
            <p:ph type="subTitle" idx="1"/>
          </p:nvPr>
        </p:nvSpPr>
        <p:spPr>
          <a:xfrm>
            <a:off x="5486398" y="5095375"/>
            <a:ext cx="3585000" cy="1758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1859B"/>
              </a:buClr>
              <a:buSzPts val="1600"/>
              <a:buNone/>
            </a:pPr>
            <a:r>
              <a:rPr lang="en-US" sz="1600" b="1">
                <a:solidFill>
                  <a:srgbClr val="31859B"/>
                </a:solidFill>
                <a:latin typeface="Arial"/>
                <a:ea typeface="Arial"/>
                <a:cs typeface="Arial"/>
                <a:sym typeface="Arial"/>
              </a:rPr>
              <a:t>Project by:</a:t>
            </a:r>
            <a:endParaRPr/>
          </a:p>
          <a:p>
            <a:pPr marL="0" lvl="0" indent="0" algn="l" rtl="0">
              <a:spcBef>
                <a:spcPts val="320"/>
              </a:spcBef>
              <a:spcAft>
                <a:spcPts val="0"/>
              </a:spcAft>
              <a:buClr>
                <a:srgbClr val="7F7F7F"/>
              </a:buClr>
              <a:buSzPts val="1600"/>
              <a:buNone/>
            </a:pPr>
            <a:r>
              <a:rPr lang="en-US" sz="1600">
                <a:solidFill>
                  <a:srgbClr val="7F7F7F"/>
                </a:solidFill>
                <a:latin typeface="Arial"/>
                <a:ea typeface="Arial"/>
                <a:cs typeface="Arial"/>
                <a:sym typeface="Arial"/>
              </a:rPr>
              <a:t>Manish Rawat                   (2084696)</a:t>
            </a:r>
            <a:endParaRPr/>
          </a:p>
          <a:p>
            <a:pPr marL="0" lvl="0" indent="0" algn="l" rtl="0">
              <a:spcBef>
                <a:spcPts val="320"/>
              </a:spcBef>
              <a:spcAft>
                <a:spcPts val="0"/>
              </a:spcAft>
              <a:buClr>
                <a:srgbClr val="7F7F7F"/>
              </a:buClr>
              <a:buSzPts val="1600"/>
              <a:buNone/>
            </a:pPr>
            <a:r>
              <a:rPr lang="en-US" sz="1600">
                <a:solidFill>
                  <a:srgbClr val="7F7F7F"/>
                </a:solidFill>
                <a:latin typeface="Arial"/>
                <a:ea typeface="Arial"/>
                <a:cs typeface="Arial"/>
                <a:sym typeface="Arial"/>
              </a:rPr>
              <a:t>Jainish Shah                      (2219256)</a:t>
            </a:r>
            <a:endParaRPr/>
          </a:p>
          <a:p>
            <a:pPr marL="0" lvl="0" indent="0" algn="l" rtl="0">
              <a:spcBef>
                <a:spcPts val="320"/>
              </a:spcBef>
              <a:spcAft>
                <a:spcPts val="0"/>
              </a:spcAft>
              <a:buClr>
                <a:srgbClr val="7F7F7F"/>
              </a:buClr>
              <a:buSzPts val="1600"/>
              <a:buNone/>
            </a:pPr>
            <a:r>
              <a:rPr lang="en-US" sz="1600">
                <a:solidFill>
                  <a:srgbClr val="7F7F7F"/>
                </a:solidFill>
                <a:latin typeface="Arial"/>
                <a:ea typeface="Arial"/>
                <a:cs typeface="Arial"/>
                <a:sym typeface="Arial"/>
              </a:rPr>
              <a:t>Kaushal Dhanani               (2154027)</a:t>
            </a:r>
            <a:endParaRPr/>
          </a:p>
          <a:p>
            <a:pPr marL="0" lvl="0" indent="0" algn="l" rtl="0">
              <a:spcBef>
                <a:spcPts val="320"/>
              </a:spcBef>
              <a:spcAft>
                <a:spcPts val="0"/>
              </a:spcAft>
              <a:buClr>
                <a:srgbClr val="7F7F7F"/>
              </a:buClr>
              <a:buSzPts val="1600"/>
              <a:buNone/>
            </a:pPr>
            <a:r>
              <a:rPr lang="en-US" sz="1600">
                <a:solidFill>
                  <a:srgbClr val="7F7F7F"/>
                </a:solidFill>
                <a:latin typeface="Arial"/>
                <a:ea typeface="Arial"/>
                <a:cs typeface="Arial"/>
                <a:sym typeface="Arial"/>
              </a:rPr>
              <a:t>Purva Dixitkumar Desai    (1826341)</a:t>
            </a:r>
            <a:endParaRPr/>
          </a:p>
          <a:p>
            <a:pPr marL="0" lvl="0" indent="0" algn="l" rtl="0">
              <a:spcBef>
                <a:spcPts val="320"/>
              </a:spcBef>
              <a:spcAft>
                <a:spcPts val="0"/>
              </a:spcAft>
              <a:buClr>
                <a:srgbClr val="888888"/>
              </a:buClr>
              <a:buSzPts val="1600"/>
              <a:buNone/>
            </a:pPr>
            <a:endParaRPr sz="1600">
              <a:latin typeface="Arial"/>
              <a:ea typeface="Arial"/>
              <a:cs typeface="Arial"/>
              <a:sym typeface="Arial"/>
            </a:endParaRPr>
          </a:p>
        </p:txBody>
      </p:sp>
      <p:pic>
        <p:nvPicPr>
          <p:cNvPr id="165" name="Google Shape;165;p25"/>
          <p:cNvPicPr preferRelativeResize="0"/>
          <p:nvPr/>
        </p:nvPicPr>
        <p:blipFill rotWithShape="1">
          <a:blip r:embed="rId3">
            <a:alphaModFix/>
          </a:blip>
          <a:srcRect/>
          <a:stretch/>
        </p:blipFill>
        <p:spPr>
          <a:xfrm>
            <a:off x="3411020" y="660160"/>
            <a:ext cx="2321960" cy="7546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36"/>
          <p:cNvSpPr txBox="1">
            <a:spLocks noGrp="1"/>
          </p:cNvSpPr>
          <p:nvPr>
            <p:ph type="sldNum" idx="12"/>
          </p:nvPr>
        </p:nvSpPr>
        <p:spPr>
          <a:xfrm>
            <a:off x="19083" y="6473403"/>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pic>
        <p:nvPicPr>
          <p:cNvPr id="313" name="Google Shape;313;p36"/>
          <p:cNvPicPr preferRelativeResize="0"/>
          <p:nvPr/>
        </p:nvPicPr>
        <p:blipFill rotWithShape="1">
          <a:blip r:embed="rId3">
            <a:alphaModFix/>
          </a:blip>
          <a:srcRect/>
          <a:stretch/>
        </p:blipFill>
        <p:spPr>
          <a:xfrm>
            <a:off x="7605447" y="6338430"/>
            <a:ext cx="1561672" cy="507544"/>
          </a:xfrm>
          <a:prstGeom prst="rect">
            <a:avLst/>
          </a:prstGeom>
          <a:noFill/>
          <a:ln>
            <a:noFill/>
          </a:ln>
        </p:spPr>
      </p:pic>
      <p:pic>
        <p:nvPicPr>
          <p:cNvPr id="314" name="Google Shape;314;p36"/>
          <p:cNvPicPr preferRelativeResize="0"/>
          <p:nvPr/>
        </p:nvPicPr>
        <p:blipFill rotWithShape="1">
          <a:blip r:embed="rId4">
            <a:alphaModFix/>
          </a:blip>
          <a:srcRect/>
          <a:stretch/>
        </p:blipFill>
        <p:spPr>
          <a:xfrm>
            <a:off x="1324800" y="792124"/>
            <a:ext cx="7080164" cy="4706801"/>
          </a:xfrm>
          <a:prstGeom prst="rect">
            <a:avLst/>
          </a:prstGeom>
          <a:noFill/>
          <a:ln>
            <a:noFill/>
          </a:ln>
        </p:spPr>
      </p:pic>
      <p:sp>
        <p:nvSpPr>
          <p:cNvPr id="315" name="Google Shape;315;p36"/>
          <p:cNvSpPr txBox="1"/>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Model Training &amp; Evaluation</a:t>
            </a:r>
            <a:endParaRPr sz="2800">
              <a:solidFill>
                <a:schemeClr val="dk1"/>
              </a:solidFill>
              <a:latin typeface="Calibri"/>
              <a:ea typeface="Calibri"/>
              <a:cs typeface="Calibri"/>
              <a:sym typeface="Calibri"/>
            </a:endParaRPr>
          </a:p>
        </p:txBody>
      </p:sp>
      <p:sp>
        <p:nvSpPr>
          <p:cNvPr id="317" name="Google Shape;317;p36"/>
          <p:cNvSpPr txBox="1"/>
          <p:nvPr/>
        </p:nvSpPr>
        <p:spPr>
          <a:xfrm>
            <a:off x="2493708" y="5788916"/>
            <a:ext cx="4545920" cy="27695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Fig 4: Model Training : Training / Validation Accuracy vs Loss</a:t>
            </a:r>
            <a:endParaRPr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p:nvPr/>
        </p:nvSpPr>
        <p:spPr>
          <a:xfrm>
            <a:off x="393125" y="4636182"/>
            <a:ext cx="8489307"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212121"/>
                </a:solidFill>
                <a:latin typeface="Times New Roman"/>
                <a:ea typeface="Times New Roman"/>
                <a:cs typeface="Times New Roman"/>
                <a:sym typeface="Times New Roman"/>
              </a:rPr>
              <a:t>Observations:-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results of this project represent a significant step forward in the development of a reliable and accurate brain tumor classification tool.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With a high accuracy rate, F1 score, and a high recall score of 96%, this model exhibits the potential to aid medical professionals in diagnosing brain tumors with confidence. </a:t>
            </a:r>
            <a:endParaRPr/>
          </a:p>
        </p:txBody>
      </p:sp>
      <p:sp>
        <p:nvSpPr>
          <p:cNvPr id="323" name="Google Shape;323;p37"/>
          <p:cNvSpPr txBox="1"/>
          <p:nvPr/>
        </p:nvSpPr>
        <p:spPr>
          <a:xfrm>
            <a:off x="482599" y="-3043"/>
            <a:ext cx="5673577" cy="63861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Model Training &amp; Evaluation</a:t>
            </a:r>
            <a:endParaRPr sz="2800">
              <a:solidFill>
                <a:schemeClr val="dk1"/>
              </a:solidFill>
              <a:latin typeface="Calibri"/>
              <a:ea typeface="Calibri"/>
              <a:cs typeface="Calibri"/>
              <a:sym typeface="Calibri"/>
            </a:endParaRPr>
          </a:p>
        </p:txBody>
      </p:sp>
      <p:sp>
        <p:nvSpPr>
          <p:cNvPr id="324" name="Google Shape;324;p37"/>
          <p:cNvSpPr txBox="1"/>
          <p:nvPr/>
        </p:nvSpPr>
        <p:spPr>
          <a:xfrm>
            <a:off x="7195690" y="87290"/>
            <a:ext cx="18883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u="sng">
                <a:solidFill>
                  <a:schemeClr val="hlink"/>
                </a:solidFill>
                <a:latin typeface="Calibri"/>
                <a:ea typeface="Calibri"/>
                <a:cs typeface="Calibri"/>
                <a:sym typeface="Calibri"/>
                <a:hlinkClick r:id="rId3"/>
              </a:rPr>
              <a:t>Github Repository Link</a:t>
            </a:r>
            <a:endParaRPr sz="1400">
              <a:solidFill>
                <a:schemeClr val="dk1"/>
              </a:solidFill>
              <a:latin typeface="Calibri"/>
              <a:ea typeface="Calibri"/>
              <a:cs typeface="Calibri"/>
              <a:sym typeface="Calibri"/>
            </a:endParaRPr>
          </a:p>
        </p:txBody>
      </p:sp>
      <p:sp>
        <p:nvSpPr>
          <p:cNvPr id="325" name="Google Shape;325;p37"/>
          <p:cNvSpPr txBox="1">
            <a:spLocks noGrp="1"/>
          </p:cNvSpPr>
          <p:nvPr>
            <p:ph type="sldNum" idx="12"/>
          </p:nvPr>
        </p:nvSpPr>
        <p:spPr>
          <a:xfrm>
            <a:off x="0" y="6465678"/>
            <a:ext cx="68356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pic>
        <p:nvPicPr>
          <p:cNvPr id="326" name="Google Shape;326;p37"/>
          <p:cNvPicPr preferRelativeResize="0"/>
          <p:nvPr/>
        </p:nvPicPr>
        <p:blipFill rotWithShape="1">
          <a:blip r:embed="rId4">
            <a:alphaModFix/>
          </a:blip>
          <a:srcRect/>
          <a:stretch/>
        </p:blipFill>
        <p:spPr>
          <a:xfrm>
            <a:off x="7641593" y="6472992"/>
            <a:ext cx="1561672" cy="507544"/>
          </a:xfrm>
          <a:prstGeom prst="rect">
            <a:avLst/>
          </a:prstGeom>
          <a:noFill/>
          <a:ln>
            <a:noFill/>
          </a:ln>
        </p:spPr>
      </p:pic>
      <p:pic>
        <p:nvPicPr>
          <p:cNvPr id="327" name="Google Shape;327;p37"/>
          <p:cNvPicPr preferRelativeResize="0"/>
          <p:nvPr/>
        </p:nvPicPr>
        <p:blipFill rotWithShape="1">
          <a:blip r:embed="rId5">
            <a:alphaModFix/>
          </a:blip>
          <a:srcRect/>
          <a:stretch/>
        </p:blipFill>
        <p:spPr>
          <a:xfrm>
            <a:off x="202955" y="1228321"/>
            <a:ext cx="4434824" cy="2185884"/>
          </a:xfrm>
          <a:prstGeom prst="rect">
            <a:avLst/>
          </a:prstGeom>
          <a:noFill/>
          <a:ln>
            <a:noFill/>
          </a:ln>
        </p:spPr>
      </p:pic>
      <p:pic>
        <p:nvPicPr>
          <p:cNvPr id="328" name="Google Shape;328;p37"/>
          <p:cNvPicPr preferRelativeResize="0"/>
          <p:nvPr/>
        </p:nvPicPr>
        <p:blipFill rotWithShape="1">
          <a:blip r:embed="rId6">
            <a:alphaModFix/>
          </a:blip>
          <a:srcRect/>
          <a:stretch/>
        </p:blipFill>
        <p:spPr>
          <a:xfrm>
            <a:off x="4529966" y="836712"/>
            <a:ext cx="4552389" cy="3024201"/>
          </a:xfrm>
          <a:prstGeom prst="rect">
            <a:avLst/>
          </a:prstGeom>
          <a:noFill/>
          <a:ln>
            <a:noFill/>
          </a:ln>
        </p:spPr>
      </p:pic>
      <p:sp>
        <p:nvSpPr>
          <p:cNvPr id="330" name="Google Shape;330;p37"/>
          <p:cNvSpPr txBox="1"/>
          <p:nvPr/>
        </p:nvSpPr>
        <p:spPr>
          <a:xfrm>
            <a:off x="1601224" y="3946849"/>
            <a:ext cx="1827168"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Fig 5: Classification Report</a:t>
            </a:r>
            <a:endParaRPr dirty="0"/>
          </a:p>
        </p:txBody>
      </p:sp>
      <p:sp>
        <p:nvSpPr>
          <p:cNvPr id="331" name="Google Shape;331;p37"/>
          <p:cNvSpPr txBox="1"/>
          <p:nvPr/>
        </p:nvSpPr>
        <p:spPr>
          <a:xfrm>
            <a:off x="6204210" y="3952773"/>
            <a:ext cx="1626664"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Fig 6: Confusion Matrix</a:t>
            </a:r>
            <a:endParaRPr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par>
                                <p:cTn id="8" presetID="10" presetClass="entr" presetSubtype="0" fill="hold" nodeType="withEffect">
                                  <p:stCondLst>
                                    <p:cond delay="0"/>
                                  </p:stCondLst>
                                  <p:childTnLst>
                                    <p:set>
                                      <p:cBhvr>
                                        <p:cTn id="9" dur="1" fill="hold">
                                          <p:stCondLst>
                                            <p:cond delay="0"/>
                                          </p:stCondLst>
                                        </p:cTn>
                                        <p:tgtEl>
                                          <p:spTgt spid="330"/>
                                        </p:tgtEl>
                                        <p:attrNameLst>
                                          <p:attrName>style.visibility</p:attrName>
                                        </p:attrNameLst>
                                      </p:cBhvr>
                                      <p:to>
                                        <p:strVal val="visible"/>
                                      </p:to>
                                    </p:set>
                                    <p:animEffect transition="in" filter="fade">
                                      <p:cBhvr>
                                        <p:cTn id="10" dur="500"/>
                                        <p:tgtEl>
                                          <p:spTgt spid="330"/>
                                        </p:tgtEl>
                                      </p:cBhvr>
                                    </p:animEffect>
                                  </p:childTnLst>
                                </p:cTn>
                              </p:par>
                              <p:par>
                                <p:cTn id="11" presetID="10" presetClass="entr" presetSubtype="0" fill="hold" nodeType="withEffect">
                                  <p:stCondLst>
                                    <p:cond delay="0"/>
                                  </p:stCondLst>
                                  <p:childTnLst>
                                    <p:set>
                                      <p:cBhvr>
                                        <p:cTn id="12" dur="1" fill="hold">
                                          <p:stCondLst>
                                            <p:cond delay="0"/>
                                          </p:stCondLst>
                                        </p:cTn>
                                        <p:tgtEl>
                                          <p:spTgt spid="328"/>
                                        </p:tgtEl>
                                        <p:attrNameLst>
                                          <p:attrName>style.visibility</p:attrName>
                                        </p:attrNameLst>
                                      </p:cBhvr>
                                      <p:to>
                                        <p:strVal val="visible"/>
                                      </p:to>
                                    </p:set>
                                    <p:animEffect transition="in" filter="fade">
                                      <p:cBhvr>
                                        <p:cTn id="13" dur="500"/>
                                        <p:tgtEl>
                                          <p:spTgt spid="328"/>
                                        </p:tgtEl>
                                      </p:cBhvr>
                                    </p:animEffect>
                                  </p:childTnLst>
                                </p:cTn>
                              </p:par>
                              <p:par>
                                <p:cTn id="14" presetID="10" presetClass="entr" presetSubtype="0" fill="hold" nodeType="withEffect">
                                  <p:stCondLst>
                                    <p:cond delay="0"/>
                                  </p:stCondLst>
                                  <p:childTnLst>
                                    <p:set>
                                      <p:cBhvr>
                                        <p:cTn id="15" dur="1" fill="hold">
                                          <p:stCondLst>
                                            <p:cond delay="0"/>
                                          </p:stCondLst>
                                        </p:cTn>
                                        <p:tgtEl>
                                          <p:spTgt spid="331"/>
                                        </p:tgtEl>
                                        <p:attrNameLst>
                                          <p:attrName>style.visibility</p:attrName>
                                        </p:attrNameLst>
                                      </p:cBhvr>
                                      <p:to>
                                        <p:strVal val="visible"/>
                                      </p:to>
                                    </p:set>
                                    <p:animEffect transition="in" filter="fade">
                                      <p:cBhvr>
                                        <p:cTn id="16" dur="500"/>
                                        <p:tgtEl>
                                          <p:spTgt spid="33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22">
                                            <p:txEl>
                                              <p:pRg st="0" end="0"/>
                                            </p:txEl>
                                          </p:spTgt>
                                        </p:tgtEl>
                                        <p:attrNameLst>
                                          <p:attrName>style.visibility</p:attrName>
                                        </p:attrNameLst>
                                      </p:cBhvr>
                                      <p:to>
                                        <p:strVal val="visible"/>
                                      </p:to>
                                    </p:set>
                                    <p:animEffect transition="in" filter="fade">
                                      <p:cBhvr>
                                        <p:cTn id="20" dur="500"/>
                                        <p:tgtEl>
                                          <p:spTgt spid="322">
                                            <p:txEl>
                                              <p:pRg st="0" end="0"/>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22">
                                            <p:txEl>
                                              <p:pRg st="1" end="1"/>
                                            </p:txEl>
                                          </p:spTgt>
                                        </p:tgtEl>
                                        <p:attrNameLst>
                                          <p:attrName>style.visibility</p:attrName>
                                        </p:attrNameLst>
                                      </p:cBhvr>
                                      <p:to>
                                        <p:strVal val="visible"/>
                                      </p:to>
                                    </p:set>
                                    <p:animEffect transition="in" filter="fade">
                                      <p:cBhvr>
                                        <p:cTn id="24" dur="500"/>
                                        <p:tgtEl>
                                          <p:spTgt spid="322">
                                            <p:txEl>
                                              <p:pRg st="1" end="1"/>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22">
                                            <p:txEl>
                                              <p:pRg st="2" end="2"/>
                                            </p:txEl>
                                          </p:spTgt>
                                        </p:tgtEl>
                                        <p:attrNameLst>
                                          <p:attrName>style.visibility</p:attrName>
                                        </p:attrNameLst>
                                      </p:cBhvr>
                                      <p:to>
                                        <p:strVal val="visible"/>
                                      </p:to>
                                    </p:set>
                                    <p:animEffect transition="in" filter="fade">
                                      <p:cBhvr>
                                        <p:cTn id="28" dur="500"/>
                                        <p:tgtEl>
                                          <p:spTgt spid="3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8"/>
          <p:cNvSpPr txBox="1">
            <a:spLocks noGrp="1"/>
          </p:cNvSpPr>
          <p:nvPr>
            <p:ph type="title"/>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Future Scope (AWS Cloud Development)</a:t>
            </a:r>
            <a:endParaRPr sz="2800"/>
          </a:p>
        </p:txBody>
      </p:sp>
      <p:sp>
        <p:nvSpPr>
          <p:cNvPr id="337" name="Google Shape;337;p38"/>
          <p:cNvSpPr txBox="1">
            <a:spLocks noGrp="1"/>
          </p:cNvSpPr>
          <p:nvPr>
            <p:ph type="sldNum" idx="12"/>
          </p:nvPr>
        </p:nvSpPr>
        <p:spPr>
          <a:xfrm>
            <a:off x="-2125" y="6519928"/>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pic>
        <p:nvPicPr>
          <p:cNvPr id="338" name="Google Shape;338;p38"/>
          <p:cNvPicPr preferRelativeResize="0"/>
          <p:nvPr/>
        </p:nvPicPr>
        <p:blipFill rotWithShape="1">
          <a:blip r:embed="rId3">
            <a:alphaModFix/>
          </a:blip>
          <a:srcRect/>
          <a:stretch/>
        </p:blipFill>
        <p:spPr>
          <a:xfrm>
            <a:off x="7605447" y="6338430"/>
            <a:ext cx="1561672" cy="507544"/>
          </a:xfrm>
          <a:prstGeom prst="rect">
            <a:avLst/>
          </a:prstGeom>
          <a:noFill/>
          <a:ln>
            <a:noFill/>
          </a:ln>
        </p:spPr>
      </p:pic>
      <p:pic>
        <p:nvPicPr>
          <p:cNvPr id="339" name="Google Shape;339;p38"/>
          <p:cNvPicPr preferRelativeResize="0"/>
          <p:nvPr/>
        </p:nvPicPr>
        <p:blipFill rotWithShape="1">
          <a:blip r:embed="rId4">
            <a:alphaModFix/>
          </a:blip>
          <a:srcRect/>
          <a:stretch/>
        </p:blipFill>
        <p:spPr>
          <a:xfrm>
            <a:off x="518126" y="980728"/>
            <a:ext cx="8107747" cy="5222847"/>
          </a:xfrm>
          <a:prstGeom prst="rect">
            <a:avLst/>
          </a:prstGeom>
          <a:noFill/>
          <a:ln>
            <a:noFill/>
          </a:ln>
        </p:spPr>
      </p:pic>
      <p:sp>
        <p:nvSpPr>
          <p:cNvPr id="341" name="Google Shape;341;p38"/>
          <p:cNvSpPr txBox="1"/>
          <p:nvPr/>
        </p:nvSpPr>
        <p:spPr>
          <a:xfrm>
            <a:off x="3624360" y="6331902"/>
            <a:ext cx="1761381"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Fig 7: Model Deployment</a:t>
            </a:r>
            <a:endParaRPr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1"/>
                                        </p:tgtEl>
                                        <p:attrNameLst>
                                          <p:attrName>style.visibility</p:attrName>
                                        </p:attrNameLst>
                                      </p:cBhvr>
                                      <p:to>
                                        <p:strVal val="visible"/>
                                      </p:to>
                                    </p:set>
                                    <p:animEffect transition="in" filter="fade">
                                      <p:cBhvr>
                                        <p:cTn id="11" dur="500"/>
                                        <p:tgtEl>
                                          <p:spTgt spid="3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9"/>
                                        </p:tgtEl>
                                        <p:attrNameLst>
                                          <p:attrName>style.visibility</p:attrName>
                                        </p:attrNameLst>
                                      </p:cBhvr>
                                      <p:to>
                                        <p:strVal val="visible"/>
                                      </p:to>
                                    </p:set>
                                    <p:animEffect transition="in" filter="fade">
                                      <p:cBhvr>
                                        <p:cTn id="15" dur="2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Conclusion</a:t>
            </a:r>
            <a:endParaRPr sz="2800"/>
          </a:p>
        </p:txBody>
      </p:sp>
      <p:sp>
        <p:nvSpPr>
          <p:cNvPr id="347" name="Google Shape;347;p39"/>
          <p:cNvSpPr txBox="1"/>
          <p:nvPr/>
        </p:nvSpPr>
        <p:spPr>
          <a:xfrm>
            <a:off x="321566" y="764704"/>
            <a:ext cx="8500864" cy="494173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2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In conclusion, this project successfully demonstrated the power of transfer learning and CNNs in classifying 3 types of brain tumor using MRI data. The model achieved an impressive accuracy, precision &amp; recall of </a:t>
            </a:r>
            <a:r>
              <a:rPr lang="en-US" sz="1600" b="1" dirty="0">
                <a:solidFill>
                  <a:schemeClr val="dk1"/>
                </a:solidFill>
                <a:latin typeface="Times New Roman"/>
                <a:ea typeface="Times New Roman"/>
                <a:cs typeface="Times New Roman"/>
                <a:sym typeface="Times New Roman"/>
              </a:rPr>
              <a:t>97% </a:t>
            </a:r>
            <a:r>
              <a:rPr lang="en-US" sz="1600" dirty="0">
                <a:solidFill>
                  <a:schemeClr val="dk1"/>
                </a:solidFill>
                <a:latin typeface="Times New Roman"/>
                <a:ea typeface="Times New Roman"/>
                <a:cs typeface="Times New Roman"/>
                <a:sym typeface="Times New Roman"/>
              </a:rPr>
              <a:t>and can be a valuable tool in assisting medical professionals in diagnosing brain tumors. </a:t>
            </a:r>
            <a:endParaRPr dirty="0"/>
          </a:p>
          <a:p>
            <a:pPr marL="285750" marR="0" lvl="0" indent="-285750" algn="just" rtl="0">
              <a:lnSpc>
                <a:spcPct val="2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Furthermore, the future deployment of the model on AWS will make it accessible to a broader audience, potentially improving patient outcomes and streamlining the diagnostic process in healthcare.</a:t>
            </a:r>
            <a:endParaRPr dirty="0"/>
          </a:p>
          <a:p>
            <a:pPr marL="285750" marR="0" lvl="0" indent="-285750" algn="just" rtl="0">
              <a:lnSpc>
                <a:spcPct val="200000"/>
              </a:lnSpc>
              <a:spcBef>
                <a:spcPts val="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This project showcases the potential of deep learning and cloud deployment in solving critical healthcare challenges. The combination of advanced neural network architectures and cloud infrastructure can contribute to more efficient and accurate medical diagnoses.</a:t>
            </a:r>
            <a:endParaRPr dirty="0"/>
          </a:p>
        </p:txBody>
      </p:sp>
      <p:sp>
        <p:nvSpPr>
          <p:cNvPr id="348" name="Google Shape;348;p39"/>
          <p:cNvSpPr txBox="1">
            <a:spLocks noGrp="1"/>
          </p:cNvSpPr>
          <p:nvPr>
            <p:ph type="sldNum" idx="12"/>
          </p:nvPr>
        </p:nvSpPr>
        <p:spPr>
          <a:xfrm>
            <a:off x="-2125" y="6519928"/>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pic>
        <p:nvPicPr>
          <p:cNvPr id="349" name="Google Shape;349;p39"/>
          <p:cNvPicPr preferRelativeResize="0"/>
          <p:nvPr/>
        </p:nvPicPr>
        <p:blipFill rotWithShape="1">
          <a:blip r:embed="rId3">
            <a:alphaModFix/>
          </a:blip>
          <a:srcRect/>
          <a:stretch/>
        </p:blipFill>
        <p:spPr>
          <a:xfrm>
            <a:off x="7605447" y="6338430"/>
            <a:ext cx="1561672" cy="507544"/>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500"/>
                                        <p:tgtEl>
                                          <p:spTgt spid="3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7">
                                            <p:txEl>
                                              <p:pRg st="0" end="0"/>
                                            </p:txEl>
                                          </p:spTgt>
                                        </p:tgtEl>
                                        <p:attrNameLst>
                                          <p:attrName>style.visibility</p:attrName>
                                        </p:attrNameLst>
                                      </p:cBhvr>
                                      <p:to>
                                        <p:strVal val="visible"/>
                                      </p:to>
                                    </p:set>
                                    <p:animEffect transition="in" filter="fade">
                                      <p:cBhvr>
                                        <p:cTn id="11" dur="500"/>
                                        <p:tgtEl>
                                          <p:spTgt spid="34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7">
                                            <p:txEl>
                                              <p:pRg st="1" end="1"/>
                                            </p:txEl>
                                          </p:spTgt>
                                        </p:tgtEl>
                                        <p:attrNameLst>
                                          <p:attrName>style.visibility</p:attrName>
                                        </p:attrNameLst>
                                      </p:cBhvr>
                                      <p:to>
                                        <p:strVal val="visible"/>
                                      </p:to>
                                    </p:set>
                                    <p:animEffect transition="in" filter="fade">
                                      <p:cBhvr>
                                        <p:cTn id="15" dur="500"/>
                                        <p:tgtEl>
                                          <p:spTgt spid="34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7">
                                            <p:txEl>
                                              <p:pRg st="2" end="2"/>
                                            </p:txEl>
                                          </p:spTgt>
                                        </p:tgtEl>
                                        <p:attrNameLst>
                                          <p:attrName>style.visibility</p:attrName>
                                        </p:attrNameLst>
                                      </p:cBhvr>
                                      <p:to>
                                        <p:strVal val="visible"/>
                                      </p:to>
                                    </p:set>
                                    <p:animEffect transition="in" filter="fade">
                                      <p:cBhvr>
                                        <p:cTn id="19" dur="500"/>
                                        <p:tgtEl>
                                          <p:spTgt spid="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0"/>
          <p:cNvSpPr txBox="1">
            <a:spLocks noGrp="1"/>
          </p:cNvSpPr>
          <p:nvPr>
            <p:ph type="sldNum" idx="12"/>
          </p:nvPr>
        </p:nvSpPr>
        <p:spPr>
          <a:xfrm>
            <a:off x="-2125" y="6519928"/>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56" name="Google Shape;356;p40"/>
          <p:cNvSpPr/>
          <p:nvPr/>
        </p:nvSpPr>
        <p:spPr>
          <a:xfrm>
            <a:off x="2997530" y="2505669"/>
            <a:ext cx="3591160" cy="16404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cap="none" dirty="0">
                <a:solidFill>
                  <a:srgbClr val="FF0000"/>
                </a:solidFill>
                <a:latin typeface="Calibri"/>
                <a:ea typeface="Calibri"/>
                <a:cs typeface="Calibri"/>
                <a:sym typeface="Calibri"/>
              </a:rPr>
              <a:t>Thank You</a:t>
            </a:r>
            <a:endParaRPr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79512" y="12026"/>
            <a:ext cx="8178799" cy="63861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Agenda</a:t>
            </a:r>
            <a:endParaRPr sz="2800"/>
          </a:p>
        </p:txBody>
      </p:sp>
      <p:sp>
        <p:nvSpPr>
          <p:cNvPr id="172" name="Google Shape;172;p26"/>
          <p:cNvSpPr txBox="1">
            <a:spLocks noGrp="1"/>
          </p:cNvSpPr>
          <p:nvPr>
            <p:ph type="sldNum" idx="12"/>
          </p:nvPr>
        </p:nvSpPr>
        <p:spPr>
          <a:xfrm>
            <a:off x="1323" y="6468993"/>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pic>
        <p:nvPicPr>
          <p:cNvPr id="173" name="Google Shape;173;p26"/>
          <p:cNvPicPr preferRelativeResize="0"/>
          <p:nvPr/>
        </p:nvPicPr>
        <p:blipFill rotWithShape="1">
          <a:blip r:embed="rId3">
            <a:alphaModFix/>
          </a:blip>
          <a:srcRect/>
          <a:stretch/>
        </p:blipFill>
        <p:spPr>
          <a:xfrm>
            <a:off x="7605447" y="6338430"/>
            <a:ext cx="1561672" cy="507544"/>
          </a:xfrm>
          <a:prstGeom prst="rect">
            <a:avLst/>
          </a:prstGeom>
          <a:noFill/>
          <a:ln>
            <a:noFill/>
          </a:ln>
        </p:spPr>
      </p:pic>
      <p:grpSp>
        <p:nvGrpSpPr>
          <p:cNvPr id="174" name="Google Shape;174;p26"/>
          <p:cNvGrpSpPr/>
          <p:nvPr/>
        </p:nvGrpSpPr>
        <p:grpSpPr>
          <a:xfrm>
            <a:off x="3697641" y="432840"/>
            <a:ext cx="1748715" cy="5992319"/>
            <a:chOff x="3215041" y="0"/>
            <a:chExt cx="1748715" cy="5992319"/>
          </a:xfrm>
        </p:grpSpPr>
        <p:sp>
          <p:nvSpPr>
            <p:cNvPr id="175" name="Google Shape;175;p26"/>
            <p:cNvSpPr/>
            <p:nvPr/>
          </p:nvSpPr>
          <p:spPr>
            <a:xfrm>
              <a:off x="3595230" y="0"/>
              <a:ext cx="1368526" cy="1368645"/>
            </a:xfrm>
            <a:custGeom>
              <a:avLst/>
              <a:gdLst/>
              <a:ahLst/>
              <a:cxnLst/>
              <a:rect l="l" t="t" r="r" b="b"/>
              <a:pathLst>
                <a:path w="120000" h="120000" extrusionOk="0">
                  <a:moveTo>
                    <a:pt x="8412" y="60000"/>
                  </a:moveTo>
                  <a:lnTo>
                    <a:pt x="8412" y="60000"/>
                  </a:lnTo>
                  <a:cubicBezTo>
                    <a:pt x="8412" y="32962"/>
                    <a:pt x="29287" y="10511"/>
                    <a:pt x="56253" y="8548"/>
                  </a:cubicBezTo>
                  <a:cubicBezTo>
                    <a:pt x="83220" y="6584"/>
                    <a:pt x="107127" y="25774"/>
                    <a:pt x="111044" y="52526"/>
                  </a:cubicBezTo>
                  <a:cubicBezTo>
                    <a:pt x="114961" y="79279"/>
                    <a:pt x="97558" y="104517"/>
                    <a:pt x="71161" y="110367"/>
                  </a:cubicBezTo>
                  <a:lnTo>
                    <a:pt x="70592" y="118429"/>
                  </a:lnTo>
                  <a:lnTo>
                    <a:pt x="56830" y="104890"/>
                  </a:lnTo>
                  <a:lnTo>
                    <a:pt x="72705" y="88506"/>
                  </a:lnTo>
                  <a:lnTo>
                    <a:pt x="72144" y="96444"/>
                  </a:lnTo>
                  <a:cubicBezTo>
                    <a:pt x="90761" y="90239"/>
                    <a:pt x="101708" y="71000"/>
                    <a:pt x="97532" y="51825"/>
                  </a:cubicBezTo>
                  <a:cubicBezTo>
                    <a:pt x="93356" y="32651"/>
                    <a:pt x="75400" y="19707"/>
                    <a:pt x="55889" y="21807"/>
                  </a:cubicBezTo>
                  <a:cubicBezTo>
                    <a:pt x="36379" y="23907"/>
                    <a:pt x="21588" y="40376"/>
                    <a:pt x="21588" y="60000"/>
                  </a:cubicBezTo>
                  <a:close/>
                </a:path>
              </a:pathLst>
            </a:custGeom>
            <a:gradFill>
              <a:gsLst>
                <a:gs pos="0">
                  <a:srgbClr val="D03F3B"/>
                </a:gs>
                <a:gs pos="100000">
                  <a:srgbClr val="FF999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3897379" y="495564"/>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txBox="1"/>
            <p:nvPr/>
          </p:nvSpPr>
          <p:spPr>
            <a:xfrm>
              <a:off x="3897379" y="495564"/>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Introduction</a:t>
              </a:r>
              <a:endParaRPr/>
            </a:p>
          </p:txBody>
        </p:sp>
        <p:sp>
          <p:nvSpPr>
            <p:cNvPr id="178" name="Google Shape;178;p26"/>
            <p:cNvSpPr/>
            <p:nvPr/>
          </p:nvSpPr>
          <p:spPr>
            <a:xfrm>
              <a:off x="3215041" y="786192"/>
              <a:ext cx="1368526" cy="1368645"/>
            </a:xfrm>
            <a:custGeom>
              <a:avLst/>
              <a:gdLst/>
              <a:ahLst/>
              <a:cxnLst/>
              <a:rect l="l" t="t" r="r" b="b"/>
              <a:pathLst>
                <a:path w="120000" h="120000" extrusionOk="0">
                  <a:moveTo>
                    <a:pt x="96480" y="23523"/>
                  </a:moveTo>
                  <a:lnTo>
                    <a:pt x="87163" y="32839"/>
                  </a:lnTo>
                  <a:lnTo>
                    <a:pt x="87163" y="32839"/>
                  </a:lnTo>
                  <a:cubicBezTo>
                    <a:pt x="75944" y="21617"/>
                    <a:pt x="58979" y="18450"/>
                    <a:pt x="44466" y="24867"/>
                  </a:cubicBezTo>
                  <a:cubicBezTo>
                    <a:pt x="29953" y="31285"/>
                    <a:pt x="20880" y="45966"/>
                    <a:pt x="21631" y="61817"/>
                  </a:cubicBezTo>
                  <a:cubicBezTo>
                    <a:pt x="22382" y="77669"/>
                    <a:pt x="32802" y="91427"/>
                    <a:pt x="47856" y="96444"/>
                  </a:cubicBezTo>
                  <a:lnTo>
                    <a:pt x="47295" y="88506"/>
                  </a:lnTo>
                  <a:lnTo>
                    <a:pt x="63170" y="104890"/>
                  </a:lnTo>
                  <a:lnTo>
                    <a:pt x="49408" y="118429"/>
                  </a:lnTo>
                  <a:lnTo>
                    <a:pt x="48839" y="110367"/>
                  </a:lnTo>
                  <a:lnTo>
                    <a:pt x="48839" y="110367"/>
                  </a:lnTo>
                  <a:cubicBezTo>
                    <a:pt x="27396" y="105615"/>
                    <a:pt x="11312" y="87807"/>
                    <a:pt x="8761" y="65991"/>
                  </a:cubicBezTo>
                  <a:cubicBezTo>
                    <a:pt x="6210" y="44176"/>
                    <a:pt x="17752" y="23138"/>
                    <a:pt x="37520" y="13567"/>
                  </a:cubicBezTo>
                  <a:cubicBezTo>
                    <a:pt x="57289" y="3996"/>
                    <a:pt x="80950" y="7991"/>
                    <a:pt x="96480" y="23523"/>
                  </a:cubicBezTo>
                  <a:close/>
                </a:path>
              </a:pathLst>
            </a:custGeom>
            <a:gradFill>
              <a:gsLst>
                <a:gs pos="0">
                  <a:srgbClr val="A0C94A"/>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3515650" y="1283554"/>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txBox="1"/>
            <p:nvPr/>
          </p:nvSpPr>
          <p:spPr>
            <a:xfrm>
              <a:off x="3515650" y="1283554"/>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Data Profiling</a:t>
              </a:r>
              <a:endParaRPr/>
            </a:p>
          </p:txBody>
        </p:sp>
        <p:sp>
          <p:nvSpPr>
            <p:cNvPr id="181" name="Google Shape;181;p26"/>
            <p:cNvSpPr/>
            <p:nvPr/>
          </p:nvSpPr>
          <p:spPr>
            <a:xfrm>
              <a:off x="3595230" y="1575980"/>
              <a:ext cx="1368526" cy="1368645"/>
            </a:xfrm>
            <a:custGeom>
              <a:avLst/>
              <a:gdLst/>
              <a:ahLst/>
              <a:cxnLst/>
              <a:rect l="l" t="t" r="r" b="b"/>
              <a:pathLst>
                <a:path w="120000" h="120000" extrusionOk="0">
                  <a:moveTo>
                    <a:pt x="23520" y="23523"/>
                  </a:moveTo>
                  <a:lnTo>
                    <a:pt x="23520" y="23523"/>
                  </a:lnTo>
                  <a:cubicBezTo>
                    <a:pt x="39050" y="7991"/>
                    <a:pt x="62711" y="3996"/>
                    <a:pt x="82480" y="13567"/>
                  </a:cubicBezTo>
                  <a:cubicBezTo>
                    <a:pt x="102248" y="23138"/>
                    <a:pt x="113790" y="44176"/>
                    <a:pt x="111239" y="65991"/>
                  </a:cubicBezTo>
                  <a:cubicBezTo>
                    <a:pt x="108688" y="87807"/>
                    <a:pt x="92604" y="105615"/>
                    <a:pt x="71161" y="110367"/>
                  </a:cubicBezTo>
                  <a:lnTo>
                    <a:pt x="70592" y="118429"/>
                  </a:lnTo>
                  <a:lnTo>
                    <a:pt x="56830" y="104890"/>
                  </a:lnTo>
                  <a:lnTo>
                    <a:pt x="72705" y="88506"/>
                  </a:lnTo>
                  <a:lnTo>
                    <a:pt x="72144" y="96444"/>
                  </a:lnTo>
                  <a:cubicBezTo>
                    <a:pt x="87198" y="91427"/>
                    <a:pt x="97618" y="77669"/>
                    <a:pt x="98369" y="61817"/>
                  </a:cubicBezTo>
                  <a:cubicBezTo>
                    <a:pt x="99120" y="45966"/>
                    <a:pt x="90047" y="31285"/>
                    <a:pt x="75534" y="24867"/>
                  </a:cubicBezTo>
                  <a:cubicBezTo>
                    <a:pt x="61021" y="18450"/>
                    <a:pt x="44056" y="21617"/>
                    <a:pt x="32837" y="32839"/>
                  </a:cubicBezTo>
                  <a:close/>
                </a:path>
              </a:pathLst>
            </a:custGeom>
            <a:gradFill>
              <a:gsLst>
                <a:gs pos="0">
                  <a:srgbClr val="7F5AAB"/>
                </a:gs>
                <a:gs pos="100000">
                  <a:srgbClr val="C7AEED"/>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897379" y="2071545"/>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txBox="1"/>
            <p:nvPr/>
          </p:nvSpPr>
          <p:spPr>
            <a:xfrm>
              <a:off x="3897379" y="2071545"/>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Project Pipeline</a:t>
              </a:r>
              <a:endParaRPr/>
            </a:p>
          </p:txBody>
        </p:sp>
        <p:sp>
          <p:nvSpPr>
            <p:cNvPr id="184" name="Google Shape;184;p26"/>
            <p:cNvSpPr/>
            <p:nvPr/>
          </p:nvSpPr>
          <p:spPr>
            <a:xfrm>
              <a:off x="3215041" y="2363970"/>
              <a:ext cx="1368526" cy="1368645"/>
            </a:xfrm>
            <a:custGeom>
              <a:avLst/>
              <a:gdLst/>
              <a:ahLst/>
              <a:cxnLst/>
              <a:rect l="l" t="t" r="r" b="b"/>
              <a:pathLst>
                <a:path w="120000" h="120000" extrusionOk="0">
                  <a:moveTo>
                    <a:pt x="96480" y="23523"/>
                  </a:moveTo>
                  <a:lnTo>
                    <a:pt x="87163" y="32839"/>
                  </a:lnTo>
                  <a:lnTo>
                    <a:pt x="87163" y="32839"/>
                  </a:lnTo>
                  <a:cubicBezTo>
                    <a:pt x="75944" y="21617"/>
                    <a:pt x="58979" y="18450"/>
                    <a:pt x="44466" y="24867"/>
                  </a:cubicBezTo>
                  <a:cubicBezTo>
                    <a:pt x="29953" y="31285"/>
                    <a:pt x="20880" y="45966"/>
                    <a:pt x="21631" y="61817"/>
                  </a:cubicBezTo>
                  <a:cubicBezTo>
                    <a:pt x="22382" y="77669"/>
                    <a:pt x="32802" y="91427"/>
                    <a:pt x="47856" y="96444"/>
                  </a:cubicBezTo>
                  <a:lnTo>
                    <a:pt x="47295" y="88506"/>
                  </a:lnTo>
                  <a:lnTo>
                    <a:pt x="63170" y="104890"/>
                  </a:lnTo>
                  <a:lnTo>
                    <a:pt x="49408" y="118429"/>
                  </a:lnTo>
                  <a:lnTo>
                    <a:pt x="48839" y="110367"/>
                  </a:lnTo>
                  <a:lnTo>
                    <a:pt x="48839" y="110367"/>
                  </a:lnTo>
                  <a:cubicBezTo>
                    <a:pt x="27396" y="105615"/>
                    <a:pt x="11312" y="87807"/>
                    <a:pt x="8761" y="65991"/>
                  </a:cubicBezTo>
                  <a:cubicBezTo>
                    <a:pt x="6210" y="44176"/>
                    <a:pt x="17752" y="23138"/>
                    <a:pt x="37520" y="13567"/>
                  </a:cubicBezTo>
                  <a:cubicBezTo>
                    <a:pt x="57289" y="3996"/>
                    <a:pt x="80950" y="7991"/>
                    <a:pt x="96480" y="23523"/>
                  </a:cubicBezTo>
                  <a:close/>
                </a:path>
              </a:pathLst>
            </a:custGeom>
            <a:gradFill>
              <a:gsLst>
                <a:gs pos="0">
                  <a:srgbClr val="36B7D7"/>
                </a:gs>
                <a:gs pos="100000">
                  <a:srgbClr val="90EF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515650" y="2859535"/>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txBox="1"/>
            <p:nvPr/>
          </p:nvSpPr>
          <p:spPr>
            <a:xfrm>
              <a:off x="3515650" y="2859535"/>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Transfer Learning</a:t>
              </a:r>
              <a:endParaRPr/>
            </a:p>
          </p:txBody>
        </p:sp>
        <p:sp>
          <p:nvSpPr>
            <p:cNvPr id="187" name="Google Shape;187;p26"/>
            <p:cNvSpPr/>
            <p:nvPr/>
          </p:nvSpPr>
          <p:spPr>
            <a:xfrm>
              <a:off x="3595230" y="3150761"/>
              <a:ext cx="1368526" cy="1368645"/>
            </a:xfrm>
            <a:custGeom>
              <a:avLst/>
              <a:gdLst/>
              <a:ahLst/>
              <a:cxnLst/>
              <a:rect l="l" t="t" r="r" b="b"/>
              <a:pathLst>
                <a:path w="120000" h="120000" extrusionOk="0">
                  <a:moveTo>
                    <a:pt x="23520" y="23523"/>
                  </a:moveTo>
                  <a:lnTo>
                    <a:pt x="23520" y="23523"/>
                  </a:lnTo>
                  <a:cubicBezTo>
                    <a:pt x="39050" y="7991"/>
                    <a:pt x="62711" y="3996"/>
                    <a:pt x="82480" y="13567"/>
                  </a:cubicBezTo>
                  <a:cubicBezTo>
                    <a:pt x="102248" y="23138"/>
                    <a:pt x="113790" y="44176"/>
                    <a:pt x="111239" y="65991"/>
                  </a:cubicBezTo>
                  <a:cubicBezTo>
                    <a:pt x="108688" y="87807"/>
                    <a:pt x="92604" y="105615"/>
                    <a:pt x="71161" y="110367"/>
                  </a:cubicBezTo>
                  <a:lnTo>
                    <a:pt x="70592" y="118429"/>
                  </a:lnTo>
                  <a:lnTo>
                    <a:pt x="56830" y="104890"/>
                  </a:lnTo>
                  <a:lnTo>
                    <a:pt x="72705" y="88506"/>
                  </a:lnTo>
                  <a:lnTo>
                    <a:pt x="72144" y="96444"/>
                  </a:lnTo>
                  <a:cubicBezTo>
                    <a:pt x="87198" y="91427"/>
                    <a:pt x="97618" y="77669"/>
                    <a:pt x="98369" y="61817"/>
                  </a:cubicBezTo>
                  <a:cubicBezTo>
                    <a:pt x="99120" y="45966"/>
                    <a:pt x="90047" y="31285"/>
                    <a:pt x="75534" y="24867"/>
                  </a:cubicBezTo>
                  <a:cubicBezTo>
                    <a:pt x="61021" y="18450"/>
                    <a:pt x="44056" y="21617"/>
                    <a:pt x="32837" y="32839"/>
                  </a:cubicBezTo>
                  <a:close/>
                </a:path>
              </a:pathLst>
            </a:custGeom>
            <a:gradFill>
              <a:gsLst>
                <a:gs pos="0">
                  <a:srgbClr val="FF9228"/>
                </a:gs>
                <a:gs pos="100000">
                  <a:srgbClr val="FFB771"/>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3897379" y="3646326"/>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3897379" y="3646326"/>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EfficientNetB0 &amp; ImageNet</a:t>
              </a:r>
              <a:endParaRPr/>
            </a:p>
          </p:txBody>
        </p:sp>
        <p:sp>
          <p:nvSpPr>
            <p:cNvPr id="190" name="Google Shape;190;p26"/>
            <p:cNvSpPr/>
            <p:nvPr/>
          </p:nvSpPr>
          <p:spPr>
            <a:xfrm>
              <a:off x="3215041" y="3938751"/>
              <a:ext cx="1368526" cy="1368645"/>
            </a:xfrm>
            <a:custGeom>
              <a:avLst/>
              <a:gdLst/>
              <a:ahLst/>
              <a:cxnLst/>
              <a:rect l="l" t="t" r="r" b="b"/>
              <a:pathLst>
                <a:path w="120000" h="120000" extrusionOk="0">
                  <a:moveTo>
                    <a:pt x="96480" y="23523"/>
                  </a:moveTo>
                  <a:lnTo>
                    <a:pt x="87163" y="32839"/>
                  </a:lnTo>
                  <a:lnTo>
                    <a:pt x="87163" y="32839"/>
                  </a:lnTo>
                  <a:cubicBezTo>
                    <a:pt x="75944" y="21617"/>
                    <a:pt x="58979" y="18450"/>
                    <a:pt x="44466" y="24867"/>
                  </a:cubicBezTo>
                  <a:cubicBezTo>
                    <a:pt x="29953" y="31285"/>
                    <a:pt x="20880" y="45966"/>
                    <a:pt x="21631" y="61817"/>
                  </a:cubicBezTo>
                  <a:cubicBezTo>
                    <a:pt x="22382" y="77669"/>
                    <a:pt x="32802" y="91427"/>
                    <a:pt x="47856" y="96444"/>
                  </a:cubicBezTo>
                  <a:lnTo>
                    <a:pt x="47295" y="88506"/>
                  </a:lnTo>
                  <a:lnTo>
                    <a:pt x="63170" y="104890"/>
                  </a:lnTo>
                  <a:lnTo>
                    <a:pt x="49408" y="118429"/>
                  </a:lnTo>
                  <a:lnTo>
                    <a:pt x="48839" y="110367"/>
                  </a:lnTo>
                  <a:lnTo>
                    <a:pt x="48839" y="110367"/>
                  </a:lnTo>
                  <a:cubicBezTo>
                    <a:pt x="27396" y="105615"/>
                    <a:pt x="11312" y="87807"/>
                    <a:pt x="8761" y="65991"/>
                  </a:cubicBezTo>
                  <a:cubicBezTo>
                    <a:pt x="6210" y="44176"/>
                    <a:pt x="17752" y="23138"/>
                    <a:pt x="37520" y="13567"/>
                  </a:cubicBezTo>
                  <a:cubicBezTo>
                    <a:pt x="57289" y="3996"/>
                    <a:pt x="80950" y="7991"/>
                    <a:pt x="96480" y="23523"/>
                  </a:cubicBezTo>
                  <a:close/>
                </a:path>
              </a:pathLst>
            </a:custGeom>
            <a:gradFill>
              <a:gsLst>
                <a:gs pos="0">
                  <a:srgbClr val="D03F3B"/>
                </a:gs>
                <a:gs pos="100000">
                  <a:srgbClr val="FF999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3515650" y="4434316"/>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p:nvPr/>
          </p:nvSpPr>
          <p:spPr>
            <a:xfrm>
              <a:off x="3515650" y="4434316"/>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Model Training &amp; Evaluation</a:t>
              </a:r>
              <a:endParaRPr/>
            </a:p>
          </p:txBody>
        </p:sp>
        <p:sp>
          <p:nvSpPr>
            <p:cNvPr id="193" name="Google Shape;193;p26"/>
            <p:cNvSpPr/>
            <p:nvPr/>
          </p:nvSpPr>
          <p:spPr>
            <a:xfrm>
              <a:off x="3692524" y="4816027"/>
              <a:ext cx="1175736" cy="1176292"/>
            </a:xfrm>
            <a:prstGeom prst="blockArc">
              <a:avLst>
                <a:gd name="adj1" fmla="val 13500000"/>
                <a:gd name="adj2" fmla="val 10800000"/>
                <a:gd name="adj3" fmla="val 12740"/>
              </a:avLst>
            </a:prstGeom>
            <a:gradFill>
              <a:gsLst>
                <a:gs pos="0">
                  <a:srgbClr val="A0C94A"/>
                </a:gs>
                <a:gs pos="100000">
                  <a:srgbClr val="DBFF9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3897379" y="5222306"/>
              <a:ext cx="763715" cy="3817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txBox="1"/>
            <p:nvPr/>
          </p:nvSpPr>
          <p:spPr>
            <a:xfrm>
              <a:off x="3897379" y="5222306"/>
              <a:ext cx="763715" cy="38171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dk1"/>
                </a:buClr>
                <a:buSzPts val="900"/>
                <a:buFont typeface="Calibri"/>
                <a:buNone/>
              </a:pPr>
              <a:r>
                <a:rPr lang="en-US" sz="900" b="0" i="0" u="none" strike="noStrike" cap="none">
                  <a:solidFill>
                    <a:schemeClr val="dk1"/>
                  </a:solidFill>
                  <a:latin typeface="Calibri"/>
                  <a:ea typeface="Calibri"/>
                  <a:cs typeface="Calibri"/>
                  <a:sym typeface="Calibri"/>
                </a:rPr>
                <a:t>Future  Scope &amp; Conclusion </a:t>
              </a:r>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Introduction</a:t>
            </a:r>
            <a:endParaRPr sz="2800"/>
          </a:p>
        </p:txBody>
      </p:sp>
      <p:sp>
        <p:nvSpPr>
          <p:cNvPr id="203" name="Google Shape;203;p27"/>
          <p:cNvSpPr txBox="1">
            <a:spLocks noGrp="1"/>
          </p:cNvSpPr>
          <p:nvPr>
            <p:ph type="sldNum" idx="12"/>
          </p:nvPr>
        </p:nvSpPr>
        <p:spPr>
          <a:xfrm>
            <a:off x="1323" y="6468993"/>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pic>
        <p:nvPicPr>
          <p:cNvPr id="204" name="Google Shape;204;p27"/>
          <p:cNvPicPr preferRelativeResize="0"/>
          <p:nvPr/>
        </p:nvPicPr>
        <p:blipFill rotWithShape="1">
          <a:blip r:embed="rId3">
            <a:alphaModFix/>
          </a:blip>
          <a:srcRect/>
          <a:stretch/>
        </p:blipFill>
        <p:spPr>
          <a:xfrm>
            <a:off x="7605447" y="6338430"/>
            <a:ext cx="1561672" cy="507544"/>
          </a:xfrm>
          <a:prstGeom prst="rect">
            <a:avLst/>
          </a:prstGeom>
          <a:noFill/>
          <a:ln>
            <a:noFill/>
          </a:ln>
        </p:spPr>
      </p:pic>
      <p:sp>
        <p:nvSpPr>
          <p:cNvPr id="205" name="Google Shape;205;p27"/>
          <p:cNvSpPr txBox="1"/>
          <p:nvPr/>
        </p:nvSpPr>
        <p:spPr>
          <a:xfrm>
            <a:off x="482600" y="847625"/>
            <a:ext cx="8307900" cy="516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What is Brain Tumor? </a:t>
            </a:r>
            <a:endParaRPr sz="18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 brain tumor is an abnormal growth of cells in the brain. Tumors can be benign (noncancerous) or malignant (cancerous). They can grow in any part of the brain and can affect a person's thinking, movement, and other functions.</a:t>
            </a: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Types of Brain Tumor</a:t>
            </a:r>
            <a:endParaRPr sz="1800">
              <a:solidFill>
                <a:schemeClr val="dk1"/>
              </a:solidFill>
              <a:latin typeface="Calibri"/>
              <a:ea typeface="Calibri"/>
              <a:cs typeface="Calibri"/>
              <a:sym typeface="Calibri"/>
            </a:endParaRPr>
          </a:p>
          <a:p>
            <a:pPr marL="457200" lvl="0" indent="-292100" algn="l" rtl="0">
              <a:lnSpc>
                <a:spcPct val="115000"/>
              </a:lnSpc>
              <a:spcBef>
                <a:spcPts val="300"/>
              </a:spcBef>
              <a:spcAft>
                <a:spcPts val="0"/>
              </a:spcAft>
              <a:buClr>
                <a:srgbClr val="1F1F1F"/>
              </a:buClr>
              <a:buSzPts val="1000"/>
              <a:buChar char="●"/>
            </a:pPr>
            <a:r>
              <a:rPr lang="en-US" sz="1600" b="1">
                <a:solidFill>
                  <a:schemeClr val="dk1"/>
                </a:solidFill>
                <a:latin typeface="Times New Roman"/>
                <a:ea typeface="Times New Roman"/>
                <a:cs typeface="Times New Roman"/>
                <a:sym typeface="Times New Roman"/>
              </a:rPr>
              <a:t>Gliomas:</a:t>
            </a:r>
            <a:r>
              <a:rPr lang="en-US" sz="1600">
                <a:solidFill>
                  <a:schemeClr val="dk1"/>
                </a:solidFill>
                <a:latin typeface="Times New Roman"/>
                <a:ea typeface="Times New Roman"/>
                <a:cs typeface="Times New Roman"/>
                <a:sym typeface="Times New Roman"/>
              </a:rPr>
              <a:t> These are the most common type of brain tumor, and they account for about 80% of all brain tumors. Gliomas arise from the glial cells, which are the supporting cells of the brain.</a:t>
            </a:r>
            <a:endParaRPr sz="1600">
              <a:solidFill>
                <a:schemeClr val="dk1"/>
              </a:solidFill>
              <a:latin typeface="Times New Roman"/>
              <a:ea typeface="Times New Roman"/>
              <a:cs typeface="Times New Roman"/>
              <a:sym typeface="Times New Roman"/>
            </a:endParaRPr>
          </a:p>
          <a:p>
            <a:pPr marL="457200" lvl="0" indent="-292100" algn="l" rtl="0">
              <a:lnSpc>
                <a:spcPct val="115000"/>
              </a:lnSpc>
              <a:spcBef>
                <a:spcPts val="0"/>
              </a:spcBef>
              <a:spcAft>
                <a:spcPts val="0"/>
              </a:spcAft>
              <a:buClr>
                <a:srgbClr val="1F1F1F"/>
              </a:buClr>
              <a:buSzPts val="1000"/>
              <a:buChar char="●"/>
            </a:pPr>
            <a:r>
              <a:rPr lang="en-US" sz="1600" b="1">
                <a:solidFill>
                  <a:schemeClr val="dk1"/>
                </a:solidFill>
                <a:latin typeface="Times New Roman"/>
                <a:ea typeface="Times New Roman"/>
                <a:cs typeface="Times New Roman"/>
                <a:sym typeface="Times New Roman"/>
              </a:rPr>
              <a:t>Meningiomas: </a:t>
            </a:r>
            <a:r>
              <a:rPr lang="en-US" sz="1600">
                <a:solidFill>
                  <a:schemeClr val="dk1"/>
                </a:solidFill>
                <a:latin typeface="Times New Roman"/>
                <a:ea typeface="Times New Roman"/>
                <a:cs typeface="Times New Roman"/>
                <a:sym typeface="Times New Roman"/>
              </a:rPr>
              <a:t>These tumors arise from the meninges, which are the membranes that cover the brain and spinal cord. Meningiomas are usually benign and slow-growing.</a:t>
            </a:r>
            <a:endParaRPr sz="1600">
              <a:solidFill>
                <a:schemeClr val="dk1"/>
              </a:solidFill>
              <a:latin typeface="Times New Roman"/>
              <a:ea typeface="Times New Roman"/>
              <a:cs typeface="Times New Roman"/>
              <a:sym typeface="Times New Roman"/>
            </a:endParaRPr>
          </a:p>
          <a:p>
            <a:pPr marL="457200" lvl="0" indent="-292100" algn="l" rtl="0">
              <a:lnSpc>
                <a:spcPct val="115000"/>
              </a:lnSpc>
              <a:spcBef>
                <a:spcPts val="0"/>
              </a:spcBef>
              <a:spcAft>
                <a:spcPts val="0"/>
              </a:spcAft>
              <a:buClr>
                <a:srgbClr val="1F1F1F"/>
              </a:buClr>
              <a:buSzPts val="1000"/>
              <a:buChar char="●"/>
            </a:pPr>
            <a:r>
              <a:rPr lang="en-US" sz="1600" b="1">
                <a:solidFill>
                  <a:schemeClr val="dk1"/>
                </a:solidFill>
                <a:latin typeface="Times New Roman"/>
                <a:ea typeface="Times New Roman"/>
                <a:cs typeface="Times New Roman"/>
                <a:sym typeface="Times New Roman"/>
              </a:rPr>
              <a:t>Pituitary adenomas:</a:t>
            </a:r>
            <a:r>
              <a:rPr lang="en-US" sz="1600">
                <a:solidFill>
                  <a:schemeClr val="dk1"/>
                </a:solidFill>
                <a:latin typeface="Times New Roman"/>
                <a:ea typeface="Times New Roman"/>
                <a:cs typeface="Times New Roman"/>
                <a:sym typeface="Times New Roman"/>
              </a:rPr>
              <a:t> These tumors arise from the pituitary gland, which is a small gland located at the base of the brain. Pituitary adenomas can cause a variety of hormones to be produced in excess or too little.</a:t>
            </a:r>
            <a:endParaRPr sz="1600">
              <a:solidFill>
                <a:schemeClr val="dk1"/>
              </a:solidFill>
              <a:latin typeface="Times New Roman"/>
              <a:ea typeface="Times New Roman"/>
              <a:cs typeface="Times New Roman"/>
              <a:sym typeface="Times New Roman"/>
            </a:endParaRPr>
          </a:p>
          <a:p>
            <a:pPr marL="457200" lvl="0" indent="-292100" algn="l" rtl="0">
              <a:lnSpc>
                <a:spcPct val="115000"/>
              </a:lnSpc>
              <a:spcBef>
                <a:spcPts val="0"/>
              </a:spcBef>
              <a:spcAft>
                <a:spcPts val="0"/>
              </a:spcAft>
              <a:buClr>
                <a:srgbClr val="1F1F1F"/>
              </a:buClr>
              <a:buSzPts val="1000"/>
              <a:buChar char="●"/>
            </a:pPr>
            <a:r>
              <a:rPr lang="en-US" sz="1600" b="1">
                <a:solidFill>
                  <a:schemeClr val="dk1"/>
                </a:solidFill>
                <a:latin typeface="Times New Roman"/>
                <a:ea typeface="Times New Roman"/>
                <a:cs typeface="Times New Roman"/>
                <a:sym typeface="Times New Roman"/>
              </a:rPr>
              <a:t>Acoustic neuromas:</a:t>
            </a:r>
            <a:r>
              <a:rPr lang="en-US" sz="1600">
                <a:solidFill>
                  <a:schemeClr val="dk1"/>
                </a:solidFill>
                <a:latin typeface="Times New Roman"/>
                <a:ea typeface="Times New Roman"/>
                <a:cs typeface="Times New Roman"/>
                <a:sym typeface="Times New Roman"/>
              </a:rPr>
              <a:t> These tumors arise from the eighth cranial nerve, which is responsible for hearing and balance. Acoustic neuromas are usually benign and slow-growing.</a:t>
            </a:r>
            <a:endParaRPr sz="1000">
              <a:solidFill>
                <a:srgbClr val="1F1F1F"/>
              </a:solidFill>
              <a:highlight>
                <a:srgbClr val="FFFFFF"/>
              </a:highlight>
            </a:endParaRPr>
          </a:p>
          <a:p>
            <a:pPr marL="0" marR="0" lvl="0" indent="0" algn="l" rtl="0">
              <a:spcBef>
                <a:spcPts val="1100"/>
              </a:spcBef>
              <a:spcAft>
                <a:spcPts val="0"/>
              </a:spcAft>
              <a:buNone/>
            </a:pPr>
            <a:r>
              <a:rPr lang="en-US" sz="1800">
                <a:solidFill>
                  <a:schemeClr val="dk1"/>
                </a:solidFill>
                <a:latin typeface="Calibri"/>
                <a:ea typeface="Calibri"/>
                <a:cs typeface="Calibri"/>
                <a:sym typeface="Calibri"/>
              </a:rPr>
              <a:t> Problems of detection? </a:t>
            </a:r>
            <a:endParaRPr sz="18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Brain tumors can be difficult to detect because they often grow slowly and do not cause symptoms until they are large enough to press on nearby brain tissue.</a:t>
            </a:r>
            <a:endParaRPr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599565" y="-83624"/>
            <a:ext cx="8178799" cy="63861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Sample Dataset</a:t>
            </a:r>
            <a:endParaRPr sz="2800"/>
          </a:p>
        </p:txBody>
      </p:sp>
      <p:sp>
        <p:nvSpPr>
          <p:cNvPr id="213" name="Google Shape;213;p28"/>
          <p:cNvSpPr txBox="1">
            <a:spLocks noGrp="1"/>
          </p:cNvSpPr>
          <p:nvPr>
            <p:ph type="sldNum" idx="12"/>
          </p:nvPr>
        </p:nvSpPr>
        <p:spPr>
          <a:xfrm>
            <a:off x="1323" y="6468993"/>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pic>
        <p:nvPicPr>
          <p:cNvPr id="214" name="Google Shape;214;p28"/>
          <p:cNvPicPr preferRelativeResize="0"/>
          <p:nvPr/>
        </p:nvPicPr>
        <p:blipFill rotWithShape="1">
          <a:blip r:embed="rId3">
            <a:alphaModFix/>
          </a:blip>
          <a:srcRect/>
          <a:stretch/>
        </p:blipFill>
        <p:spPr>
          <a:xfrm>
            <a:off x="7605447" y="6338430"/>
            <a:ext cx="1561672" cy="507544"/>
          </a:xfrm>
          <a:prstGeom prst="rect">
            <a:avLst/>
          </a:prstGeom>
          <a:noFill/>
          <a:ln>
            <a:noFill/>
          </a:ln>
        </p:spPr>
      </p:pic>
      <p:pic>
        <p:nvPicPr>
          <p:cNvPr id="215" name="Google Shape;215;p28"/>
          <p:cNvPicPr preferRelativeResize="0"/>
          <p:nvPr/>
        </p:nvPicPr>
        <p:blipFill rotWithShape="1">
          <a:blip r:embed="rId4">
            <a:alphaModFix/>
          </a:blip>
          <a:srcRect/>
          <a:stretch/>
        </p:blipFill>
        <p:spPr>
          <a:xfrm>
            <a:off x="3289874" y="3288103"/>
            <a:ext cx="2915816" cy="2954436"/>
          </a:xfrm>
          <a:prstGeom prst="rect">
            <a:avLst/>
          </a:prstGeom>
          <a:noFill/>
          <a:ln>
            <a:noFill/>
          </a:ln>
        </p:spPr>
      </p:pic>
      <p:pic>
        <p:nvPicPr>
          <p:cNvPr id="216" name="Google Shape;216;p28"/>
          <p:cNvPicPr preferRelativeResize="0"/>
          <p:nvPr/>
        </p:nvPicPr>
        <p:blipFill rotWithShape="1">
          <a:blip r:embed="rId5">
            <a:alphaModFix/>
          </a:blip>
          <a:srcRect/>
          <a:stretch/>
        </p:blipFill>
        <p:spPr>
          <a:xfrm>
            <a:off x="3219810" y="431634"/>
            <a:ext cx="2938311" cy="2977229"/>
          </a:xfrm>
          <a:prstGeom prst="rect">
            <a:avLst/>
          </a:prstGeom>
          <a:noFill/>
          <a:ln>
            <a:noFill/>
          </a:ln>
        </p:spPr>
      </p:pic>
      <p:pic>
        <p:nvPicPr>
          <p:cNvPr id="217" name="Google Shape;217;p28"/>
          <p:cNvPicPr preferRelativeResize="0"/>
          <p:nvPr/>
        </p:nvPicPr>
        <p:blipFill rotWithShape="1">
          <a:blip r:embed="rId6">
            <a:alphaModFix/>
          </a:blip>
          <a:srcRect/>
          <a:stretch/>
        </p:blipFill>
        <p:spPr>
          <a:xfrm>
            <a:off x="6205690" y="3288103"/>
            <a:ext cx="2938310" cy="2977228"/>
          </a:xfrm>
          <a:prstGeom prst="rect">
            <a:avLst/>
          </a:prstGeom>
          <a:noFill/>
          <a:ln>
            <a:noFill/>
          </a:ln>
        </p:spPr>
      </p:pic>
      <p:pic>
        <p:nvPicPr>
          <p:cNvPr id="218" name="Google Shape;218;p28"/>
          <p:cNvPicPr preferRelativeResize="0"/>
          <p:nvPr/>
        </p:nvPicPr>
        <p:blipFill rotWithShape="1">
          <a:blip r:embed="rId7">
            <a:alphaModFix/>
          </a:blip>
          <a:srcRect/>
          <a:stretch/>
        </p:blipFill>
        <p:spPr>
          <a:xfrm>
            <a:off x="215233" y="3253874"/>
            <a:ext cx="2949598" cy="2988665"/>
          </a:xfrm>
          <a:prstGeom prst="rect">
            <a:avLst/>
          </a:prstGeom>
          <a:noFill/>
          <a:ln>
            <a:noFill/>
          </a:ln>
        </p:spPr>
      </p:pic>
      <p:sp>
        <p:nvSpPr>
          <p:cNvPr id="220" name="Google Shape;220;p28"/>
          <p:cNvSpPr txBox="1"/>
          <p:nvPr/>
        </p:nvSpPr>
        <p:spPr>
          <a:xfrm>
            <a:off x="3754481" y="6400317"/>
            <a:ext cx="1868973"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Fig 1: Types of Brain Tumor</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500"/>
                                        <p:tgtEl>
                                          <p:spTgt spid="216"/>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500"/>
                                        <p:tgtEl>
                                          <p:spTgt spid="218"/>
                                        </p:tgtEl>
                                      </p:cBhvr>
                                    </p:animEffect>
                                  </p:childTnLst>
                                </p:cTn>
                              </p:par>
                              <p:par>
                                <p:cTn id="11" presetID="10" presetClass="entr" presetSubtype="0" fill="hold" nodeType="withEffect">
                                  <p:stCondLst>
                                    <p:cond delay="0"/>
                                  </p:stCondLst>
                                  <p:childTnLst>
                                    <p:set>
                                      <p:cBhvr>
                                        <p:cTn id="12" dur="1" fill="hold">
                                          <p:stCondLst>
                                            <p:cond delay="0"/>
                                          </p:stCondLst>
                                        </p:cTn>
                                        <p:tgtEl>
                                          <p:spTgt spid="215"/>
                                        </p:tgtEl>
                                        <p:attrNameLst>
                                          <p:attrName>style.visibility</p:attrName>
                                        </p:attrNameLst>
                                      </p:cBhvr>
                                      <p:to>
                                        <p:strVal val="visible"/>
                                      </p:to>
                                    </p:set>
                                    <p:animEffect transition="in" filter="fade">
                                      <p:cBhvr>
                                        <p:cTn id="13" dur="500"/>
                                        <p:tgtEl>
                                          <p:spTgt spid="215"/>
                                        </p:tgtEl>
                                      </p:cBhvr>
                                    </p:animEffect>
                                  </p:childTnLst>
                                </p:cTn>
                              </p:par>
                              <p:par>
                                <p:cTn id="14" presetID="10" presetClass="entr" presetSubtype="0" fill="hold" nodeType="withEffect">
                                  <p:stCondLst>
                                    <p:cond delay="0"/>
                                  </p:stCondLst>
                                  <p:childTnLst>
                                    <p:set>
                                      <p:cBhvr>
                                        <p:cTn id="15" dur="1" fill="hold">
                                          <p:stCondLst>
                                            <p:cond delay="0"/>
                                          </p:stCondLst>
                                        </p:cTn>
                                        <p:tgtEl>
                                          <p:spTgt spid="217"/>
                                        </p:tgtEl>
                                        <p:attrNameLst>
                                          <p:attrName>style.visibility</p:attrName>
                                        </p:attrNameLst>
                                      </p:cBhvr>
                                      <p:to>
                                        <p:strVal val="visible"/>
                                      </p:to>
                                    </p:set>
                                    <p:animEffect transition="in" filter="fade">
                                      <p:cBhvr>
                                        <p:cTn id="16" dur="500"/>
                                        <p:tgtEl>
                                          <p:spTgt spid="21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20"/>
                                        </p:tgtEl>
                                        <p:attrNameLst>
                                          <p:attrName>style.visibility</p:attrName>
                                        </p:attrNameLst>
                                      </p:cBhvr>
                                      <p:to>
                                        <p:strVal val="visible"/>
                                      </p:to>
                                    </p:set>
                                    <p:animEffect transition="in" filter="fade">
                                      <p:cBhvr>
                                        <p:cTn id="20"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9"/>
          <p:cNvPicPr preferRelativeResize="0"/>
          <p:nvPr/>
        </p:nvPicPr>
        <p:blipFill rotWithShape="1">
          <a:blip r:embed="rId3">
            <a:alphaModFix/>
          </a:blip>
          <a:srcRect/>
          <a:stretch/>
        </p:blipFill>
        <p:spPr>
          <a:xfrm>
            <a:off x="7605447" y="6338430"/>
            <a:ext cx="1561672" cy="507544"/>
          </a:xfrm>
          <a:prstGeom prst="rect">
            <a:avLst/>
          </a:prstGeom>
          <a:noFill/>
          <a:ln>
            <a:noFill/>
          </a:ln>
        </p:spPr>
      </p:pic>
      <p:sp>
        <p:nvSpPr>
          <p:cNvPr id="226" name="Google Shape;226;p29"/>
          <p:cNvSpPr txBox="1"/>
          <p:nvPr/>
        </p:nvSpPr>
        <p:spPr>
          <a:xfrm>
            <a:off x="323528" y="601662"/>
            <a:ext cx="8611493" cy="59093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Objective - </a:t>
            </a:r>
            <a:r>
              <a:rPr lang="en-US" sz="1800" dirty="0">
                <a:solidFill>
                  <a:schemeClr val="dk1"/>
                </a:solidFill>
                <a:latin typeface="Times New Roman"/>
                <a:ea typeface="Times New Roman"/>
                <a:cs typeface="Times New Roman"/>
                <a:sym typeface="Times New Roman"/>
              </a:rPr>
              <a:t>The objective is to develop a data-driven alternative method for classifying if a person has a brain tumor or not using CNN &amp; Transfer Learning.</a:t>
            </a:r>
            <a:endParaRPr dirty="0"/>
          </a:p>
          <a:p>
            <a:pPr marL="285750" marR="0" lvl="0" indent="-171450" algn="l" rtl="0">
              <a:spcBef>
                <a:spcPts val="0"/>
              </a:spcBef>
              <a:spcAft>
                <a:spcPts val="0"/>
              </a:spcAft>
              <a:buClr>
                <a:schemeClr val="dk1"/>
              </a:buClr>
              <a:buSzPts val="1800"/>
              <a:buFont typeface="Arial"/>
              <a:buNone/>
            </a:pPr>
            <a:endParaRPr sz="1800" b="1"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Dataset</a:t>
            </a:r>
            <a:r>
              <a:rPr lang="en-US" sz="1800" dirty="0">
                <a:solidFill>
                  <a:schemeClr val="dk1"/>
                </a:solidFill>
                <a:latin typeface="Times New Roman"/>
                <a:ea typeface="Times New Roman"/>
                <a:cs typeface="Times New Roman"/>
                <a:sym typeface="Times New Roman"/>
              </a:rPr>
              <a:t>- </a:t>
            </a:r>
            <a:r>
              <a:rPr lang="en-US" sz="1800" dirty="0">
                <a:solidFill>
                  <a:schemeClr val="dk1"/>
                </a:solidFill>
                <a:latin typeface="Calibri"/>
                <a:ea typeface="Calibri"/>
                <a:cs typeface="Calibri"/>
                <a:sym typeface="Calibri"/>
              </a:rPr>
              <a:t>The MRI dataset for brain tumor classification, available on Kaggle, is employed for this project under the CC0 license, facilitating collaborative research and innovation in the medical field. </a:t>
            </a:r>
            <a:r>
              <a:rPr lang="en-US" sz="1800" u="sng" dirty="0">
                <a:solidFill>
                  <a:schemeClr val="hlink"/>
                </a:solidFill>
                <a:latin typeface="Calibri"/>
                <a:ea typeface="Calibri"/>
                <a:cs typeface="Calibri"/>
                <a:sym typeface="Calibri"/>
                <a:hlinkClick r:id="rId4"/>
              </a:rPr>
              <a:t>Kaggle Link</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Problem Category </a:t>
            </a:r>
            <a:r>
              <a:rPr lang="en-US" sz="1800" dirty="0">
                <a:solidFill>
                  <a:schemeClr val="dk1"/>
                </a:solidFill>
                <a:latin typeface="Times New Roman"/>
                <a:ea typeface="Times New Roman"/>
                <a:cs typeface="Times New Roman"/>
                <a:sym typeface="Times New Roman"/>
              </a:rPr>
              <a:t>- Classification</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Total Number of Instances -  3271 </a:t>
            </a:r>
            <a:r>
              <a:rPr lang="en-US" sz="1800" dirty="0">
                <a:solidFill>
                  <a:schemeClr val="dk1"/>
                </a:solidFill>
                <a:latin typeface="Times New Roman"/>
                <a:ea typeface="Times New Roman"/>
                <a:cs typeface="Times New Roman"/>
                <a:sym typeface="Times New Roman"/>
              </a:rPr>
              <a:t>images</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Number of Attributes -  </a:t>
            </a:r>
            <a:r>
              <a:rPr lang="en-US" sz="1800" dirty="0">
                <a:solidFill>
                  <a:schemeClr val="dk1"/>
                </a:solidFill>
                <a:latin typeface="Times New Roman"/>
                <a:ea typeface="Times New Roman"/>
                <a:cs typeface="Times New Roman"/>
                <a:sym typeface="Times New Roman"/>
              </a:rPr>
              <a:t>4 types of image set</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 Class 0 as </a:t>
            </a:r>
            <a:r>
              <a:rPr lang="en-US" sz="1800" b="1" dirty="0">
                <a:solidFill>
                  <a:schemeClr val="dk1"/>
                </a:solidFill>
                <a:latin typeface="Calibri"/>
                <a:ea typeface="Calibri"/>
                <a:cs typeface="Calibri"/>
                <a:sym typeface="Calibri"/>
              </a:rPr>
              <a:t>Glioma Tumor</a:t>
            </a:r>
            <a:r>
              <a:rPr lang="en-US" sz="1800" dirty="0">
                <a:solidFill>
                  <a:schemeClr val="dk1"/>
                </a:solidFill>
                <a:latin typeface="Calibri"/>
                <a:ea typeface="Calibri"/>
                <a:cs typeface="Calibri"/>
                <a:sym typeface="Calibri"/>
              </a:rPr>
              <a:t>, which has T-826  &amp; V-101 images: </a:t>
            </a:r>
            <a:r>
              <a:rPr lang="en-US" sz="1800" b="1" dirty="0">
                <a:solidFill>
                  <a:schemeClr val="dk1"/>
                </a:solidFill>
                <a:latin typeface="Calibri"/>
                <a:ea typeface="Calibri"/>
                <a:cs typeface="Calibri"/>
                <a:sym typeface="Calibri"/>
              </a:rPr>
              <a:t>Total-927</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 Class 1 as </a:t>
            </a:r>
            <a:r>
              <a:rPr lang="en-US" sz="1800" b="1" dirty="0">
                <a:solidFill>
                  <a:schemeClr val="dk1"/>
                </a:solidFill>
                <a:latin typeface="Calibri"/>
                <a:ea typeface="Calibri"/>
                <a:cs typeface="Calibri"/>
                <a:sym typeface="Calibri"/>
              </a:rPr>
              <a:t>No Tumor, </a:t>
            </a:r>
            <a:r>
              <a:rPr lang="en-US" sz="1800" dirty="0">
                <a:solidFill>
                  <a:schemeClr val="dk1"/>
                </a:solidFill>
                <a:latin typeface="Calibri"/>
                <a:ea typeface="Calibri"/>
                <a:cs typeface="Calibri"/>
                <a:sym typeface="Calibri"/>
              </a:rPr>
              <a:t>which has T-396 &amp; V-106 images: </a:t>
            </a:r>
            <a:r>
              <a:rPr lang="en-US" sz="1800" b="1" dirty="0">
                <a:solidFill>
                  <a:schemeClr val="dk1"/>
                </a:solidFill>
                <a:latin typeface="Calibri"/>
                <a:ea typeface="Calibri"/>
                <a:cs typeface="Calibri"/>
                <a:sym typeface="Calibri"/>
              </a:rPr>
              <a:t>Total-502</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 Class 2 as </a:t>
            </a:r>
            <a:r>
              <a:rPr lang="en-US" sz="1800" b="1" dirty="0">
                <a:solidFill>
                  <a:schemeClr val="dk1"/>
                </a:solidFill>
                <a:latin typeface="Calibri"/>
                <a:ea typeface="Calibri"/>
                <a:cs typeface="Calibri"/>
                <a:sym typeface="Calibri"/>
              </a:rPr>
              <a:t>Meningioma Tumor, </a:t>
            </a:r>
            <a:r>
              <a:rPr lang="en-US" sz="1800" dirty="0">
                <a:solidFill>
                  <a:schemeClr val="dk1"/>
                </a:solidFill>
                <a:latin typeface="Calibri"/>
                <a:ea typeface="Calibri"/>
                <a:cs typeface="Calibri"/>
                <a:sym typeface="Calibri"/>
              </a:rPr>
              <a:t>which has T-823 &amp; V-116 images: </a:t>
            </a:r>
            <a:r>
              <a:rPr lang="en-US" sz="1800" b="1" dirty="0">
                <a:solidFill>
                  <a:schemeClr val="dk1"/>
                </a:solidFill>
                <a:latin typeface="Calibri"/>
                <a:ea typeface="Calibri"/>
                <a:cs typeface="Calibri"/>
                <a:sym typeface="Calibri"/>
              </a:rPr>
              <a:t>Total-939</a:t>
            </a: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 Class 3</a:t>
            </a:r>
            <a:r>
              <a:rPr lang="en-US" sz="1800" dirty="0">
                <a:solidFill>
                  <a:schemeClr val="dk1"/>
                </a:solidFill>
                <a:latin typeface="Calibri"/>
                <a:ea typeface="Calibri"/>
                <a:cs typeface="Calibri"/>
                <a:sym typeface="Calibri"/>
              </a:rPr>
              <a:t> as </a:t>
            </a:r>
            <a:r>
              <a:rPr lang="en-US" sz="1800" b="1" dirty="0">
                <a:solidFill>
                  <a:schemeClr val="dk1"/>
                </a:solidFill>
                <a:latin typeface="Calibri"/>
                <a:ea typeface="Calibri"/>
                <a:cs typeface="Calibri"/>
                <a:sym typeface="Calibri"/>
              </a:rPr>
              <a:t>Pituitary Tumor</a:t>
            </a:r>
            <a:r>
              <a:rPr lang="en-US" sz="1800" dirty="0">
                <a:solidFill>
                  <a:schemeClr val="dk1"/>
                </a:solidFill>
                <a:latin typeface="Calibri"/>
                <a:ea typeface="Calibri"/>
                <a:cs typeface="Calibri"/>
                <a:sym typeface="Calibri"/>
              </a:rPr>
              <a:t>, which has T-828 &amp; V-75 images: </a:t>
            </a:r>
            <a:r>
              <a:rPr lang="en-US" sz="1800" b="1" dirty="0">
                <a:solidFill>
                  <a:schemeClr val="dk1"/>
                </a:solidFill>
                <a:latin typeface="Calibri"/>
                <a:ea typeface="Calibri"/>
                <a:cs typeface="Calibri"/>
                <a:sym typeface="Calibri"/>
              </a:rPr>
              <a:t>Total-903</a:t>
            </a:r>
            <a:endParaRPr sz="1800" dirty="0">
              <a:solidFill>
                <a:schemeClr val="dk1"/>
              </a:solidFill>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Times New Roman"/>
                <a:ea typeface="Times New Roman"/>
                <a:cs typeface="Times New Roman"/>
                <a:sym typeface="Times New Roman"/>
              </a:rPr>
              <a:t>Data Preprocessing</a:t>
            </a:r>
            <a:endParaRPr dirty="0"/>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    - </a:t>
            </a:r>
            <a:r>
              <a:rPr lang="en-US" sz="1800" dirty="0">
                <a:solidFill>
                  <a:schemeClr val="dk1"/>
                </a:solidFill>
                <a:latin typeface="Calibri"/>
                <a:ea typeface="Calibri"/>
                <a:cs typeface="Calibri"/>
                <a:sym typeface="Calibri"/>
              </a:rPr>
              <a:t>Resized images to </a:t>
            </a:r>
            <a:r>
              <a:rPr lang="en-US" sz="1800" b="1" dirty="0">
                <a:solidFill>
                  <a:schemeClr val="dk1"/>
                </a:solidFill>
                <a:latin typeface="Calibri"/>
                <a:ea typeface="Calibri"/>
                <a:cs typeface="Calibri"/>
                <a:sym typeface="Calibri"/>
              </a:rPr>
              <a:t>150x150</a:t>
            </a:r>
            <a:r>
              <a:rPr lang="en-US" sz="1800" dirty="0">
                <a:solidFill>
                  <a:schemeClr val="dk1"/>
                </a:solidFill>
                <a:latin typeface="Calibri"/>
                <a:ea typeface="Calibri"/>
                <a:cs typeface="Calibri"/>
                <a:sym typeface="Calibri"/>
              </a:rPr>
              <a:t> pixels.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dirty="0">
                <a:solidFill>
                  <a:schemeClr val="dk1"/>
                </a:solidFill>
                <a:latin typeface="Times New Roman"/>
                <a:ea typeface="Times New Roman"/>
                <a:cs typeface="Times New Roman"/>
                <a:sym typeface="Times New Roman"/>
              </a:rPr>
              <a:t>- </a:t>
            </a:r>
            <a:r>
              <a:rPr lang="en-US" sz="1800" b="1" dirty="0">
                <a:solidFill>
                  <a:schemeClr val="dk1"/>
                </a:solidFill>
                <a:latin typeface="Calibri"/>
                <a:ea typeface="Calibri"/>
                <a:cs typeface="Calibri"/>
                <a:sym typeface="Calibri"/>
              </a:rPr>
              <a:t>One hot encoding </a:t>
            </a:r>
            <a:r>
              <a:rPr lang="en-US" sz="1800" dirty="0">
                <a:solidFill>
                  <a:schemeClr val="dk1"/>
                </a:solidFill>
                <a:latin typeface="Calibri"/>
                <a:ea typeface="Calibri"/>
                <a:cs typeface="Calibri"/>
                <a:sym typeface="Calibri"/>
              </a:rPr>
              <a:t>Target</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Label to numeric value.</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p:txBody>
      </p:sp>
      <p:sp>
        <p:nvSpPr>
          <p:cNvPr id="227" name="Google Shape;227;p29"/>
          <p:cNvSpPr txBox="1">
            <a:spLocks noGrp="1"/>
          </p:cNvSpPr>
          <p:nvPr>
            <p:ph type="title"/>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Data Profiling</a:t>
            </a:r>
            <a:endParaRPr sz="2800"/>
          </a:p>
        </p:txBody>
      </p:sp>
      <p:sp>
        <p:nvSpPr>
          <p:cNvPr id="228" name="Google Shape;228;p29"/>
          <p:cNvSpPr txBox="1">
            <a:spLocks noGrp="1"/>
          </p:cNvSpPr>
          <p:nvPr>
            <p:ph type="sldNum" idx="12"/>
          </p:nvPr>
        </p:nvSpPr>
        <p:spPr>
          <a:xfrm>
            <a:off x="0" y="6492875"/>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 calcmode="lin" valueType="num">
                                      <p:cBhvr additive="base">
                                        <p:cTn id="7" dur="500"/>
                                        <p:tgtEl>
                                          <p:spTgt spid="226">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6">
                                            <p:txEl>
                                              <p:pRg st="1" end="1"/>
                                            </p:txEl>
                                          </p:spTgt>
                                        </p:tgtEl>
                                        <p:attrNameLst>
                                          <p:attrName>style.visibility</p:attrName>
                                        </p:attrNameLst>
                                      </p:cBhvr>
                                      <p:to>
                                        <p:strVal val="visible"/>
                                      </p:to>
                                    </p:set>
                                    <p:anim calcmode="lin" valueType="num">
                                      <p:cBhvr additive="base">
                                        <p:cTn id="10" dur="500"/>
                                        <p:tgtEl>
                                          <p:spTgt spid="226">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anim calcmode="lin" valueType="num">
                                      <p:cBhvr additive="base">
                                        <p:cTn id="13" dur="500"/>
                                        <p:tgtEl>
                                          <p:spTgt spid="226">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6">
                                            <p:txEl>
                                              <p:pRg st="3" end="3"/>
                                            </p:txEl>
                                          </p:spTgt>
                                        </p:tgtEl>
                                        <p:attrNameLst>
                                          <p:attrName>style.visibility</p:attrName>
                                        </p:attrNameLst>
                                      </p:cBhvr>
                                      <p:to>
                                        <p:strVal val="visible"/>
                                      </p:to>
                                    </p:set>
                                    <p:anim calcmode="lin" valueType="num">
                                      <p:cBhvr additive="base">
                                        <p:cTn id="16" dur="500"/>
                                        <p:tgtEl>
                                          <p:spTgt spid="226">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anim calcmode="lin" valueType="num">
                                      <p:cBhvr additive="base">
                                        <p:cTn id="19" dur="500"/>
                                        <p:tgtEl>
                                          <p:spTgt spid="226">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26">
                                            <p:txEl>
                                              <p:pRg st="5" end="5"/>
                                            </p:txEl>
                                          </p:spTgt>
                                        </p:tgtEl>
                                        <p:attrNameLst>
                                          <p:attrName>style.visibility</p:attrName>
                                        </p:attrNameLst>
                                      </p:cBhvr>
                                      <p:to>
                                        <p:strVal val="visible"/>
                                      </p:to>
                                    </p:set>
                                    <p:anim calcmode="lin" valueType="num">
                                      <p:cBhvr additive="base">
                                        <p:cTn id="22" dur="500"/>
                                        <p:tgtEl>
                                          <p:spTgt spid="226">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anim calcmode="lin" valueType="num">
                                      <p:cBhvr additive="base">
                                        <p:cTn id="25" dur="500"/>
                                        <p:tgtEl>
                                          <p:spTgt spid="226">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6">
                                            <p:txEl>
                                              <p:pRg st="7" end="7"/>
                                            </p:txEl>
                                          </p:spTgt>
                                        </p:tgtEl>
                                        <p:attrNameLst>
                                          <p:attrName>style.visibility</p:attrName>
                                        </p:attrNameLst>
                                      </p:cBhvr>
                                      <p:to>
                                        <p:strVal val="visible"/>
                                      </p:to>
                                    </p:set>
                                    <p:anim calcmode="lin" valueType="num">
                                      <p:cBhvr additive="base">
                                        <p:cTn id="28" dur="500"/>
                                        <p:tgtEl>
                                          <p:spTgt spid="226">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26">
                                            <p:txEl>
                                              <p:pRg st="8" end="8"/>
                                            </p:txEl>
                                          </p:spTgt>
                                        </p:tgtEl>
                                        <p:attrNameLst>
                                          <p:attrName>style.visibility</p:attrName>
                                        </p:attrNameLst>
                                      </p:cBhvr>
                                      <p:to>
                                        <p:strVal val="visible"/>
                                      </p:to>
                                    </p:set>
                                    <p:anim calcmode="lin" valueType="num">
                                      <p:cBhvr additive="base">
                                        <p:cTn id="31" dur="500"/>
                                        <p:tgtEl>
                                          <p:spTgt spid="226">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226">
                                            <p:txEl>
                                              <p:pRg st="9" end="9"/>
                                            </p:txEl>
                                          </p:spTgt>
                                        </p:tgtEl>
                                        <p:attrNameLst>
                                          <p:attrName>style.visibility</p:attrName>
                                        </p:attrNameLst>
                                      </p:cBhvr>
                                      <p:to>
                                        <p:strVal val="visible"/>
                                      </p:to>
                                    </p:set>
                                    <p:anim calcmode="lin" valueType="num">
                                      <p:cBhvr additive="base">
                                        <p:cTn id="34" dur="500"/>
                                        <p:tgtEl>
                                          <p:spTgt spid="226">
                                            <p:txEl>
                                              <p:pRg st="9" end="9"/>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226">
                                            <p:txEl>
                                              <p:pRg st="10" end="10"/>
                                            </p:txEl>
                                          </p:spTgt>
                                        </p:tgtEl>
                                        <p:attrNameLst>
                                          <p:attrName>style.visibility</p:attrName>
                                        </p:attrNameLst>
                                      </p:cBhvr>
                                      <p:to>
                                        <p:strVal val="visible"/>
                                      </p:to>
                                    </p:set>
                                    <p:anim calcmode="lin" valueType="num">
                                      <p:cBhvr additive="base">
                                        <p:cTn id="37" dur="500"/>
                                        <p:tgtEl>
                                          <p:spTgt spid="226">
                                            <p:txEl>
                                              <p:pRg st="10" end="10"/>
                                            </p:txEl>
                                          </p:spTgt>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226">
                                            <p:txEl>
                                              <p:pRg st="11" end="11"/>
                                            </p:txEl>
                                          </p:spTgt>
                                        </p:tgtEl>
                                        <p:attrNameLst>
                                          <p:attrName>style.visibility</p:attrName>
                                        </p:attrNameLst>
                                      </p:cBhvr>
                                      <p:to>
                                        <p:strVal val="visible"/>
                                      </p:to>
                                    </p:set>
                                    <p:anim calcmode="lin" valueType="num">
                                      <p:cBhvr additive="base">
                                        <p:cTn id="40" dur="500"/>
                                        <p:tgtEl>
                                          <p:spTgt spid="226">
                                            <p:txEl>
                                              <p:pRg st="11" end="11"/>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226">
                                            <p:txEl>
                                              <p:pRg st="12" end="12"/>
                                            </p:txEl>
                                          </p:spTgt>
                                        </p:tgtEl>
                                        <p:attrNameLst>
                                          <p:attrName>style.visibility</p:attrName>
                                        </p:attrNameLst>
                                      </p:cBhvr>
                                      <p:to>
                                        <p:strVal val="visible"/>
                                      </p:to>
                                    </p:set>
                                    <p:anim calcmode="lin" valueType="num">
                                      <p:cBhvr additive="base">
                                        <p:cTn id="43" dur="500"/>
                                        <p:tgtEl>
                                          <p:spTgt spid="226">
                                            <p:txEl>
                                              <p:pRg st="12" end="12"/>
                                            </p:txEl>
                                          </p:spTgt>
                                        </p:tgtEl>
                                        <p:attrNameLst>
                                          <p:attrName>ppt_x</p:attrName>
                                        </p:attrNameLst>
                                      </p:cBhvr>
                                      <p:tavLst>
                                        <p:tav tm="0">
                                          <p:val>
                                            <p:strVal val="#ppt_x-1"/>
                                          </p:val>
                                        </p:tav>
                                        <p:tav tm="100000">
                                          <p:val>
                                            <p:strVal val="#ppt_x"/>
                                          </p:val>
                                        </p:tav>
                                      </p:tavLst>
                                    </p:anim>
                                  </p:childTnLst>
                                </p:cTn>
                              </p:par>
                              <p:par>
                                <p:cTn id="44" presetID="2" presetClass="entr" presetSubtype="8" fill="hold" nodeType="withEffect">
                                  <p:stCondLst>
                                    <p:cond delay="0"/>
                                  </p:stCondLst>
                                  <p:childTnLst>
                                    <p:set>
                                      <p:cBhvr>
                                        <p:cTn id="45" dur="1" fill="hold">
                                          <p:stCondLst>
                                            <p:cond delay="0"/>
                                          </p:stCondLst>
                                        </p:cTn>
                                        <p:tgtEl>
                                          <p:spTgt spid="226">
                                            <p:txEl>
                                              <p:pRg st="13" end="13"/>
                                            </p:txEl>
                                          </p:spTgt>
                                        </p:tgtEl>
                                        <p:attrNameLst>
                                          <p:attrName>style.visibility</p:attrName>
                                        </p:attrNameLst>
                                      </p:cBhvr>
                                      <p:to>
                                        <p:strVal val="visible"/>
                                      </p:to>
                                    </p:set>
                                    <p:anim calcmode="lin" valueType="num">
                                      <p:cBhvr additive="base">
                                        <p:cTn id="46" dur="500"/>
                                        <p:tgtEl>
                                          <p:spTgt spid="226">
                                            <p:txEl>
                                              <p:pRg st="13" end="13"/>
                                            </p:txEl>
                                          </p:spTgt>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226">
                                            <p:txEl>
                                              <p:pRg st="14" end="14"/>
                                            </p:txEl>
                                          </p:spTgt>
                                        </p:tgtEl>
                                        <p:attrNameLst>
                                          <p:attrName>style.visibility</p:attrName>
                                        </p:attrNameLst>
                                      </p:cBhvr>
                                      <p:to>
                                        <p:strVal val="visible"/>
                                      </p:to>
                                    </p:set>
                                    <p:anim calcmode="lin" valueType="num">
                                      <p:cBhvr additive="base">
                                        <p:cTn id="49" dur="500"/>
                                        <p:tgtEl>
                                          <p:spTgt spid="226">
                                            <p:txEl>
                                              <p:pRg st="14" end="14"/>
                                            </p:txEl>
                                          </p:spTgt>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226">
                                            <p:txEl>
                                              <p:pRg st="15" end="15"/>
                                            </p:txEl>
                                          </p:spTgt>
                                        </p:tgtEl>
                                        <p:attrNameLst>
                                          <p:attrName>style.visibility</p:attrName>
                                        </p:attrNameLst>
                                      </p:cBhvr>
                                      <p:to>
                                        <p:strVal val="visible"/>
                                      </p:to>
                                    </p:set>
                                    <p:anim calcmode="lin" valueType="num">
                                      <p:cBhvr additive="base">
                                        <p:cTn id="52" dur="500"/>
                                        <p:tgtEl>
                                          <p:spTgt spid="226">
                                            <p:txEl>
                                              <p:pRg st="15" end="15"/>
                                            </p:txEl>
                                          </p:spTgt>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226">
                                            <p:txEl>
                                              <p:pRg st="16" end="16"/>
                                            </p:txEl>
                                          </p:spTgt>
                                        </p:tgtEl>
                                        <p:attrNameLst>
                                          <p:attrName>style.visibility</p:attrName>
                                        </p:attrNameLst>
                                      </p:cBhvr>
                                      <p:to>
                                        <p:strVal val="visible"/>
                                      </p:to>
                                    </p:set>
                                    <p:anim calcmode="lin" valueType="num">
                                      <p:cBhvr additive="base">
                                        <p:cTn id="55" dur="500"/>
                                        <p:tgtEl>
                                          <p:spTgt spid="226">
                                            <p:txEl>
                                              <p:pRg st="16" end="16"/>
                                            </p:txEl>
                                          </p:spTgt>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226">
                                            <p:txEl>
                                              <p:pRg st="17" end="17"/>
                                            </p:txEl>
                                          </p:spTgt>
                                        </p:tgtEl>
                                        <p:attrNameLst>
                                          <p:attrName>style.visibility</p:attrName>
                                        </p:attrNameLst>
                                      </p:cBhvr>
                                      <p:to>
                                        <p:strVal val="visible"/>
                                      </p:to>
                                    </p:set>
                                    <p:anim calcmode="lin" valueType="num">
                                      <p:cBhvr additive="base">
                                        <p:cTn id="58" dur="500"/>
                                        <p:tgtEl>
                                          <p:spTgt spid="226">
                                            <p:txEl>
                                              <p:pRg st="17" end="1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p:nvPr/>
        </p:nvSpPr>
        <p:spPr>
          <a:xfrm>
            <a:off x="5479551" y="2523679"/>
            <a:ext cx="2218207" cy="3112704"/>
          </a:xfrm>
          <a:prstGeom prst="rect">
            <a:avLst/>
          </a:prstGeom>
          <a:gradFill>
            <a:gsLst>
              <a:gs pos="0">
                <a:srgbClr val="3E7FCD">
                  <a:alpha val="8627"/>
                </a:srgbClr>
              </a:gs>
              <a:gs pos="100000">
                <a:srgbClr val="3E7FCD">
                  <a:alpha val="8627"/>
                </a:srgbClr>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0"/>
          <p:cNvSpPr/>
          <p:nvPr/>
        </p:nvSpPr>
        <p:spPr>
          <a:xfrm>
            <a:off x="1969035" y="787471"/>
            <a:ext cx="2950650" cy="4879046"/>
          </a:xfrm>
          <a:prstGeom prst="rect">
            <a:avLst/>
          </a:prstGeom>
          <a:gradFill>
            <a:gsLst>
              <a:gs pos="0">
                <a:srgbClr val="3E7FCD">
                  <a:alpha val="8627"/>
                </a:srgbClr>
              </a:gs>
              <a:gs pos="100000">
                <a:srgbClr val="3E7FCD">
                  <a:alpha val="8627"/>
                </a:srgbClr>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237" name="Google Shape;237;p30"/>
          <p:cNvSpPr txBox="1">
            <a:spLocks noGrp="1"/>
          </p:cNvSpPr>
          <p:nvPr>
            <p:ph type="title"/>
          </p:nvPr>
        </p:nvSpPr>
        <p:spPr>
          <a:xfrm>
            <a:off x="482599" y="-3043"/>
            <a:ext cx="8178799" cy="63861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2800"/>
              <a:buFont typeface="Arial"/>
              <a:buNone/>
            </a:pPr>
            <a:r>
              <a:rPr lang="en-US" sz="2800">
                <a:solidFill>
                  <a:srgbClr val="FF0000"/>
                </a:solidFill>
                <a:latin typeface="Arial"/>
                <a:ea typeface="Arial"/>
                <a:cs typeface="Arial"/>
                <a:sym typeface="Arial"/>
              </a:rPr>
              <a:t>Project Pipeline</a:t>
            </a:r>
            <a:endParaRPr sz="2800"/>
          </a:p>
        </p:txBody>
      </p:sp>
      <p:sp>
        <p:nvSpPr>
          <p:cNvPr id="238" name="Google Shape;238;p30"/>
          <p:cNvSpPr txBox="1">
            <a:spLocks noGrp="1"/>
          </p:cNvSpPr>
          <p:nvPr>
            <p:ph type="sldNum" idx="12"/>
          </p:nvPr>
        </p:nvSpPr>
        <p:spPr>
          <a:xfrm>
            <a:off x="1323" y="6468993"/>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pic>
        <p:nvPicPr>
          <p:cNvPr id="239" name="Google Shape;239;p30"/>
          <p:cNvPicPr preferRelativeResize="0"/>
          <p:nvPr/>
        </p:nvPicPr>
        <p:blipFill rotWithShape="1">
          <a:blip r:embed="rId3">
            <a:alphaModFix/>
          </a:blip>
          <a:srcRect/>
          <a:stretch/>
        </p:blipFill>
        <p:spPr>
          <a:xfrm>
            <a:off x="7605447" y="6338430"/>
            <a:ext cx="1561672" cy="507544"/>
          </a:xfrm>
          <a:prstGeom prst="rect">
            <a:avLst/>
          </a:prstGeom>
          <a:noFill/>
          <a:ln>
            <a:noFill/>
          </a:ln>
        </p:spPr>
      </p:pic>
      <p:sp>
        <p:nvSpPr>
          <p:cNvPr id="240" name="Google Shape;240;p30"/>
          <p:cNvSpPr/>
          <p:nvPr/>
        </p:nvSpPr>
        <p:spPr>
          <a:xfrm>
            <a:off x="2414508" y="1120962"/>
            <a:ext cx="2029985" cy="502747"/>
          </a:xfrm>
          <a:prstGeom prst="roundRect">
            <a:avLst>
              <a:gd name="adj" fmla="val 16667"/>
            </a:avLst>
          </a:prstGeom>
          <a:solidFill>
            <a:srgbClr val="D6E3B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Data Collection</a:t>
            </a:r>
            <a:endParaRPr/>
          </a:p>
        </p:txBody>
      </p:sp>
      <p:sp>
        <p:nvSpPr>
          <p:cNvPr id="241" name="Google Shape;241;p30"/>
          <p:cNvSpPr/>
          <p:nvPr/>
        </p:nvSpPr>
        <p:spPr>
          <a:xfrm>
            <a:off x="2414508" y="1958559"/>
            <a:ext cx="2029985" cy="492920"/>
          </a:xfrm>
          <a:prstGeom prst="rect">
            <a:avLst/>
          </a:prstGeom>
          <a:solidFill>
            <a:srgbClr val="D6E3B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Data Preprocessing</a:t>
            </a:r>
            <a:endParaRPr/>
          </a:p>
        </p:txBody>
      </p:sp>
      <p:sp>
        <p:nvSpPr>
          <p:cNvPr id="242" name="Google Shape;242;p30"/>
          <p:cNvSpPr/>
          <p:nvPr/>
        </p:nvSpPr>
        <p:spPr>
          <a:xfrm>
            <a:off x="2144902" y="2803850"/>
            <a:ext cx="2559871" cy="936170"/>
          </a:xfrm>
          <a:prstGeom prst="rect">
            <a:avLst/>
          </a:prstGeom>
          <a:solidFill>
            <a:srgbClr val="B7CCE4"/>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Model Training using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CNN &amp; Transfer Learning</a:t>
            </a:r>
            <a:endParaRPr/>
          </a:p>
        </p:txBody>
      </p:sp>
      <p:sp>
        <p:nvSpPr>
          <p:cNvPr id="243" name="Google Shape;243;p30"/>
          <p:cNvSpPr/>
          <p:nvPr/>
        </p:nvSpPr>
        <p:spPr>
          <a:xfrm>
            <a:off x="2405662" y="4017874"/>
            <a:ext cx="2038352" cy="575840"/>
          </a:xfrm>
          <a:prstGeom prst="rect">
            <a:avLst/>
          </a:prstGeom>
          <a:solidFill>
            <a:srgbClr val="FBD4B4"/>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Testing &amp; Evaluation</a:t>
            </a:r>
            <a:endParaRPr/>
          </a:p>
        </p:txBody>
      </p:sp>
      <p:sp>
        <p:nvSpPr>
          <p:cNvPr id="244" name="Google Shape;244;p30"/>
          <p:cNvSpPr/>
          <p:nvPr/>
        </p:nvSpPr>
        <p:spPr>
          <a:xfrm>
            <a:off x="2405662" y="4895685"/>
            <a:ext cx="2038352" cy="575840"/>
          </a:xfrm>
          <a:prstGeom prst="roundRect">
            <a:avLst>
              <a:gd name="adj" fmla="val 16667"/>
            </a:avLst>
          </a:prstGeom>
          <a:solidFill>
            <a:srgbClr val="CCC0D9"/>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Prediction</a:t>
            </a:r>
            <a:endParaRPr/>
          </a:p>
        </p:txBody>
      </p:sp>
      <p:sp>
        <p:nvSpPr>
          <p:cNvPr id="245" name="Google Shape;245;p30"/>
          <p:cNvSpPr/>
          <p:nvPr/>
        </p:nvSpPr>
        <p:spPr>
          <a:xfrm>
            <a:off x="5668756" y="2914239"/>
            <a:ext cx="1726694" cy="715391"/>
          </a:xfrm>
          <a:prstGeom prst="rect">
            <a:avLst/>
          </a:prstGeom>
          <a:solidFill>
            <a:srgbClr val="D6E3B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AWS Services</a:t>
            </a:r>
            <a:endParaRPr/>
          </a:p>
          <a:p>
            <a:pPr marL="0" marR="0" lvl="0" indent="0" algn="ctr" rtl="0">
              <a:spcBef>
                <a:spcPts val="0"/>
              </a:spcBef>
              <a:spcAft>
                <a:spcPts val="0"/>
              </a:spcAft>
              <a:buNone/>
            </a:pPr>
            <a:r>
              <a:rPr lang="en-US" sz="1600">
                <a:solidFill>
                  <a:schemeClr val="dk1"/>
                </a:solidFill>
                <a:latin typeface="Calibri"/>
                <a:ea typeface="Calibri"/>
                <a:cs typeface="Calibri"/>
                <a:sym typeface="Calibri"/>
              </a:rPr>
              <a:t>(EC2, S3, Sagemaker)</a:t>
            </a:r>
            <a:endParaRPr/>
          </a:p>
        </p:txBody>
      </p:sp>
      <p:sp>
        <p:nvSpPr>
          <p:cNvPr id="246" name="Google Shape;246;p30"/>
          <p:cNvSpPr/>
          <p:nvPr/>
        </p:nvSpPr>
        <p:spPr>
          <a:xfrm>
            <a:off x="5600363" y="4985075"/>
            <a:ext cx="1863478" cy="486449"/>
          </a:xfrm>
          <a:prstGeom prst="roundRect">
            <a:avLst>
              <a:gd name="adj" fmla="val 16667"/>
            </a:avLst>
          </a:prstGeom>
          <a:solidFill>
            <a:srgbClr val="CCC0D9"/>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Final Client </a:t>
            </a:r>
            <a:endParaRPr/>
          </a:p>
        </p:txBody>
      </p:sp>
      <p:sp>
        <p:nvSpPr>
          <p:cNvPr id="247" name="Google Shape;247;p30"/>
          <p:cNvSpPr/>
          <p:nvPr/>
        </p:nvSpPr>
        <p:spPr>
          <a:xfrm>
            <a:off x="5783031" y="3878323"/>
            <a:ext cx="1498143" cy="715391"/>
          </a:xfrm>
          <a:prstGeom prst="triangle">
            <a:avLst>
              <a:gd name="adj" fmla="val 50000"/>
            </a:avLst>
          </a:prstGeom>
          <a:solidFill>
            <a:srgbClr val="D6E3B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Calibri"/>
                <a:ea typeface="Calibri"/>
                <a:cs typeface="Calibri"/>
                <a:sym typeface="Calibri"/>
              </a:rPr>
              <a:t>AWS lambda</a:t>
            </a:r>
            <a:endParaRPr/>
          </a:p>
        </p:txBody>
      </p:sp>
      <p:cxnSp>
        <p:nvCxnSpPr>
          <p:cNvPr id="248" name="Google Shape;248;p30"/>
          <p:cNvCxnSpPr>
            <a:endCxn id="241" idx="0"/>
          </p:cNvCxnSpPr>
          <p:nvPr/>
        </p:nvCxnSpPr>
        <p:spPr>
          <a:xfrm>
            <a:off x="3429500" y="1623759"/>
            <a:ext cx="0" cy="3348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49" name="Google Shape;249;p30"/>
          <p:cNvCxnSpPr>
            <a:stCxn id="241" idx="2"/>
            <a:endCxn id="242" idx="0"/>
          </p:cNvCxnSpPr>
          <p:nvPr/>
        </p:nvCxnSpPr>
        <p:spPr>
          <a:xfrm flipH="1">
            <a:off x="3424700" y="2451479"/>
            <a:ext cx="4800" cy="3525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0" name="Google Shape;250;p30"/>
          <p:cNvCxnSpPr>
            <a:stCxn id="242" idx="2"/>
            <a:endCxn id="243" idx="0"/>
          </p:cNvCxnSpPr>
          <p:nvPr/>
        </p:nvCxnSpPr>
        <p:spPr>
          <a:xfrm>
            <a:off x="3424838" y="3740020"/>
            <a:ext cx="0" cy="2778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1" name="Google Shape;251;p30"/>
          <p:cNvCxnSpPr>
            <a:stCxn id="243" idx="2"/>
          </p:cNvCxnSpPr>
          <p:nvPr/>
        </p:nvCxnSpPr>
        <p:spPr>
          <a:xfrm>
            <a:off x="3424838" y="4593714"/>
            <a:ext cx="0" cy="30210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2" name="Google Shape;252;p30"/>
          <p:cNvCxnSpPr>
            <a:stCxn id="247" idx="3"/>
            <a:endCxn id="246" idx="0"/>
          </p:cNvCxnSpPr>
          <p:nvPr/>
        </p:nvCxnSpPr>
        <p:spPr>
          <a:xfrm>
            <a:off x="6532103" y="4593714"/>
            <a:ext cx="0" cy="391500"/>
          </a:xfrm>
          <a:prstGeom prst="straightConnector1">
            <a:avLst/>
          </a:prstGeom>
          <a:noFill/>
          <a:ln w="25400" cap="flat" cmpd="sng">
            <a:solidFill>
              <a:schemeClr val="accent1"/>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253" name="Google Shape;253;p30"/>
          <p:cNvCxnSpPr>
            <a:stCxn id="242" idx="3"/>
            <a:endCxn id="245" idx="1"/>
          </p:cNvCxnSpPr>
          <p:nvPr/>
        </p:nvCxnSpPr>
        <p:spPr>
          <a:xfrm>
            <a:off x="4704773" y="3271935"/>
            <a:ext cx="963900" cy="0"/>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254" name="Google Shape;254;p30"/>
          <p:cNvCxnSpPr>
            <a:stCxn id="245" idx="2"/>
            <a:endCxn id="247" idx="0"/>
          </p:cNvCxnSpPr>
          <p:nvPr/>
        </p:nvCxnSpPr>
        <p:spPr>
          <a:xfrm>
            <a:off x="6532103" y="3629630"/>
            <a:ext cx="0" cy="248700"/>
          </a:xfrm>
          <a:prstGeom prst="straightConnector1">
            <a:avLst/>
          </a:prstGeom>
          <a:noFill/>
          <a:ln w="25400" cap="flat" cmpd="sng">
            <a:solidFill>
              <a:schemeClr val="accent1"/>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255" name="Google Shape;255;p30"/>
          <p:cNvSpPr txBox="1"/>
          <p:nvPr/>
        </p:nvSpPr>
        <p:spPr>
          <a:xfrm>
            <a:off x="2405662" y="5861508"/>
            <a:ext cx="1913729"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Part 1: Model Development</a:t>
            </a:r>
            <a:endParaRPr/>
          </a:p>
        </p:txBody>
      </p:sp>
      <p:sp>
        <p:nvSpPr>
          <p:cNvPr id="256" name="Google Shape;256;p30"/>
          <p:cNvSpPr txBox="1"/>
          <p:nvPr/>
        </p:nvSpPr>
        <p:spPr>
          <a:xfrm>
            <a:off x="5364949" y="5828294"/>
            <a:ext cx="2447411"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Part 2: Model Deployment</a:t>
            </a:r>
            <a:endParaRPr/>
          </a:p>
        </p:txBody>
      </p:sp>
      <p:sp>
        <p:nvSpPr>
          <p:cNvPr id="258" name="Google Shape;258;p30"/>
          <p:cNvSpPr txBox="1"/>
          <p:nvPr/>
        </p:nvSpPr>
        <p:spPr>
          <a:xfrm>
            <a:off x="3923024" y="6400317"/>
            <a:ext cx="1531894" cy="276999"/>
          </a:xfrm>
          <a:prstGeom prst="rect">
            <a:avLst/>
          </a:prstGeom>
          <a:solidFill>
            <a:srgbClr val="D8D8D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Fig 2: Project Pipeline</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0"/>
                                        </p:tgtEl>
                                        <p:attrNameLst>
                                          <p:attrName>style.visibility</p:attrName>
                                        </p:attrNameLst>
                                      </p:cBhvr>
                                      <p:to>
                                        <p:strVal val="visible"/>
                                      </p:to>
                                    </p:set>
                                    <p:animEffect transition="in" filter="fade">
                                      <p:cBhvr>
                                        <p:cTn id="11" dur="500"/>
                                        <p:tgtEl>
                                          <p:spTgt spid="2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500"/>
                                        <p:tgtEl>
                                          <p:spTgt spid="2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1"/>
                                        </p:tgtEl>
                                        <p:attrNameLst>
                                          <p:attrName>style.visibility</p:attrName>
                                        </p:attrNameLst>
                                      </p:cBhvr>
                                      <p:to>
                                        <p:strVal val="visible"/>
                                      </p:to>
                                    </p:set>
                                    <p:animEffect transition="in" filter="fade">
                                      <p:cBhvr>
                                        <p:cTn id="19" dur="500"/>
                                        <p:tgtEl>
                                          <p:spTgt spid="2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9"/>
                                        </p:tgtEl>
                                        <p:attrNameLst>
                                          <p:attrName>style.visibility</p:attrName>
                                        </p:attrNameLst>
                                      </p:cBhvr>
                                      <p:to>
                                        <p:strVal val="visible"/>
                                      </p:to>
                                    </p:set>
                                    <p:animEffect transition="in" filter="fade">
                                      <p:cBhvr>
                                        <p:cTn id="23" dur="500"/>
                                        <p:tgtEl>
                                          <p:spTgt spid="24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fade">
                                      <p:cBhvr>
                                        <p:cTn id="27" dur="500"/>
                                        <p:tgtEl>
                                          <p:spTgt spid="24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500"/>
                                        <p:tgtEl>
                                          <p:spTgt spid="2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43"/>
                                        </p:tgtEl>
                                        <p:attrNameLst>
                                          <p:attrName>style.visibility</p:attrName>
                                        </p:attrNameLst>
                                      </p:cBhvr>
                                      <p:to>
                                        <p:strVal val="visible"/>
                                      </p:to>
                                    </p:set>
                                    <p:animEffect transition="in" filter="fade">
                                      <p:cBhvr>
                                        <p:cTn id="35" dur="500"/>
                                        <p:tgtEl>
                                          <p:spTgt spid="24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1"/>
                                        </p:tgtEl>
                                        <p:attrNameLst>
                                          <p:attrName>style.visibility</p:attrName>
                                        </p:attrNameLst>
                                      </p:cBhvr>
                                      <p:to>
                                        <p:strVal val="visible"/>
                                      </p:to>
                                    </p:set>
                                    <p:animEffect transition="in" filter="fade">
                                      <p:cBhvr>
                                        <p:cTn id="39" dur="500"/>
                                        <p:tgtEl>
                                          <p:spTgt spid="25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Effect transition="in" filter="fade">
                                      <p:cBhvr>
                                        <p:cTn id="43" dur="500"/>
                                        <p:tgtEl>
                                          <p:spTgt spid="24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55"/>
                                        </p:tgtEl>
                                        <p:attrNameLst>
                                          <p:attrName>style.visibility</p:attrName>
                                        </p:attrNameLst>
                                      </p:cBhvr>
                                      <p:to>
                                        <p:strVal val="visible"/>
                                      </p:to>
                                    </p:set>
                                    <p:animEffect transition="in" filter="fade">
                                      <p:cBhvr>
                                        <p:cTn id="47" dur="500"/>
                                        <p:tgtEl>
                                          <p:spTgt spid="2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3"/>
                                        </p:tgtEl>
                                        <p:attrNameLst>
                                          <p:attrName>style.visibility</p:attrName>
                                        </p:attrNameLst>
                                      </p:cBhvr>
                                      <p:to>
                                        <p:strVal val="visible"/>
                                      </p:to>
                                    </p:set>
                                    <p:animEffect transition="in" filter="fade">
                                      <p:cBhvr>
                                        <p:cTn id="52" dur="500"/>
                                        <p:tgtEl>
                                          <p:spTgt spid="253"/>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45"/>
                                        </p:tgtEl>
                                        <p:attrNameLst>
                                          <p:attrName>style.visibility</p:attrName>
                                        </p:attrNameLst>
                                      </p:cBhvr>
                                      <p:to>
                                        <p:strVal val="visible"/>
                                      </p:to>
                                    </p:set>
                                    <p:animEffect transition="in" filter="fade">
                                      <p:cBhvr>
                                        <p:cTn id="56" dur="500"/>
                                        <p:tgtEl>
                                          <p:spTgt spid="245"/>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54"/>
                                        </p:tgtEl>
                                        <p:attrNameLst>
                                          <p:attrName>style.visibility</p:attrName>
                                        </p:attrNameLst>
                                      </p:cBhvr>
                                      <p:to>
                                        <p:strVal val="visible"/>
                                      </p:to>
                                    </p:set>
                                    <p:animEffect transition="in" filter="fade">
                                      <p:cBhvr>
                                        <p:cTn id="60" dur="500"/>
                                        <p:tgtEl>
                                          <p:spTgt spid="254"/>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500"/>
                                        <p:tgtEl>
                                          <p:spTgt spid="247"/>
                                        </p:tgtEl>
                                      </p:cBhvr>
                                    </p:animEffect>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252"/>
                                        </p:tgtEl>
                                        <p:attrNameLst>
                                          <p:attrName>style.visibility</p:attrName>
                                        </p:attrNameLst>
                                      </p:cBhvr>
                                      <p:to>
                                        <p:strVal val="visible"/>
                                      </p:to>
                                    </p:set>
                                    <p:animEffect transition="in" filter="fade">
                                      <p:cBhvr>
                                        <p:cTn id="68" dur="500"/>
                                        <p:tgtEl>
                                          <p:spTgt spid="252"/>
                                        </p:tgtEl>
                                      </p:cBhvr>
                                    </p:animEffect>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246"/>
                                        </p:tgtEl>
                                        <p:attrNameLst>
                                          <p:attrName>style.visibility</p:attrName>
                                        </p:attrNameLst>
                                      </p:cBhvr>
                                      <p:to>
                                        <p:strVal val="visible"/>
                                      </p:to>
                                    </p:set>
                                    <p:animEffect transition="in" filter="fade">
                                      <p:cBhvr>
                                        <p:cTn id="72" dur="500"/>
                                        <p:tgtEl>
                                          <p:spTgt spid="246"/>
                                        </p:tgtEl>
                                      </p:cBhvr>
                                    </p:animEffect>
                                  </p:childTnLst>
                                </p:cTn>
                              </p:par>
                            </p:childTnLst>
                          </p:cTn>
                        </p:par>
                        <p:par>
                          <p:cTn id="73" fill="hold">
                            <p:stCondLst>
                              <p:cond delay="3000"/>
                            </p:stCondLst>
                            <p:childTnLst>
                              <p:par>
                                <p:cTn id="74" presetID="10" presetClass="entr" presetSubtype="0" fill="hold" nodeType="afterEffect">
                                  <p:stCondLst>
                                    <p:cond delay="0"/>
                                  </p:stCondLst>
                                  <p:childTnLst>
                                    <p:set>
                                      <p:cBhvr>
                                        <p:cTn id="75" dur="1" fill="hold">
                                          <p:stCondLst>
                                            <p:cond delay="0"/>
                                          </p:stCondLst>
                                        </p:cTn>
                                        <p:tgtEl>
                                          <p:spTgt spid="235"/>
                                        </p:tgtEl>
                                        <p:attrNameLst>
                                          <p:attrName>style.visibility</p:attrName>
                                        </p:attrNameLst>
                                      </p:cBhvr>
                                      <p:to>
                                        <p:strVal val="visible"/>
                                      </p:to>
                                    </p:set>
                                    <p:animEffect transition="in" filter="fade">
                                      <p:cBhvr>
                                        <p:cTn id="76" dur="500"/>
                                        <p:tgtEl>
                                          <p:spTgt spid="235"/>
                                        </p:tgtEl>
                                      </p:cBhvr>
                                    </p:animEffect>
                                  </p:childTnLst>
                                </p:cTn>
                              </p:par>
                            </p:childTnLst>
                          </p:cTn>
                        </p:par>
                        <p:par>
                          <p:cTn id="77" fill="hold">
                            <p:stCondLst>
                              <p:cond delay="3500"/>
                            </p:stCondLst>
                            <p:childTnLst>
                              <p:par>
                                <p:cTn id="78" presetID="10" presetClass="entr" presetSubtype="0" fill="hold" nodeType="afterEffect">
                                  <p:stCondLst>
                                    <p:cond delay="0"/>
                                  </p:stCondLst>
                                  <p:childTnLst>
                                    <p:set>
                                      <p:cBhvr>
                                        <p:cTn id="79" dur="1" fill="hold">
                                          <p:stCondLst>
                                            <p:cond delay="0"/>
                                          </p:stCondLst>
                                        </p:cTn>
                                        <p:tgtEl>
                                          <p:spTgt spid="256"/>
                                        </p:tgtEl>
                                        <p:attrNameLst>
                                          <p:attrName>style.visibility</p:attrName>
                                        </p:attrNameLst>
                                      </p:cBhvr>
                                      <p:to>
                                        <p:strVal val="visible"/>
                                      </p:to>
                                    </p:set>
                                    <p:animEffect transition="in" filter="fade">
                                      <p:cBhvr>
                                        <p:cTn id="80" dur="500"/>
                                        <p:tgtEl>
                                          <p:spTgt spid="256"/>
                                        </p:tgtEl>
                                      </p:cBhvr>
                                    </p:animEffect>
                                  </p:childTnLst>
                                </p:cTn>
                              </p:par>
                            </p:childTnLst>
                          </p:cTn>
                        </p:par>
                        <p:par>
                          <p:cTn id="81" fill="hold">
                            <p:stCondLst>
                              <p:cond delay="4000"/>
                            </p:stCondLst>
                            <p:childTnLst>
                              <p:par>
                                <p:cTn id="82" presetID="10" presetClass="entr" presetSubtype="0" fill="hold" nodeType="afterEffect">
                                  <p:stCondLst>
                                    <p:cond delay="0"/>
                                  </p:stCondLst>
                                  <p:childTnLst>
                                    <p:set>
                                      <p:cBhvr>
                                        <p:cTn id="83" dur="1" fill="hold">
                                          <p:stCondLst>
                                            <p:cond delay="0"/>
                                          </p:stCondLst>
                                        </p:cTn>
                                        <p:tgtEl>
                                          <p:spTgt spid="258"/>
                                        </p:tgtEl>
                                        <p:attrNameLst>
                                          <p:attrName>style.visibility</p:attrName>
                                        </p:attrNameLst>
                                      </p:cBhvr>
                                      <p:to>
                                        <p:strVal val="visible"/>
                                      </p:to>
                                    </p:set>
                                    <p:animEffect transition="in" filter="fade">
                                      <p:cBhvr>
                                        <p:cTn id="84"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457200" y="274638"/>
            <a:ext cx="8229600" cy="45719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ts val="2800"/>
              <a:buFont typeface="Arial"/>
              <a:buNone/>
            </a:pPr>
            <a:r>
              <a:rPr lang="en-US" sz="2800" dirty="0">
                <a:solidFill>
                  <a:srgbClr val="FF0000"/>
                </a:solidFill>
                <a:latin typeface="Arial"/>
                <a:ea typeface="Arial"/>
                <a:cs typeface="Arial"/>
                <a:sym typeface="Arial"/>
              </a:rPr>
              <a:t>Transfer Learning</a:t>
            </a:r>
            <a:endParaRPr sz="2800" dirty="0"/>
          </a:p>
        </p:txBody>
      </p:sp>
      <p:sp>
        <p:nvSpPr>
          <p:cNvPr id="2" name="Text Placeholder 1">
            <a:extLst>
              <a:ext uri="{FF2B5EF4-FFF2-40B4-BE49-F238E27FC236}">
                <a16:creationId xmlns:a16="http://schemas.microsoft.com/office/drawing/2014/main" id="{3CA78E07-21AF-0676-CEFB-C258C11572A4}"/>
              </a:ext>
            </a:extLst>
          </p:cNvPr>
          <p:cNvSpPr>
            <a:spLocks noGrp="1"/>
          </p:cNvSpPr>
          <p:nvPr>
            <p:ph type="body" idx="1"/>
          </p:nvPr>
        </p:nvSpPr>
        <p:spPr>
          <a:xfrm>
            <a:off x="457200" y="749758"/>
            <a:ext cx="8229600" cy="5376406"/>
          </a:xfrm>
        </p:spPr>
        <p:txBody>
          <a:bodyPr>
            <a:normAutofit/>
          </a:bodyPr>
          <a:lstStyle/>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Times New Roman" panose="02020603050405020304" pitchFamily="18" charset="0"/>
                <a:cs typeface="Times New Roman" panose="02020603050405020304" pitchFamily="18" charset="0"/>
                <a:sym typeface="Calibri"/>
              </a:rPr>
              <a:t>Transfer learning is a machine learning technique where knowledge learned from one task is reused to improve performance on a related task.</a:t>
            </a:r>
          </a:p>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Times New Roman" panose="02020603050405020304" pitchFamily="18" charset="0"/>
                <a:cs typeface="Times New Roman" panose="02020603050405020304" pitchFamily="18" charset="0"/>
                <a:sym typeface="Calibri"/>
              </a:rPr>
              <a:t>Transfer learning is often used in deep learning, where training a model from scratch can be very time-consuming and computationally expensive.</a:t>
            </a:r>
          </a:p>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Times New Roman" panose="02020603050405020304" pitchFamily="18" charset="0"/>
                <a:cs typeface="Times New Roman" panose="02020603050405020304" pitchFamily="18" charset="0"/>
                <a:sym typeface="Calibri"/>
              </a:rPr>
              <a:t>By using transfer learning, researchers can leverage the knowledge learned from large datasets to train models for new tasks more quickly and efficiently.</a:t>
            </a:r>
          </a:p>
          <a:p>
            <a:pPr marL="457200" lvl="0" indent="-342900" algn="l" rtl="0">
              <a:spcBef>
                <a:spcPts val="0"/>
              </a:spcBef>
              <a:spcAft>
                <a:spcPts val="0"/>
              </a:spcAft>
              <a:buClr>
                <a:schemeClr val="dk1"/>
              </a:buClr>
              <a:buSzPts val="1800"/>
              <a:buFont typeface="Calibri"/>
              <a:buChar char="●"/>
            </a:pPr>
            <a:r>
              <a:rPr lang="en-US" sz="1800" dirty="0">
                <a:solidFill>
                  <a:srgbClr val="1F1F1F"/>
                </a:solidFill>
                <a:highlight>
                  <a:srgbClr val="FFFFFF"/>
                </a:highlight>
                <a:latin typeface="Times New Roman" panose="02020603050405020304" pitchFamily="18" charset="0"/>
                <a:cs typeface="Times New Roman" panose="02020603050405020304" pitchFamily="18" charset="0"/>
              </a:rPr>
              <a:t>Our project leverages the power of the EfficientNetB0 model and utilizes pre-trained weights from the ImageNet dataset to advance the accuracy and efficiency of brain tumor classification. EfficientNetB0 is renowned for being the smallest and fastest member of the </a:t>
            </a:r>
            <a:r>
              <a:rPr lang="en-US" sz="1800" dirty="0" err="1">
                <a:solidFill>
                  <a:srgbClr val="1F1F1F"/>
                </a:solidFill>
                <a:highlight>
                  <a:srgbClr val="FFFFFF"/>
                </a:highlight>
                <a:latin typeface="Times New Roman" panose="02020603050405020304" pitchFamily="18" charset="0"/>
                <a:cs typeface="Times New Roman" panose="02020603050405020304" pitchFamily="18" charset="0"/>
              </a:rPr>
              <a:t>EfficientNet</a:t>
            </a:r>
            <a:r>
              <a:rPr lang="en-US" sz="1800" dirty="0">
                <a:solidFill>
                  <a:srgbClr val="1F1F1F"/>
                </a:solidFill>
                <a:highlight>
                  <a:srgbClr val="FFFFFF"/>
                </a:highlight>
                <a:latin typeface="Times New Roman" panose="02020603050405020304" pitchFamily="18" charset="0"/>
                <a:cs typeface="Times New Roman" panose="02020603050405020304" pitchFamily="18" charset="0"/>
              </a:rPr>
              <a:t> family. It's well-suited for our task as it offers excellent performance while requiring fewer computational resources.</a:t>
            </a:r>
            <a:endParaRPr lang="en-US" sz="1800" dirty="0">
              <a:highlight>
                <a:srgbClr val="FFFFFF"/>
              </a:highligh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Font typeface="Calibri"/>
              <a:buChar char="●"/>
            </a:pPr>
            <a:r>
              <a:rPr lang="en-US" sz="1800" dirty="0">
                <a:solidFill>
                  <a:srgbClr val="1F1F1F"/>
                </a:solidFill>
                <a:highlight>
                  <a:srgbClr val="FFFFFF"/>
                </a:highlight>
                <a:latin typeface="Times New Roman" panose="02020603050405020304" pitchFamily="18" charset="0"/>
                <a:cs typeface="Times New Roman" panose="02020603050405020304" pitchFamily="18" charset="0"/>
              </a:rPr>
              <a:t>ImageNet-trained models, including EfficientNetB0, have already learned to recognize a vast array of features, shapes, and objects. This prior knowledge is instrumental in understanding intricate patterns in various images. </a:t>
            </a:r>
          </a:p>
          <a:p>
            <a:pPr marL="457200" lvl="0" indent="-342900" algn="l" rtl="0">
              <a:spcBef>
                <a:spcPts val="0"/>
              </a:spcBef>
              <a:spcAft>
                <a:spcPts val="0"/>
              </a:spcAft>
              <a:buClr>
                <a:schemeClr val="dk1"/>
              </a:buClr>
              <a:buSzPts val="1800"/>
              <a:buFont typeface="Calibri"/>
              <a:buChar char="●"/>
            </a:pPr>
            <a:r>
              <a:rPr lang="en-US" sz="1800" dirty="0">
                <a:solidFill>
                  <a:srgbClr val="1F1F1F"/>
                </a:solidFill>
                <a:highlight>
                  <a:srgbClr val="FFFFFF"/>
                </a:highlight>
                <a:latin typeface="Times New Roman" panose="02020603050405020304" pitchFamily="18" charset="0"/>
                <a:cs typeface="Times New Roman" panose="02020603050405020304" pitchFamily="18" charset="0"/>
              </a:rPr>
              <a:t>By starting with weights that have already learned valuable features, we considerably reduce the time and resources required for training. Instead of beginning with random weight initializations, we have a head start in fine-tuning the model for our specific task.</a:t>
            </a:r>
          </a:p>
          <a:p>
            <a:pPr marL="0" lvl="0" indent="0" algn="l" rtl="0">
              <a:lnSpc>
                <a:spcPct val="115000"/>
              </a:lnSpc>
              <a:spcBef>
                <a:spcPts val="1100"/>
              </a:spcBef>
              <a:spcAft>
                <a:spcPts val="0"/>
              </a:spcAft>
              <a:buNone/>
            </a:pPr>
            <a:endParaRPr lang="en-US" sz="1800" dirty="0">
              <a:solidFill>
                <a:schemeClr val="dk1"/>
              </a:solidFill>
              <a:latin typeface="Times New Roman" panose="02020603050405020304" pitchFamily="18" charset="0"/>
              <a:cs typeface="Times New Roman" panose="02020603050405020304" pitchFamily="18" charset="0"/>
              <a:sym typeface="Calibri"/>
            </a:endParaRPr>
          </a:p>
          <a:p>
            <a:endParaRPr lang="en-US" sz="1800" dirty="0">
              <a:latin typeface="Times New Roman" panose="02020603050405020304" pitchFamily="18" charset="0"/>
              <a:cs typeface="Times New Roman" panose="02020603050405020304" pitchFamily="18" charset="0"/>
            </a:endParaRPr>
          </a:p>
        </p:txBody>
      </p:sp>
      <p:sp>
        <p:nvSpPr>
          <p:cNvPr id="265" name="Google Shape;265;p3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pic>
        <p:nvPicPr>
          <p:cNvPr id="266" name="Google Shape;266;p31"/>
          <p:cNvPicPr preferRelativeResize="0"/>
          <p:nvPr/>
        </p:nvPicPr>
        <p:blipFill rotWithShape="1">
          <a:blip r:embed="rId3">
            <a:alphaModFix/>
          </a:blip>
          <a:srcRect/>
          <a:stretch/>
        </p:blipFill>
        <p:spPr>
          <a:xfrm>
            <a:off x="7605447" y="6338430"/>
            <a:ext cx="1561672" cy="507544"/>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p:cNvPicPr preferRelativeResize="0"/>
          <p:nvPr/>
        </p:nvPicPr>
        <p:blipFill rotWithShape="1">
          <a:blip r:embed="rId3">
            <a:alphaModFix/>
          </a:blip>
          <a:srcRect/>
          <a:stretch/>
        </p:blipFill>
        <p:spPr>
          <a:xfrm>
            <a:off x="7500895" y="6265677"/>
            <a:ext cx="1561672" cy="507544"/>
          </a:xfrm>
          <a:prstGeom prst="rect">
            <a:avLst/>
          </a:prstGeom>
          <a:noFill/>
          <a:ln>
            <a:noFill/>
          </a:ln>
        </p:spPr>
      </p:pic>
      <p:sp>
        <p:nvSpPr>
          <p:cNvPr id="3" name="Text Placeholder 2">
            <a:extLst>
              <a:ext uri="{FF2B5EF4-FFF2-40B4-BE49-F238E27FC236}">
                <a16:creationId xmlns:a16="http://schemas.microsoft.com/office/drawing/2014/main" id="{1A2019C0-CF5E-B063-D118-B4BA0AD19D9D}"/>
              </a:ext>
            </a:extLst>
          </p:cNvPr>
          <p:cNvSpPr>
            <a:spLocks noGrp="1"/>
          </p:cNvSpPr>
          <p:nvPr>
            <p:ph type="body" idx="1"/>
          </p:nvPr>
        </p:nvSpPr>
        <p:spPr>
          <a:xfrm>
            <a:off x="457200" y="913058"/>
            <a:ext cx="8229600" cy="5213106"/>
          </a:xfrm>
        </p:spPr>
        <p:txBody>
          <a:bodyPr>
            <a:normAutofit/>
          </a:bodyPr>
          <a:lstStyle/>
          <a:p>
            <a:r>
              <a:rPr lang="en-US" sz="1600" b="1" dirty="0">
                <a:latin typeface="Times New Roman" panose="02020603050405020304" pitchFamily="18" charset="0"/>
                <a:cs typeface="Times New Roman" panose="02020603050405020304" pitchFamily="18" charset="0"/>
              </a:rPr>
              <a:t>EfficientNetB0 Output</a:t>
            </a:r>
            <a:r>
              <a:rPr lang="en-US" sz="1600" dirty="0">
                <a:latin typeface="Times New Roman" panose="02020603050405020304" pitchFamily="18" charset="0"/>
                <a:cs typeface="Times New Roman" panose="02020603050405020304" pitchFamily="18" charset="0"/>
              </a:rPr>
              <a:t>: Our starting point is the output of the EfficientNetB0 model. EfficientNetB0 serves as the feature extractor, capturing meaningful features from our brain tumor images. </a:t>
            </a:r>
          </a:p>
          <a:p>
            <a:r>
              <a:rPr lang="en-US" sz="1600" b="1" dirty="0">
                <a:latin typeface="Times New Roman" panose="02020603050405020304" pitchFamily="18" charset="0"/>
                <a:cs typeface="Times New Roman" panose="02020603050405020304" pitchFamily="18" charset="0"/>
              </a:rPr>
              <a:t>Global Average Pooling 2D Layer</a:t>
            </a:r>
            <a:r>
              <a:rPr lang="en-US" sz="1600" dirty="0">
                <a:latin typeface="Times New Roman" panose="02020603050405020304" pitchFamily="18" charset="0"/>
                <a:cs typeface="Times New Roman" panose="02020603050405020304" pitchFamily="18" charset="0"/>
              </a:rPr>
              <a:t>: Following the feature extraction, we apply a GlobalAveragePooling2D layer. This layer transforms the multi-dimensional feature maps into a 1D vector. It calculates the average of the feature values, which is a powerful technique for reducing the spatial dimensions while preserving the most important information. This step helps in mitigating overfitting and improving computational efficiency. </a:t>
            </a:r>
          </a:p>
          <a:p>
            <a:r>
              <a:rPr lang="en-US" sz="1600" b="1" dirty="0">
                <a:latin typeface="Times New Roman" panose="02020603050405020304" pitchFamily="18" charset="0"/>
                <a:cs typeface="Times New Roman" panose="02020603050405020304" pitchFamily="18" charset="0"/>
              </a:rPr>
              <a:t>Dropout Layer</a:t>
            </a:r>
            <a:r>
              <a:rPr lang="en-US" sz="1600" dirty="0">
                <a:latin typeface="Times New Roman" panose="02020603050405020304" pitchFamily="18" charset="0"/>
                <a:cs typeface="Times New Roman" panose="02020603050405020304" pitchFamily="18" charset="0"/>
              </a:rPr>
              <a:t>: We introduce a Dropout layer with a rate of 0.5. Dropout is a regularization technique that helps prevent overfitting by randomly setting a fraction of the input units to 0 during each training iteration. In our case, a rate of 0.5 means that 50% of the inputs will be randomly dropped out during training. This promotes model robustness and generalization. </a:t>
            </a:r>
          </a:p>
          <a:p>
            <a:r>
              <a:rPr lang="en-US" sz="1600" b="1" dirty="0">
                <a:latin typeface="Times New Roman" panose="02020603050405020304" pitchFamily="18" charset="0"/>
                <a:cs typeface="Times New Roman" panose="02020603050405020304" pitchFamily="18" charset="0"/>
              </a:rPr>
              <a:t>Dense Layer with </a:t>
            </a:r>
            <a:r>
              <a:rPr lang="en-US" sz="1600" b="1" dirty="0" err="1">
                <a:latin typeface="Times New Roman" panose="02020603050405020304" pitchFamily="18" charset="0"/>
                <a:cs typeface="Times New Roman" panose="02020603050405020304" pitchFamily="18" charset="0"/>
              </a:rPr>
              <a:t>Softmax</a:t>
            </a:r>
            <a:r>
              <a:rPr lang="en-US" sz="1600" b="1" dirty="0">
                <a:latin typeface="Times New Roman" panose="02020603050405020304" pitchFamily="18" charset="0"/>
                <a:cs typeface="Times New Roman" panose="02020603050405020304" pitchFamily="18" charset="0"/>
              </a:rPr>
              <a:t> Activation</a:t>
            </a:r>
            <a:r>
              <a:rPr lang="en-US" sz="1600" dirty="0">
                <a:latin typeface="Times New Roman" panose="02020603050405020304" pitchFamily="18" charset="0"/>
                <a:cs typeface="Times New Roman" panose="02020603050405020304" pitchFamily="18" charset="0"/>
              </a:rPr>
              <a:t>: The final layer of our model is a fully connected Dense layer with 4 units, corresponding to the 4 classes or categories of brain tumors we are classifying. The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activation function is applied to this layer, ensuring that the output values are transformed into probability scores, with each score representing the likelihood of the input image belonging to one of the 4 tumor categories.</a:t>
            </a:r>
          </a:p>
        </p:txBody>
      </p:sp>
      <p:sp>
        <p:nvSpPr>
          <p:cNvPr id="275" name="Google Shape;275;p3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278" name="Google Shape;278;p32"/>
          <p:cNvSpPr txBox="1"/>
          <p:nvPr/>
        </p:nvSpPr>
        <p:spPr>
          <a:xfrm>
            <a:off x="482599" y="274357"/>
            <a:ext cx="8178900" cy="638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0000"/>
              </a:buClr>
              <a:buSzPct val="100000"/>
              <a:buFont typeface="Arial"/>
              <a:buNone/>
            </a:pPr>
            <a:r>
              <a:rPr lang="en-US" sz="2800" dirty="0">
                <a:solidFill>
                  <a:srgbClr val="FF0000"/>
                </a:solidFill>
                <a:latin typeface="Arial"/>
                <a:ea typeface="Arial"/>
                <a:cs typeface="Arial"/>
                <a:sym typeface="Arial"/>
              </a:rPr>
              <a:t>Model </a:t>
            </a:r>
            <a:r>
              <a:rPr lang="en-US" sz="2800" dirty="0">
                <a:solidFill>
                  <a:srgbClr val="FF0000"/>
                </a:solidFill>
              </a:rPr>
              <a:t>Architecture</a:t>
            </a:r>
            <a:endParaRPr sz="2800" dirty="0">
              <a:solidFill>
                <a:schemeClr val="dk1"/>
              </a:solidFill>
              <a:latin typeface="Calibri"/>
              <a:ea typeface="Calibri"/>
              <a:cs typeface="Calibri"/>
              <a:sym typeface="Calibri"/>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p:cNvPicPr preferRelativeResize="0"/>
          <p:nvPr/>
        </p:nvPicPr>
        <p:blipFill rotWithShape="1">
          <a:blip r:embed="rId3">
            <a:alphaModFix/>
          </a:blip>
          <a:srcRect/>
          <a:stretch/>
        </p:blipFill>
        <p:spPr>
          <a:xfrm>
            <a:off x="7500895" y="6265677"/>
            <a:ext cx="1561672" cy="507544"/>
          </a:xfrm>
          <a:prstGeom prst="rect">
            <a:avLst/>
          </a:prstGeom>
          <a:noFill/>
          <a:ln>
            <a:noFill/>
          </a:ln>
        </p:spPr>
      </p:pic>
      <p:sp>
        <p:nvSpPr>
          <p:cNvPr id="3" name="Text Placeholder 2">
            <a:extLst>
              <a:ext uri="{FF2B5EF4-FFF2-40B4-BE49-F238E27FC236}">
                <a16:creationId xmlns:a16="http://schemas.microsoft.com/office/drawing/2014/main" id="{1A2019C0-CF5E-B063-D118-B4BA0AD19D9D}"/>
              </a:ext>
            </a:extLst>
          </p:cNvPr>
          <p:cNvSpPr>
            <a:spLocks noGrp="1"/>
          </p:cNvSpPr>
          <p:nvPr>
            <p:ph type="body" idx="1"/>
          </p:nvPr>
        </p:nvSpPr>
        <p:spPr>
          <a:xfrm>
            <a:off x="457200" y="913058"/>
            <a:ext cx="8229600" cy="5213106"/>
          </a:xfrm>
        </p:spPr>
        <p:txBody>
          <a:bodyPr>
            <a:normAutofit/>
          </a:bodyPr>
          <a:lstStyle/>
          <a:p>
            <a:pPr algn="just"/>
            <a:r>
              <a:rPr lang="en-US" sz="1600" dirty="0">
                <a:latin typeface="Times New Roman" panose="02020603050405020304" pitchFamily="18" charset="0"/>
                <a:cs typeface="Times New Roman" panose="02020603050405020304" pitchFamily="18" charset="0"/>
              </a:rPr>
              <a:t>Our model is compiled by defining Loss Function, Optimizer and metrics.</a:t>
            </a:r>
          </a:p>
          <a:p>
            <a:pPr algn="just"/>
            <a:r>
              <a:rPr lang="en-US" sz="1600" dirty="0">
                <a:latin typeface="Times New Roman" panose="02020603050405020304" pitchFamily="18" charset="0"/>
                <a:cs typeface="Times New Roman" panose="02020603050405020304" pitchFamily="18" charset="0"/>
              </a:rPr>
              <a:t>We have used Categorical cross entropy, Adam optimizer and Accuracy as a metric to judge our model.</a:t>
            </a:r>
          </a:p>
          <a:p>
            <a:pPr algn="just"/>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Callbacks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can help you fix bugs more quickly and can help you build better models. They can help you visualize how your model’s training is going, and can even help prevent overfitting by implementing early stopping or customizing the learning rate on each iteration.</a:t>
            </a:r>
          </a:p>
          <a:p>
            <a:pPr algn="just"/>
            <a:r>
              <a:rPr lang="en-US" sz="1600" dirty="0">
                <a:latin typeface="Times New Roman" panose="02020603050405020304" pitchFamily="18" charset="0"/>
                <a:ea typeface="Calibri" panose="020F0502020204030204" pitchFamily="34" charset="0"/>
                <a:cs typeface="Times New Roman" panose="02020603050405020304" pitchFamily="18" charset="0"/>
              </a:rPr>
              <a:t>In this project, we have used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TensorBoard</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ModelCheckpoint</a:t>
            </a:r>
            <a:r>
              <a:rPr lang="en-US" sz="1600" dirty="0">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ReduceLROnPlateau</a:t>
            </a:r>
            <a:r>
              <a:rPr lang="en-US" sz="1600" dirty="0">
                <a:latin typeface="Times New Roman" panose="02020603050405020304" pitchFamily="18" charset="0"/>
                <a:ea typeface="Calibri" panose="020F0502020204030204" pitchFamily="34" charset="0"/>
                <a:cs typeface="Times New Roman" panose="02020603050405020304" pitchFamily="18" charset="0"/>
              </a:rPr>
              <a:t> callback functions.</a:t>
            </a:r>
          </a:p>
          <a:p>
            <a:pPr algn="just"/>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275" name="Google Shape;275;p3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278" name="Google Shape;278;p32"/>
          <p:cNvSpPr txBox="1"/>
          <p:nvPr/>
        </p:nvSpPr>
        <p:spPr>
          <a:xfrm>
            <a:off x="482599" y="274357"/>
            <a:ext cx="8178900" cy="638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0000"/>
              </a:buClr>
              <a:buSzPct val="100000"/>
              <a:buFont typeface="Arial"/>
              <a:buNone/>
            </a:pPr>
            <a:r>
              <a:rPr lang="en-US" sz="2800" dirty="0">
                <a:solidFill>
                  <a:srgbClr val="FF0000"/>
                </a:solidFill>
                <a:latin typeface="Arial"/>
                <a:ea typeface="Arial"/>
                <a:cs typeface="Arial"/>
                <a:sym typeface="Arial"/>
              </a:rPr>
              <a:t>Model </a:t>
            </a:r>
            <a:r>
              <a:rPr lang="en-US" sz="2800" dirty="0">
                <a:solidFill>
                  <a:srgbClr val="FF0000"/>
                </a:solidFill>
              </a:rPr>
              <a:t>Architecture &amp; Compilation</a:t>
            </a:r>
            <a:endParaRPr sz="2800" dirty="0">
              <a:solidFill>
                <a:schemeClr val="dk1"/>
              </a:solidFill>
              <a:latin typeface="Calibri"/>
              <a:ea typeface="Calibri"/>
              <a:cs typeface="Calibri"/>
              <a:sym typeface="Calibri"/>
            </a:endParaRPr>
          </a:p>
        </p:txBody>
      </p:sp>
      <p:pic>
        <p:nvPicPr>
          <p:cNvPr id="4" name="Picture 3" descr="A diagram of a diagram of a variety of cubes&#10;&#10;Description automatically generated">
            <a:extLst>
              <a:ext uri="{FF2B5EF4-FFF2-40B4-BE49-F238E27FC236}">
                <a16:creationId xmlns:a16="http://schemas.microsoft.com/office/drawing/2014/main" id="{8F56779B-9500-AC80-8A76-A3716199C75F}"/>
              </a:ext>
            </a:extLst>
          </p:cNvPr>
          <p:cNvPicPr>
            <a:picLocks noChangeAspect="1"/>
          </p:cNvPicPr>
          <p:nvPr/>
        </p:nvPicPr>
        <p:blipFill>
          <a:blip r:embed="rId4"/>
          <a:stretch>
            <a:fillRect/>
          </a:stretch>
        </p:blipFill>
        <p:spPr>
          <a:xfrm>
            <a:off x="1038859" y="3429000"/>
            <a:ext cx="7066281" cy="2423550"/>
          </a:xfrm>
          <a:prstGeom prst="rect">
            <a:avLst/>
          </a:prstGeom>
        </p:spPr>
      </p:pic>
      <p:sp>
        <p:nvSpPr>
          <p:cNvPr id="2" name="Google Shape;317;p36">
            <a:extLst>
              <a:ext uri="{FF2B5EF4-FFF2-40B4-BE49-F238E27FC236}">
                <a16:creationId xmlns:a16="http://schemas.microsoft.com/office/drawing/2014/main" id="{4240943A-E1C3-A2C8-0FAE-ED865D88A265}"/>
              </a:ext>
            </a:extLst>
          </p:cNvPr>
          <p:cNvSpPr txBox="1"/>
          <p:nvPr/>
        </p:nvSpPr>
        <p:spPr>
          <a:xfrm>
            <a:off x="2481128" y="6027645"/>
            <a:ext cx="4545920" cy="276959"/>
          </a:xfrm>
          <a:prstGeom prst="rect">
            <a:avLst/>
          </a:prstGeom>
          <a:solidFill>
            <a:srgbClr val="D8D8D8"/>
          </a:solidFill>
          <a:ln>
            <a:noFill/>
          </a:ln>
        </p:spPr>
        <p:txBody>
          <a:bodyPr spcFirstLastPara="1" wrap="square" lIns="91425" tIns="45700" rIns="91425" bIns="45700" anchor="t" anchorCtr="0">
            <a:spAutoFit/>
          </a:bodyPr>
          <a:lstStyle/>
          <a:p>
            <a:pPr lvl="0" algn="ctr"/>
            <a:r>
              <a:rPr lang="en-US" sz="1200" dirty="0">
                <a:solidFill>
                  <a:schemeClr val="dk1"/>
                </a:solidFill>
                <a:latin typeface="Calibri"/>
                <a:ea typeface="Calibri"/>
                <a:cs typeface="Calibri"/>
                <a:sym typeface="Calibri"/>
              </a:rPr>
              <a:t>Fig 3: </a:t>
            </a:r>
            <a:r>
              <a:rPr lang="en-US" sz="1200" dirty="0">
                <a:latin typeface="Times New Roman" panose="02020603050405020304" pitchFamily="18" charset="0"/>
                <a:cs typeface="Times New Roman" panose="02020603050405020304" pitchFamily="18" charset="0"/>
              </a:rPr>
              <a:t>Neural Network Architecture </a:t>
            </a:r>
            <a:endParaRPr dirty="0"/>
          </a:p>
        </p:txBody>
      </p:sp>
    </p:spTree>
    <p:extLst>
      <p:ext uri="{BB962C8B-B14F-4D97-AF65-F5344CB8AC3E}">
        <p14:creationId xmlns:p14="http://schemas.microsoft.com/office/powerpoint/2010/main" val="3689786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1316</Words>
  <Application>Microsoft Macintosh PowerPoint</Application>
  <PresentationFormat>On-screen Show (4:3)</PresentationFormat>
  <Paragraphs>114</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Impact</vt:lpstr>
      <vt:lpstr>Times New Roman</vt:lpstr>
      <vt:lpstr>1_Office Theme</vt:lpstr>
      <vt:lpstr>Office Theme</vt:lpstr>
      <vt:lpstr>Utilizing CNN and Transfer Learning on AWS for Brain Tumor Classification from MRI Data </vt:lpstr>
      <vt:lpstr>Agenda</vt:lpstr>
      <vt:lpstr>Introduction</vt:lpstr>
      <vt:lpstr>Sample Dataset</vt:lpstr>
      <vt:lpstr>Data Profiling</vt:lpstr>
      <vt:lpstr>Project Pipeline</vt:lpstr>
      <vt:lpstr>Transfer Learning</vt:lpstr>
      <vt:lpstr>PowerPoint Presentation</vt:lpstr>
      <vt:lpstr>PowerPoint Presentation</vt:lpstr>
      <vt:lpstr>PowerPoint Presentation</vt:lpstr>
      <vt:lpstr>PowerPoint Presentation</vt:lpstr>
      <vt:lpstr>Future Scope (AWS Cloud Development)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CNN and Transfer Learning on AWS for Brain Tumor Classification from MRI Data </dc:title>
  <cp:lastModifiedBy>Rawat, Manish R</cp:lastModifiedBy>
  <cp:revision>5</cp:revision>
  <dcterms:modified xsi:type="dcterms:W3CDTF">2023-11-09T02:35:31Z</dcterms:modified>
</cp:coreProperties>
</file>