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6" r:id="rId6"/>
    <p:sldId id="261" r:id="rId7"/>
    <p:sldId id="264" r:id="rId8"/>
    <p:sldId id="265" r:id="rId9"/>
    <p:sldId id="262" r:id="rId10"/>
    <p:sldId id="263"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1"/>
  </p:normalViewPr>
  <p:slideViewPr>
    <p:cSldViewPr snapToGrid="0">
      <p:cViewPr varScale="1">
        <p:scale>
          <a:sx n="137" d="100"/>
          <a:sy n="137" d="100"/>
        </p:scale>
        <p:origin x="6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Nr31rv9tsJ8" TargetMode="External"/><Relationship Id="rId2" Type="http://schemas.openxmlformats.org/officeDocument/2006/relationships/hyperlink" Target="https://www.tableau.com/" TargetMode="External"/><Relationship Id="rId1" Type="http://schemas.openxmlformats.org/officeDocument/2006/relationships/slideLayout" Target="../slideLayouts/slideLayout3.xml"/><Relationship Id="rId6" Type="http://schemas.openxmlformats.org/officeDocument/2006/relationships/hyperlink" Target="https://www.ibm.com/topics/exploratory-data-analysis" TargetMode="External"/><Relationship Id="rId5" Type="http://schemas.openxmlformats.org/officeDocument/2006/relationships/hyperlink" Target="https://www.youtube.com/watch?v=e2wDqspleNk" TargetMode="External"/><Relationship Id="rId4" Type="http://schemas.openxmlformats.org/officeDocument/2006/relationships/hyperlink" Target="https://powerbi.microsoft.com/en-u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app/profile/manish.rawat8173/viz/KPMGVirtualInternship-SPROCKETCENTRAL/KPMGINTERNSHIP-SPROCKETCENTRAL"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Engineering Analytics</a:t>
            </a:r>
            <a:r>
              <a:rPr dirty="0"/>
              <a:t> </a:t>
            </a:r>
            <a:r>
              <a:rPr lang="en-US" dirty="0"/>
              <a:t>Department–</a:t>
            </a:r>
            <a:r>
              <a:rPr dirty="0"/>
              <a:t> </a:t>
            </a:r>
            <a:r>
              <a:rPr lang="en-US" dirty="0"/>
              <a:t>Manish Rawat</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4" y="1083299"/>
            <a:ext cx="8938975" cy="271968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l">
              <a:buFont typeface="+mj-lt"/>
              <a:buAutoNum type="arabicPeriod"/>
            </a:pPr>
            <a:r>
              <a:rPr lang="en-US" sz="1200" b="0" i="0" dirty="0">
                <a:solidFill>
                  <a:schemeClr val="bg2"/>
                </a:solidFill>
                <a:effectLst/>
                <a:latin typeface="-apple-system"/>
              </a:rPr>
              <a:t>Tableau:</a:t>
            </a:r>
          </a:p>
          <a:p>
            <a:pPr algn="l"/>
            <a:r>
              <a:rPr lang="en-US" sz="1200" b="0" i="0" dirty="0">
                <a:solidFill>
                  <a:schemeClr val="bg2"/>
                </a:solidFill>
                <a:effectLst/>
                <a:latin typeface="-apple-system"/>
              </a:rPr>
              <a:t> </a:t>
            </a:r>
            <a:r>
              <a:rPr lang="en-US" sz="1200" b="0" i="0" u="none" strike="noStrike" dirty="0">
                <a:solidFill>
                  <a:schemeClr val="bg2"/>
                </a:solidFill>
                <a:effectLst/>
                <a:latin typeface="-apple-system"/>
                <a:hlinkClick r:id="rId2">
                  <a:extLst>
                    <a:ext uri="{A12FA001-AC4F-418D-AE19-62706E023703}">
                      <ahyp:hlinkClr xmlns:ahyp="http://schemas.microsoft.com/office/drawing/2018/hyperlinkcolor" val="tx"/>
                    </a:ext>
                  </a:extLst>
                </a:hlinkClick>
              </a:rPr>
              <a:t>https://www.tableau.com/</a:t>
            </a:r>
            <a:endParaRPr lang="en-US" sz="1200" b="0" i="0" u="none" strike="noStrike" dirty="0">
              <a:solidFill>
                <a:schemeClr val="bg2"/>
              </a:solidFill>
              <a:effectLst/>
              <a:latin typeface="-apple-system"/>
            </a:endParaRPr>
          </a:p>
          <a:p>
            <a:pPr algn="l"/>
            <a:endParaRPr lang="en-US" sz="1200" b="0" i="0" dirty="0">
              <a:solidFill>
                <a:schemeClr val="bg2"/>
              </a:solidFill>
              <a:effectLst/>
              <a:latin typeface="-apple-system"/>
            </a:endParaRPr>
          </a:p>
          <a:p>
            <a:pPr algn="l"/>
            <a:r>
              <a:rPr lang="en-US" sz="1200" b="0" i="0" dirty="0">
                <a:solidFill>
                  <a:schemeClr val="bg2"/>
                </a:solidFill>
                <a:effectLst/>
                <a:latin typeface="-apple-system"/>
              </a:rPr>
              <a:t>2. Tableau Tutorial: </a:t>
            </a:r>
          </a:p>
          <a:p>
            <a:pPr algn="l"/>
            <a:r>
              <a:rPr lang="en-US" sz="1200" b="0" i="0" u="none" strike="noStrike" dirty="0">
                <a:solidFill>
                  <a:schemeClr val="bg2"/>
                </a:solidFill>
                <a:effectLst/>
                <a:latin typeface="-apple-system"/>
                <a:hlinkClick r:id="rId3">
                  <a:extLst>
                    <a:ext uri="{A12FA001-AC4F-418D-AE19-62706E023703}">
                      <ahyp:hlinkClr xmlns:ahyp="http://schemas.microsoft.com/office/drawing/2018/hyperlinkcolor" val="tx"/>
                    </a:ext>
                  </a:extLst>
                </a:hlinkClick>
              </a:rPr>
              <a:t>https://www.youtube.com/watch?v=Nr31rv9tsJ8</a:t>
            </a:r>
            <a:endParaRPr lang="en-US" sz="1200" b="0" i="0" u="none" strike="noStrike" dirty="0">
              <a:solidFill>
                <a:schemeClr val="bg2"/>
              </a:solidFill>
              <a:effectLst/>
              <a:latin typeface="-apple-system"/>
            </a:endParaRPr>
          </a:p>
          <a:p>
            <a:pPr algn="l"/>
            <a:endParaRPr lang="en-US" sz="1200" b="0" dirty="0">
              <a:solidFill>
                <a:schemeClr val="bg2"/>
              </a:solidFill>
              <a:latin typeface="-apple-system"/>
            </a:endParaRPr>
          </a:p>
          <a:p>
            <a:pPr algn="l"/>
            <a:r>
              <a:rPr lang="en-US" sz="1200" b="0" i="0" dirty="0">
                <a:solidFill>
                  <a:schemeClr val="bg2"/>
                </a:solidFill>
                <a:effectLst/>
                <a:latin typeface="-apple-system"/>
              </a:rPr>
              <a:t>3. </a:t>
            </a:r>
            <a:r>
              <a:rPr lang="en-US" sz="1200" b="0" i="0" dirty="0" err="1">
                <a:solidFill>
                  <a:schemeClr val="bg2"/>
                </a:solidFill>
                <a:effectLst/>
                <a:latin typeface="-apple-system"/>
              </a:rPr>
              <a:t>PowerBI</a:t>
            </a:r>
            <a:r>
              <a:rPr lang="en-US" sz="1200" b="0" i="0" dirty="0">
                <a:solidFill>
                  <a:schemeClr val="bg2"/>
                </a:solidFill>
                <a:effectLst/>
                <a:latin typeface="-apple-system"/>
              </a:rPr>
              <a:t>: </a:t>
            </a:r>
            <a:r>
              <a:rPr lang="en-US" sz="1200" b="0" i="0" u="sng" dirty="0">
                <a:solidFill>
                  <a:schemeClr val="bg2"/>
                </a:solidFill>
                <a:effectLst/>
                <a:latin typeface="-apple-system"/>
                <a:hlinkClick r:id="rId4">
                  <a:extLst>
                    <a:ext uri="{A12FA001-AC4F-418D-AE19-62706E023703}">
                      <ahyp:hlinkClr xmlns:ahyp="http://schemas.microsoft.com/office/drawing/2018/hyperlinkcolor" val="tx"/>
                    </a:ext>
                  </a:extLst>
                </a:hlinkClick>
              </a:rPr>
              <a:t>https://powerbi.microsoft.com/en-us/</a:t>
            </a:r>
            <a:endParaRPr lang="en-US" sz="1200" b="0" i="0" u="sng" dirty="0">
              <a:solidFill>
                <a:schemeClr val="bg2"/>
              </a:solidFill>
              <a:effectLst/>
              <a:latin typeface="-apple-system"/>
            </a:endParaRPr>
          </a:p>
          <a:p>
            <a:pPr algn="l"/>
            <a:endParaRPr lang="en-US" sz="1200" b="0" i="0" dirty="0">
              <a:solidFill>
                <a:schemeClr val="bg2"/>
              </a:solidFill>
              <a:effectLst/>
              <a:latin typeface="-apple-system"/>
            </a:endParaRPr>
          </a:p>
          <a:p>
            <a:pPr algn="l"/>
            <a:r>
              <a:rPr lang="en-US" sz="1200" b="0" i="0" dirty="0">
                <a:solidFill>
                  <a:schemeClr val="bg2"/>
                </a:solidFill>
                <a:effectLst/>
                <a:latin typeface="-apple-system"/>
              </a:rPr>
              <a:t>4. </a:t>
            </a:r>
            <a:r>
              <a:rPr lang="en-US" sz="1200" b="0" i="0" dirty="0" err="1">
                <a:solidFill>
                  <a:schemeClr val="bg2"/>
                </a:solidFill>
                <a:effectLst/>
                <a:latin typeface="-apple-system"/>
              </a:rPr>
              <a:t>PowerBI</a:t>
            </a:r>
            <a:r>
              <a:rPr lang="en-US" sz="1200" b="0" i="0" dirty="0">
                <a:solidFill>
                  <a:schemeClr val="bg2"/>
                </a:solidFill>
                <a:effectLst/>
                <a:latin typeface="-apple-system"/>
              </a:rPr>
              <a:t> Tutorial: </a:t>
            </a:r>
            <a:r>
              <a:rPr lang="en-US" sz="1200" b="0" i="0" u="none" strike="noStrike" dirty="0">
                <a:solidFill>
                  <a:schemeClr val="bg2"/>
                </a:solidFill>
                <a:effectLst/>
                <a:latin typeface="-apple-system"/>
                <a:hlinkClick r:id="rId5">
                  <a:extLst>
                    <a:ext uri="{A12FA001-AC4F-418D-AE19-62706E023703}">
                      <ahyp:hlinkClr xmlns:ahyp="http://schemas.microsoft.com/office/drawing/2018/hyperlinkcolor" val="tx"/>
                    </a:ext>
                  </a:extLst>
                </a:hlinkClick>
              </a:rPr>
              <a:t>https://www.youtube.com/watch?v=e2wDqspleNk</a:t>
            </a:r>
            <a:endParaRPr lang="en-US" sz="1200" b="0" i="0" u="none" strike="noStrike" dirty="0">
              <a:solidFill>
                <a:schemeClr val="bg2"/>
              </a:solidFill>
              <a:effectLst/>
              <a:latin typeface="-apple-system"/>
            </a:endParaRPr>
          </a:p>
          <a:p>
            <a:pPr algn="l">
              <a:buFont typeface="+mj-lt"/>
              <a:buAutoNum type="arabicPeriod"/>
            </a:pPr>
            <a:endParaRPr lang="en-US" sz="1200" b="0" i="0" u="none" strike="noStrike" dirty="0">
              <a:solidFill>
                <a:schemeClr val="bg2"/>
              </a:solidFill>
              <a:effectLst/>
              <a:latin typeface="-apple-system"/>
            </a:endParaRPr>
          </a:p>
          <a:p>
            <a:pPr algn="l"/>
            <a:r>
              <a:rPr lang="en-US" sz="1200" b="0" dirty="0">
                <a:solidFill>
                  <a:schemeClr val="bg2"/>
                </a:solidFill>
                <a:latin typeface="-apple-system"/>
                <a:hlinkClick r:id="rId6">
                  <a:extLst>
                    <a:ext uri="{A12FA001-AC4F-418D-AE19-62706E023703}">
                      <ahyp:hlinkClr xmlns:ahyp="http://schemas.microsoft.com/office/drawing/2018/hyperlinkcolor" val="tx"/>
                    </a:ext>
                  </a:extLst>
                </a:hlinkClick>
              </a:rPr>
              <a:t>5. EDA: </a:t>
            </a:r>
            <a:r>
              <a:rPr lang="en-US" sz="1200" b="0" dirty="0">
                <a:solidFill>
                  <a:schemeClr val="bg2"/>
                </a:solidFill>
                <a:hlinkClick r:id="rId6">
                  <a:extLst>
                    <a:ext uri="{A12FA001-AC4F-418D-AE19-62706E023703}">
                      <ahyp:hlinkClr xmlns:ahyp="http://schemas.microsoft.com/office/drawing/2018/hyperlinkcolor" val="tx"/>
                    </a:ext>
                  </a:extLst>
                </a:hlinkClick>
              </a:rPr>
              <a:t>https://www.ibm.com/topics/exploratory-data-analysis</a:t>
            </a:r>
            <a:endParaRPr lang="en-US" sz="1200" b="0" dirty="0">
              <a:solidFill>
                <a:schemeClr val="bg2"/>
              </a:solidFill>
            </a:endParaRPr>
          </a:p>
          <a:p>
            <a:pPr marL="285750" indent="-285750">
              <a:buFont typeface="Arial" panose="020B0604020202020204" pitchFamily="34" charset="0"/>
              <a:buChar char="•"/>
            </a:pPr>
            <a:endParaRPr sz="1200" b="0" dirty="0">
              <a:solidFill>
                <a:schemeClr val="bg2"/>
              </a:solidFill>
            </a:endParaRP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22421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r>
              <a:rPr lang="en-US" dirty="0"/>
              <a:t>/</a:t>
            </a: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4" name="Shape 73"/>
          <p:cNvSpPr/>
          <p:nvPr/>
        </p:nvSpPr>
        <p:spPr>
          <a:xfrm>
            <a:off x="73100" y="762240"/>
            <a:ext cx="5777043" cy="441495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br>
              <a:rPr lang="en-US" sz="1200" b="0" dirty="0">
                <a:solidFill>
                  <a:srgbClr val="002060"/>
                </a:solidFill>
                <a:effectLst/>
                <a:latin typeface="Times New Roman" panose="02020603050405020304" pitchFamily="18" charset="0"/>
                <a:cs typeface="Times New Roman" panose="02020603050405020304" pitchFamily="18" charset="0"/>
              </a:rPr>
            </a:br>
            <a:r>
              <a:rPr lang="en-US" sz="1200" b="0" dirty="0">
                <a:solidFill>
                  <a:srgbClr val="002060"/>
                </a:solidFill>
                <a:effectLst/>
                <a:latin typeface="Times New Roman" panose="02020603050405020304" pitchFamily="18" charset="0"/>
                <a:cs typeface="Times New Roman" panose="02020603050405020304" pitchFamily="18" charset="0"/>
              </a:rPr>
              <a:t>For context, Sprocket Central Pty Ltd is a long-standing KPMG client whom specializes in high-quality bikes and accessible cycling accessories to riders. Their marketing team is looking to boost business by analyzing their existing customer dataset to determine customer trends and behavior. </a:t>
            </a:r>
          </a:p>
          <a:p>
            <a:pPr algn="just"/>
            <a:br>
              <a:rPr lang="en-US" sz="1200" b="0" dirty="0">
                <a:solidFill>
                  <a:srgbClr val="002060"/>
                </a:solidFill>
                <a:effectLst/>
                <a:latin typeface="Times New Roman" panose="02020603050405020304" pitchFamily="18" charset="0"/>
                <a:cs typeface="Times New Roman" panose="02020603050405020304" pitchFamily="18" charset="0"/>
              </a:rPr>
            </a:br>
            <a:r>
              <a:rPr lang="en-US" sz="1200" b="0" dirty="0">
                <a:solidFill>
                  <a:srgbClr val="002060"/>
                </a:solidFill>
                <a:effectLst/>
                <a:latin typeface="Times New Roman" panose="02020603050405020304" pitchFamily="18" charset="0"/>
                <a:cs typeface="Times New Roman" panose="02020603050405020304" pitchFamily="18" charset="0"/>
              </a:rPr>
              <a:t>Using the existing 3 datasets (Customer demographic, customer address and transactions) as a labelled dataset, please recommend which of these 1000 new customers should be targeted to drive the most value for the organization. </a:t>
            </a:r>
          </a:p>
          <a:p>
            <a:pPr algn="just"/>
            <a:br>
              <a:rPr lang="en-US" sz="1200" b="0" dirty="0">
                <a:solidFill>
                  <a:srgbClr val="002060"/>
                </a:solidFill>
                <a:effectLst/>
                <a:latin typeface="Times New Roman" panose="02020603050405020304" pitchFamily="18" charset="0"/>
                <a:cs typeface="Times New Roman" panose="02020603050405020304" pitchFamily="18" charset="0"/>
              </a:rPr>
            </a:br>
            <a:r>
              <a:rPr lang="en-US" sz="1200" b="0" dirty="0">
                <a:solidFill>
                  <a:srgbClr val="002060"/>
                </a:solidFill>
                <a:effectLst/>
                <a:latin typeface="Times New Roman" panose="02020603050405020304" pitchFamily="18" charset="0"/>
                <a:cs typeface="Times New Roman" panose="02020603050405020304" pitchFamily="18" charset="0"/>
              </a:rPr>
              <a:t>In building this recommendation, we need to start with a PowerPoint presentation which outlines the approach which we will be taking. The client has agreed on a 3 week scope with the following 3 phases as follows - Data Exploration; Model Development and Interpretation.</a:t>
            </a:r>
          </a:p>
          <a:p>
            <a:pPr algn="just"/>
            <a:br>
              <a:rPr lang="en-US" sz="1200" b="0" dirty="0">
                <a:solidFill>
                  <a:srgbClr val="002060"/>
                </a:solidFill>
                <a:effectLst/>
                <a:latin typeface="Times New Roman" panose="02020603050405020304" pitchFamily="18" charset="0"/>
                <a:cs typeface="Times New Roman" panose="02020603050405020304" pitchFamily="18" charset="0"/>
              </a:rPr>
            </a:br>
            <a:r>
              <a:rPr lang="en-US" sz="1200" b="0" dirty="0">
                <a:solidFill>
                  <a:srgbClr val="002060"/>
                </a:solidFill>
                <a:effectLst/>
                <a:latin typeface="Times New Roman" panose="02020603050405020304" pitchFamily="18" charset="0"/>
                <a:cs typeface="Times New Roman" panose="02020603050405020304" pitchFamily="18" charset="0"/>
              </a:rPr>
              <a:t>Prepare a detailed approach for completing the analysis including activities – i.e. understanding the data distributions, feature engineering, data transformations, modelling, results interpretation and reporting. This detailed plan needs to be presented to the client to get a sign-off. Please advise what steps you would take. </a:t>
            </a:r>
          </a:p>
          <a:p>
            <a:pPr algn="just"/>
            <a:endParaRPr sz="1200" dirty="0">
              <a:latin typeface="Times New Roman" panose="02020603050405020304" pitchFamily="18" charset="0"/>
              <a:cs typeface="Times New Roman" panose="02020603050405020304" pitchFamily="18"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413C4C78-50D9-F56E-8387-10C54EF61098}"/>
              </a:ext>
            </a:extLst>
          </p:cNvPr>
          <p:cNvPicPr>
            <a:picLocks noChangeAspect="1"/>
          </p:cNvPicPr>
          <p:nvPr/>
        </p:nvPicPr>
        <p:blipFill>
          <a:blip r:embed="rId2"/>
          <a:stretch>
            <a:fillRect/>
          </a:stretch>
        </p:blipFill>
        <p:spPr>
          <a:xfrm>
            <a:off x="5938744" y="1741904"/>
            <a:ext cx="2920482" cy="245563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83727" y="905539"/>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BE3060F8-83C9-5049-C2BF-CBB9855CF548}"/>
              </a:ext>
            </a:extLst>
          </p:cNvPr>
          <p:cNvPicPr>
            <a:picLocks noChangeAspect="1"/>
          </p:cNvPicPr>
          <p:nvPr/>
        </p:nvPicPr>
        <p:blipFill>
          <a:blip r:embed="rId2"/>
          <a:stretch>
            <a:fillRect/>
          </a:stretch>
        </p:blipFill>
        <p:spPr>
          <a:xfrm>
            <a:off x="83727" y="1697266"/>
            <a:ext cx="6798485" cy="2079843"/>
          </a:xfrm>
          <a:prstGeom prst="rect">
            <a:avLst/>
          </a:prstGeom>
        </p:spPr>
      </p:pic>
      <p:pic>
        <p:nvPicPr>
          <p:cNvPr id="3" name="Picture 2">
            <a:extLst>
              <a:ext uri="{FF2B5EF4-FFF2-40B4-BE49-F238E27FC236}">
                <a16:creationId xmlns:a16="http://schemas.microsoft.com/office/drawing/2014/main" id="{57080496-74AF-F33D-86DB-B22C3E4F9E8B}"/>
              </a:ext>
            </a:extLst>
          </p:cNvPr>
          <p:cNvPicPr>
            <a:picLocks noChangeAspect="1"/>
          </p:cNvPicPr>
          <p:nvPr/>
        </p:nvPicPr>
        <p:blipFill>
          <a:blip r:embed="rId3"/>
          <a:stretch>
            <a:fillRect/>
          </a:stretch>
        </p:blipFill>
        <p:spPr>
          <a:xfrm>
            <a:off x="6990746" y="1697266"/>
            <a:ext cx="2004212" cy="2079843"/>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55BB57A2-CFC5-CFB3-044B-A8D9A45B30B0}"/>
              </a:ext>
            </a:extLst>
          </p:cNvPr>
          <p:cNvPicPr>
            <a:picLocks noChangeAspect="1"/>
          </p:cNvPicPr>
          <p:nvPr/>
        </p:nvPicPr>
        <p:blipFill>
          <a:blip r:embed="rId2"/>
          <a:stretch>
            <a:fillRect/>
          </a:stretch>
        </p:blipFill>
        <p:spPr>
          <a:xfrm>
            <a:off x="1412805" y="820525"/>
            <a:ext cx="6150040" cy="4236527"/>
          </a:xfrm>
          <a:prstGeom prst="rect">
            <a:avLst/>
          </a:prstGeom>
        </p:spPr>
      </p:pic>
      <p:sp>
        <p:nvSpPr>
          <p:cNvPr id="2" name="TextBox 1">
            <a:extLst>
              <a:ext uri="{FF2B5EF4-FFF2-40B4-BE49-F238E27FC236}">
                <a16:creationId xmlns:a16="http://schemas.microsoft.com/office/drawing/2014/main" id="{52F849C9-B6CD-AC26-4422-648801952FA4}"/>
              </a:ext>
            </a:extLst>
          </p:cNvPr>
          <p:cNvSpPr txBox="1"/>
          <p:nvPr/>
        </p:nvSpPr>
        <p:spPr>
          <a:xfrm>
            <a:off x="8059410" y="4795444"/>
            <a:ext cx="1084590"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100" b="1" dirty="0">
                <a:solidFill>
                  <a:srgbClr val="FF00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Dashboard </a:t>
            </a:r>
            <a:r>
              <a:rPr kumimoji="0" lang="en-US" sz="1100" b="1"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Link</a:t>
            </a:r>
            <a:endParaRPr kumimoji="0" lang="en-US" sz="1100" b="1" i="0" u="none" strike="noStrike" cap="none" spc="0" normalizeH="0" baseline="0" dirty="0">
              <a:ln>
                <a:noFill/>
              </a:ln>
              <a:solidFill>
                <a:srgbClr val="FF0000"/>
              </a:solidFill>
              <a:effectLst/>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09837264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205025" y="820525"/>
            <a:ext cx="8201857" cy="414975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Based on the above analysis, the following key findings and recommendations can be made:-</a:t>
            </a:r>
            <a:br>
              <a:rPr lang="en-US" dirty="0"/>
            </a:br>
            <a:r>
              <a:rPr lang="en-US" dirty="0"/>
              <a:t>1. Industry Preferences: The major user segments are observed in the Manufacturing, Financial Services, and Health industries, followed by Retail, Property, and IT domains. To optimize business growth, it is recommended to prioritize these industries in marketing and sales strategies.</a:t>
            </a:r>
          </a:p>
          <a:p>
            <a:br>
              <a:rPr lang="en-US" dirty="0"/>
            </a:br>
            <a:r>
              <a:rPr lang="en-US" dirty="0"/>
              <a:t>2. Targeted Professions: The prime users of the product include individuals working as Social Workers, Business Analysts, Assistant Professors, Legal Assistants, and Executive Secretaries. To capitalize on this trend, it is recommended to focus marketing efforts towards these professional segments.</a:t>
            </a:r>
          </a:p>
          <a:p>
            <a:br>
              <a:rPr lang="en-US" dirty="0"/>
            </a:br>
            <a:r>
              <a:rPr lang="en-US" dirty="0"/>
              <a:t>3. Popular Product Line: The Standard product line exhibits the highest sales with a count of 14,151. This indicates its popularity among customers. To leverage this demand, it is advised to ensure sufficient availability and promotion of Standard products.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205025" y="652107"/>
            <a:ext cx="8201857" cy="494613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br>
              <a:rPr lang="en-US" dirty="0"/>
            </a:br>
            <a:r>
              <a:rPr lang="en-US" dirty="0"/>
              <a:t>4. Best-selling Products: The most sold products are identified as Product IDs O, 3, and 1. It is recommended to monitor and maintain adequate stock levels of these products to meet customer demand.</a:t>
            </a:r>
          </a:p>
          <a:p>
            <a:br>
              <a:rPr lang="en-US" dirty="0"/>
            </a:br>
            <a:r>
              <a:rPr lang="en-US" dirty="0"/>
              <a:t>5. Geographic Focus: The majority of customers are located in the state of NSW. To maximize market penetration and customer engagement, targeted marketing campaigns and promotional activities should be concentrated in this region.</a:t>
            </a:r>
          </a:p>
          <a:p>
            <a:br>
              <a:rPr lang="en-US" dirty="0"/>
            </a:br>
            <a:r>
              <a:rPr lang="en-US" dirty="0"/>
              <a:t>6. Target Age Group: The analysis reveals that customers in the age group of 40-50 are the primary users of the product. Tailored marketing strategies and product offerings should cater to the preferences and needs of this age group to attract and retain customers.</a:t>
            </a:r>
          </a:p>
          <a:p>
            <a:br>
              <a:rPr lang="en-US" dirty="0"/>
            </a:br>
            <a:r>
              <a:rPr lang="en-US" dirty="0"/>
              <a:t>7. Property Valuation: Customers with property valuations ranging between 7-10.5 demonstrate a higher propensity for purchasing the product. This segment should be targeted with customized offers and incentives to drive sales.</a:t>
            </a:r>
          </a:p>
          <a:p>
            <a:br>
              <a:rPr lang="en-US" dirty="0"/>
            </a:br>
            <a:endParaRPr lang="en-US"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365406766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205025" y="941356"/>
            <a:ext cx="8201857" cy="229155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8. Brand Performance: The brand with the highest transaction percentage is </a:t>
            </a:r>
            <a:r>
              <a:rPr lang="en-US" dirty="0" err="1"/>
              <a:t>Solex</a:t>
            </a:r>
            <a:r>
              <a:rPr lang="en-US" dirty="0"/>
              <a:t> at 21.48%, followed by Giant Bicycles (16.73%) and WeareA2B (16.63%). To capitalize on the popularity of these brands, marketing efforts should emphasize their unique selling propositions and strengthen brand loyalty.</a:t>
            </a:r>
          </a:p>
          <a:p>
            <a:br>
              <a:rPr lang="en-US" dirty="0"/>
            </a:br>
            <a:r>
              <a:rPr lang="en-US" dirty="0"/>
              <a:t>In conclusion, by considering these recommendations and aligning marketing strategies accordingly, the overall business growth and customer acquisition can be optimized in a more professional and targeted manner.</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36856789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1032</Words>
  <Application>Microsoft Macintosh PowerPoint</Application>
  <PresentationFormat>On-screen Show (16:9)</PresentationFormat>
  <Paragraphs>51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vt:lpstr>
      <vt:lpstr>Open Sans</vt:lpstr>
      <vt:lpstr>Open Sans Extrabold</vt:lpstr>
      <vt:lpstr>Open Sans Light</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Rawat, Manish R</cp:lastModifiedBy>
  <cp:revision>2</cp:revision>
  <dcterms:modified xsi:type="dcterms:W3CDTF">2023-06-03T19:03:10Z</dcterms:modified>
</cp:coreProperties>
</file>