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52" r:id="rId3"/>
    <p:sldId id="353" r:id="rId4"/>
    <p:sldId id="354" r:id="rId5"/>
    <p:sldId id="355" r:id="rId6"/>
    <p:sldId id="356" r:id="rId7"/>
    <p:sldId id="357" r:id="rId8"/>
    <p:sldId id="358" r:id="rId9"/>
    <p:sldId id="359" r:id="rId10"/>
    <p:sldId id="360" r:id="rId11"/>
    <p:sldId id="302" r:id="rId12"/>
    <p:sldId id="317" r:id="rId13"/>
    <p:sldId id="389" r:id="rId14"/>
    <p:sldId id="298" r:id="rId15"/>
    <p:sldId id="318" r:id="rId16"/>
    <p:sldId id="319" r:id="rId17"/>
    <p:sldId id="320" r:id="rId18"/>
    <p:sldId id="347" r:id="rId19"/>
    <p:sldId id="364" r:id="rId20"/>
    <p:sldId id="346" r:id="rId21"/>
    <p:sldId id="321" r:id="rId22"/>
    <p:sldId id="322" r:id="rId23"/>
    <p:sldId id="323" r:id="rId24"/>
    <p:sldId id="363" r:id="rId25"/>
    <p:sldId id="324" r:id="rId26"/>
    <p:sldId id="349" r:id="rId27"/>
    <p:sldId id="350" r:id="rId28"/>
    <p:sldId id="367" r:id="rId29"/>
    <p:sldId id="368" r:id="rId30"/>
    <p:sldId id="338" r:id="rId31"/>
    <p:sldId id="369" r:id="rId32"/>
    <p:sldId id="370" r:id="rId33"/>
    <p:sldId id="371" r:id="rId34"/>
    <p:sldId id="378" r:id="rId35"/>
    <p:sldId id="372" r:id="rId36"/>
    <p:sldId id="373" r:id="rId37"/>
    <p:sldId id="379" r:id="rId38"/>
    <p:sldId id="351" r:id="rId39"/>
    <p:sldId id="374" r:id="rId40"/>
    <p:sldId id="375" r:id="rId41"/>
    <p:sldId id="376" r:id="rId42"/>
    <p:sldId id="385" r:id="rId43"/>
    <p:sldId id="377" r:id="rId44"/>
    <p:sldId id="380" r:id="rId45"/>
    <p:sldId id="381" r:id="rId46"/>
    <p:sldId id="386" r:id="rId47"/>
    <p:sldId id="387" r:id="rId48"/>
    <p:sldId id="388" r:id="rId49"/>
    <p:sldId id="29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3" autoAdjust="0"/>
    <p:restoredTop sz="94660"/>
  </p:normalViewPr>
  <p:slideViewPr>
    <p:cSldViewPr snapToGrid="0">
      <p:cViewPr varScale="1">
        <p:scale>
          <a:sx n="74" d="100"/>
          <a:sy n="74"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4E62-9373-4A38-A2C6-BF29FF9E20D5}" type="datetimeFigureOut">
              <a:rPr lang="en-IN" smtClean="0"/>
              <a:t>10-01-2022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FF157-1AF4-4AE7-9A5F-A281A7A8E114}" type="slidenum">
              <a:rPr lang="en-IN" smtClean="0"/>
              <a:t>‹#›</a:t>
            </a:fld>
            <a:endParaRPr lang="en-IN"/>
          </a:p>
        </p:txBody>
      </p:sp>
    </p:spTree>
    <p:extLst>
      <p:ext uri="{BB962C8B-B14F-4D97-AF65-F5344CB8AC3E}">
        <p14:creationId xmlns:p14="http://schemas.microsoft.com/office/powerpoint/2010/main" val="209954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75A89-6760-416A-B9AE-30ED9668F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062BA0-2A4D-40CF-A270-159796CD2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8C4283C-4A42-47CA-A07C-6A9BC9687C6D}"/>
              </a:ext>
            </a:extLst>
          </p:cNvPr>
          <p:cNvSpPr>
            <a:spLocks noGrp="1"/>
          </p:cNvSpPr>
          <p:nvPr>
            <p:ph type="dt" sz="half" idx="10"/>
          </p:nvPr>
        </p:nvSpPr>
        <p:spPr/>
        <p:txBody>
          <a:bodyPr/>
          <a:lstStyle/>
          <a:p>
            <a:fld id="{F3EA1D5F-EDCC-4257-A6F7-7836B388C62D}" type="datetime1">
              <a:rPr lang="en-IN" smtClean="0"/>
              <a:t>10-01-2022</a:t>
            </a:fld>
            <a:endParaRPr lang="en-IN"/>
          </a:p>
        </p:txBody>
      </p:sp>
      <p:sp>
        <p:nvSpPr>
          <p:cNvPr id="5" name="Footer Placeholder 4">
            <a:extLst>
              <a:ext uri="{FF2B5EF4-FFF2-40B4-BE49-F238E27FC236}">
                <a16:creationId xmlns:a16="http://schemas.microsoft.com/office/drawing/2014/main" xmlns="" id="{809F2561-4027-4AE7-94C3-F94B9BEA5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26E623-9328-460C-913E-62FB79398DC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97928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B588E-A2F5-45F0-A143-00467DDA8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F3CD0CD-51FE-4C64-BCB0-DC46F8BE1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04F237F-44A6-4F23-A00D-0D30D5880938}"/>
              </a:ext>
            </a:extLst>
          </p:cNvPr>
          <p:cNvSpPr>
            <a:spLocks noGrp="1"/>
          </p:cNvSpPr>
          <p:nvPr>
            <p:ph type="dt" sz="half" idx="10"/>
          </p:nvPr>
        </p:nvSpPr>
        <p:spPr/>
        <p:txBody>
          <a:bodyPr/>
          <a:lstStyle/>
          <a:p>
            <a:fld id="{2C37C70E-63EE-43C6-989F-26292E48951D}" type="datetime1">
              <a:rPr lang="en-IN" smtClean="0"/>
              <a:t>10-01-2022</a:t>
            </a:fld>
            <a:endParaRPr lang="en-IN"/>
          </a:p>
        </p:txBody>
      </p:sp>
      <p:sp>
        <p:nvSpPr>
          <p:cNvPr id="5" name="Footer Placeholder 4">
            <a:extLst>
              <a:ext uri="{FF2B5EF4-FFF2-40B4-BE49-F238E27FC236}">
                <a16:creationId xmlns:a16="http://schemas.microsoft.com/office/drawing/2014/main" xmlns="" id="{EF807B9E-92B8-4FC4-BA67-A98A79CD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7B6E6D-B449-4AFA-882C-005CFE34395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8997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3ECABE-B6D0-4DD5-A63C-82ECA9D1C6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75011F4-2D80-4A7A-8BD3-9F08FCE30D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2613661-017D-4B0A-AECF-14295C24AB7F}"/>
              </a:ext>
            </a:extLst>
          </p:cNvPr>
          <p:cNvSpPr>
            <a:spLocks noGrp="1"/>
          </p:cNvSpPr>
          <p:nvPr>
            <p:ph type="dt" sz="half" idx="10"/>
          </p:nvPr>
        </p:nvSpPr>
        <p:spPr/>
        <p:txBody>
          <a:bodyPr/>
          <a:lstStyle/>
          <a:p>
            <a:fld id="{219AFDE4-28D8-4504-8833-CCD0C07EFFEE}" type="datetime1">
              <a:rPr lang="en-IN" smtClean="0"/>
              <a:t>10-01-2022</a:t>
            </a:fld>
            <a:endParaRPr lang="en-IN"/>
          </a:p>
        </p:txBody>
      </p:sp>
      <p:sp>
        <p:nvSpPr>
          <p:cNvPr id="5" name="Footer Placeholder 4">
            <a:extLst>
              <a:ext uri="{FF2B5EF4-FFF2-40B4-BE49-F238E27FC236}">
                <a16:creationId xmlns:a16="http://schemas.microsoft.com/office/drawing/2014/main" xmlns="" id="{F80140A8-82E6-40BC-83B1-D4BE6DF72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F2217D9-A0BB-4F44-A482-74722AD00F8F}"/>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43048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C0B79-C652-4FD5-ADD6-F68F94FDE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EE8E326-12A0-4F7F-8335-140269CA6E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B1F8CB-E364-4961-BD43-DE287F66DC41}"/>
              </a:ext>
            </a:extLst>
          </p:cNvPr>
          <p:cNvSpPr>
            <a:spLocks noGrp="1"/>
          </p:cNvSpPr>
          <p:nvPr>
            <p:ph type="dt" sz="half" idx="10"/>
          </p:nvPr>
        </p:nvSpPr>
        <p:spPr/>
        <p:txBody>
          <a:bodyPr/>
          <a:lstStyle/>
          <a:p>
            <a:fld id="{2C0DF00C-2319-4FB5-9845-B1C4F940931A}" type="datetime1">
              <a:rPr lang="en-IN" smtClean="0"/>
              <a:t>10-01-2022</a:t>
            </a:fld>
            <a:endParaRPr lang="en-IN"/>
          </a:p>
        </p:txBody>
      </p:sp>
      <p:sp>
        <p:nvSpPr>
          <p:cNvPr id="6" name="Slide Number Placeholder 5">
            <a:extLst>
              <a:ext uri="{FF2B5EF4-FFF2-40B4-BE49-F238E27FC236}">
                <a16:creationId xmlns:a16="http://schemas.microsoft.com/office/drawing/2014/main" xmlns="" id="{88149E0F-97E9-4736-A63F-CEC593E6F183}"/>
              </a:ext>
            </a:extLst>
          </p:cNvPr>
          <p:cNvSpPr>
            <a:spLocks noGrp="1"/>
          </p:cNvSpPr>
          <p:nvPr>
            <p:ph type="sldNum" sz="quarter" idx="12"/>
          </p:nvPr>
        </p:nvSpPr>
        <p:spPr/>
        <p:txBody>
          <a:bodyPr/>
          <a:lstStyle/>
          <a:p>
            <a:fld id="{141F685C-1888-4873-A039-0EDFAC3C950D}" type="slidenum">
              <a:rPr lang="en-IN" smtClean="0"/>
              <a:t>‹#›</a:t>
            </a:fld>
            <a:endParaRPr lang="en-IN"/>
          </a:p>
        </p:txBody>
      </p:sp>
      <p:cxnSp>
        <p:nvCxnSpPr>
          <p:cNvPr id="8" name="Straight Connector 7">
            <a:extLst>
              <a:ext uri="{FF2B5EF4-FFF2-40B4-BE49-F238E27FC236}">
                <a16:creationId xmlns:a16="http://schemas.microsoft.com/office/drawing/2014/main" xmlns="" id="{616883FA-FD26-465F-9ACB-34B75BA1D935}"/>
              </a:ext>
            </a:extLst>
          </p:cNvPr>
          <p:cNvCxnSpPr/>
          <p:nvPr userDrawn="1"/>
        </p:nvCxnSpPr>
        <p:spPr>
          <a:xfrm flipV="1">
            <a:off x="98322" y="1014847"/>
            <a:ext cx="11995355" cy="88490"/>
          </a:xfrm>
          <a:prstGeom prst="line">
            <a:avLst/>
          </a:prstGeom>
          <a:ln w="38100"/>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a16="http://schemas.microsoft.com/office/drawing/2014/main" xmlns="" id="{032144FA-39FD-4FFC-B0D1-E99BB8D42951}"/>
              </a:ext>
            </a:extLst>
          </p:cNvPr>
          <p:cNvPicPr>
            <a:picLocks noChangeAspect="1"/>
          </p:cNvPicPr>
          <p:nvPr userDrawn="1"/>
        </p:nvPicPr>
        <p:blipFill>
          <a:blip r:embed="rId2"/>
          <a:stretch>
            <a:fillRect/>
          </a:stretch>
        </p:blipFill>
        <p:spPr>
          <a:xfrm>
            <a:off x="10930706" y="67699"/>
            <a:ext cx="1047750" cy="923925"/>
          </a:xfrm>
          <a:prstGeom prst="rect">
            <a:avLst/>
          </a:prstGeom>
        </p:spPr>
      </p:pic>
    </p:spTree>
    <p:extLst>
      <p:ext uri="{BB962C8B-B14F-4D97-AF65-F5344CB8AC3E}">
        <p14:creationId xmlns:p14="http://schemas.microsoft.com/office/powerpoint/2010/main" val="368562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64E8A-8F65-4BC3-8E6A-D4E711E1D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28B0880-37C7-452D-9885-B6A41CFE5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59A908B-8902-4479-A95D-FF4628B1F5C1}"/>
              </a:ext>
            </a:extLst>
          </p:cNvPr>
          <p:cNvSpPr>
            <a:spLocks noGrp="1"/>
          </p:cNvSpPr>
          <p:nvPr>
            <p:ph type="dt" sz="half" idx="10"/>
          </p:nvPr>
        </p:nvSpPr>
        <p:spPr/>
        <p:txBody>
          <a:bodyPr/>
          <a:lstStyle/>
          <a:p>
            <a:fld id="{0A49E4EC-A85D-47BE-9EDC-CB49BF3513E5}" type="datetime1">
              <a:rPr lang="en-IN" smtClean="0"/>
              <a:t>10-01-2022</a:t>
            </a:fld>
            <a:endParaRPr lang="en-IN"/>
          </a:p>
        </p:txBody>
      </p:sp>
      <p:sp>
        <p:nvSpPr>
          <p:cNvPr id="5" name="Footer Placeholder 4">
            <a:extLst>
              <a:ext uri="{FF2B5EF4-FFF2-40B4-BE49-F238E27FC236}">
                <a16:creationId xmlns:a16="http://schemas.microsoft.com/office/drawing/2014/main" xmlns="" id="{95B87294-6562-4878-B49D-1A2D144DB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7FF1FD9-7753-452A-AD8C-220B2E4FFF1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49415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61015-C7C5-4882-844E-AEE2EDD942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40F9645-AE58-4902-A4ED-9902DA4C16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56C79FB-1DF4-4DE0-80CC-CB5B6EBA44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89546C5-A79B-4952-9DD6-443F3F713C93}"/>
              </a:ext>
            </a:extLst>
          </p:cNvPr>
          <p:cNvSpPr>
            <a:spLocks noGrp="1"/>
          </p:cNvSpPr>
          <p:nvPr>
            <p:ph type="dt" sz="half" idx="10"/>
          </p:nvPr>
        </p:nvSpPr>
        <p:spPr/>
        <p:txBody>
          <a:bodyPr/>
          <a:lstStyle/>
          <a:p>
            <a:fld id="{4AB5083F-08EF-4E0E-995C-A6505838A6FB}" type="datetime1">
              <a:rPr lang="en-IN" smtClean="0"/>
              <a:t>10-01-2022</a:t>
            </a:fld>
            <a:endParaRPr lang="en-IN"/>
          </a:p>
        </p:txBody>
      </p:sp>
      <p:sp>
        <p:nvSpPr>
          <p:cNvPr id="6" name="Footer Placeholder 5">
            <a:extLst>
              <a:ext uri="{FF2B5EF4-FFF2-40B4-BE49-F238E27FC236}">
                <a16:creationId xmlns:a16="http://schemas.microsoft.com/office/drawing/2014/main" xmlns="" id="{2EA1BE2C-2CBB-4B2B-ADC4-D1600064C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10CF5C7-88ED-49FE-9850-20CD7A59D797}"/>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1478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E0619-F031-4B61-BC40-0860E4472D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ED4B138-9F2B-4830-9D6D-57E0B1484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2A7DEA1-5C03-40F0-A002-B9D8D85434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18EC50C-D984-4183-B4F6-567742188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8C00A5F-512F-445B-9B7D-A4048CA4CA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8AC0A4C-0D41-4063-8D19-1451D515BF88}"/>
              </a:ext>
            </a:extLst>
          </p:cNvPr>
          <p:cNvSpPr>
            <a:spLocks noGrp="1"/>
          </p:cNvSpPr>
          <p:nvPr>
            <p:ph type="dt" sz="half" idx="10"/>
          </p:nvPr>
        </p:nvSpPr>
        <p:spPr/>
        <p:txBody>
          <a:bodyPr/>
          <a:lstStyle/>
          <a:p>
            <a:fld id="{02B77941-F114-4B4F-B379-B9D117269E42}" type="datetime1">
              <a:rPr lang="en-IN" smtClean="0"/>
              <a:t>10-01-2022</a:t>
            </a:fld>
            <a:endParaRPr lang="en-IN"/>
          </a:p>
        </p:txBody>
      </p:sp>
      <p:sp>
        <p:nvSpPr>
          <p:cNvPr id="8" name="Footer Placeholder 7">
            <a:extLst>
              <a:ext uri="{FF2B5EF4-FFF2-40B4-BE49-F238E27FC236}">
                <a16:creationId xmlns:a16="http://schemas.microsoft.com/office/drawing/2014/main" xmlns="" id="{95A767F2-09ED-4D8B-BEF3-E4E07FEFA9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87EE05A-5904-4772-8868-C44ED97A90CE}"/>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96898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C2B91-A4C3-4256-BB4B-47581025EB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0894ACF-8A53-45C2-8F41-D653BA2D992F}"/>
              </a:ext>
            </a:extLst>
          </p:cNvPr>
          <p:cNvSpPr>
            <a:spLocks noGrp="1"/>
          </p:cNvSpPr>
          <p:nvPr>
            <p:ph type="dt" sz="half" idx="10"/>
          </p:nvPr>
        </p:nvSpPr>
        <p:spPr/>
        <p:txBody>
          <a:bodyPr/>
          <a:lstStyle/>
          <a:p>
            <a:fld id="{9F8512DE-BB8C-4D84-ABA2-0494DA910FCD}" type="datetime1">
              <a:rPr lang="en-IN" smtClean="0"/>
              <a:t>10-01-2022</a:t>
            </a:fld>
            <a:endParaRPr lang="en-IN"/>
          </a:p>
        </p:txBody>
      </p:sp>
      <p:sp>
        <p:nvSpPr>
          <p:cNvPr id="4" name="Footer Placeholder 3">
            <a:extLst>
              <a:ext uri="{FF2B5EF4-FFF2-40B4-BE49-F238E27FC236}">
                <a16:creationId xmlns:a16="http://schemas.microsoft.com/office/drawing/2014/main" xmlns="" id="{C0693926-038B-4A4A-A3F6-6C266C10EF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19317B8-210F-4814-9615-8E8E35572A9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80474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824859-638B-42C5-B734-C9138B3C3D99}"/>
              </a:ext>
            </a:extLst>
          </p:cNvPr>
          <p:cNvSpPr>
            <a:spLocks noGrp="1"/>
          </p:cNvSpPr>
          <p:nvPr>
            <p:ph type="dt" sz="half" idx="10"/>
          </p:nvPr>
        </p:nvSpPr>
        <p:spPr/>
        <p:txBody>
          <a:bodyPr/>
          <a:lstStyle/>
          <a:p>
            <a:fld id="{B92C97C4-73B7-4419-B277-30477D9E24E6}" type="datetime1">
              <a:rPr lang="en-IN" smtClean="0"/>
              <a:t>10-01-2022</a:t>
            </a:fld>
            <a:endParaRPr lang="en-IN"/>
          </a:p>
        </p:txBody>
      </p:sp>
      <p:sp>
        <p:nvSpPr>
          <p:cNvPr id="3" name="Footer Placeholder 2">
            <a:extLst>
              <a:ext uri="{FF2B5EF4-FFF2-40B4-BE49-F238E27FC236}">
                <a16:creationId xmlns:a16="http://schemas.microsoft.com/office/drawing/2014/main" xmlns="" id="{B441FC38-B879-49A0-924E-015579E17A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71433C3-A356-4C57-8714-8863A76E5091}"/>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01502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124654-F69F-4672-8AC3-DD9C4D2C1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AC8642-46A0-4164-86DA-E6B7D2B029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1923F95-05E9-4E2F-86A7-77E527286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C11D018-4B5C-4E12-944D-806D461DBA4F}"/>
              </a:ext>
            </a:extLst>
          </p:cNvPr>
          <p:cNvSpPr>
            <a:spLocks noGrp="1"/>
          </p:cNvSpPr>
          <p:nvPr>
            <p:ph type="dt" sz="half" idx="10"/>
          </p:nvPr>
        </p:nvSpPr>
        <p:spPr/>
        <p:txBody>
          <a:bodyPr/>
          <a:lstStyle/>
          <a:p>
            <a:fld id="{F9E187AC-5448-47E2-B1C4-FFA51F1EA10B}" type="datetime1">
              <a:rPr lang="en-IN" smtClean="0"/>
              <a:t>10-01-2022</a:t>
            </a:fld>
            <a:endParaRPr lang="en-IN"/>
          </a:p>
        </p:txBody>
      </p:sp>
      <p:sp>
        <p:nvSpPr>
          <p:cNvPr id="6" name="Footer Placeholder 5">
            <a:extLst>
              <a:ext uri="{FF2B5EF4-FFF2-40B4-BE49-F238E27FC236}">
                <a16:creationId xmlns:a16="http://schemas.microsoft.com/office/drawing/2014/main" xmlns="" id="{8741F4F0-2BDA-41E4-ACC0-14CC00AFD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E895D3F-E26B-4717-84B6-DF637A9F3215}"/>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81192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51D76-0BC7-4F6F-8928-D2119C20A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46ED927-CF86-4CA5-88D8-07BE85569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C21ADB0-999A-4BFA-AEC2-9928D65EB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7D4AA8B-0C16-4D80-9187-314D77BF3201}"/>
              </a:ext>
            </a:extLst>
          </p:cNvPr>
          <p:cNvSpPr>
            <a:spLocks noGrp="1"/>
          </p:cNvSpPr>
          <p:nvPr>
            <p:ph type="dt" sz="half" idx="10"/>
          </p:nvPr>
        </p:nvSpPr>
        <p:spPr/>
        <p:txBody>
          <a:bodyPr/>
          <a:lstStyle/>
          <a:p>
            <a:fld id="{5EF9641E-0793-41A4-B64B-5A5647E8C012}" type="datetime1">
              <a:rPr lang="en-IN" smtClean="0"/>
              <a:t>10-01-2022</a:t>
            </a:fld>
            <a:endParaRPr lang="en-IN"/>
          </a:p>
        </p:txBody>
      </p:sp>
      <p:sp>
        <p:nvSpPr>
          <p:cNvPr id="6" name="Footer Placeholder 5">
            <a:extLst>
              <a:ext uri="{FF2B5EF4-FFF2-40B4-BE49-F238E27FC236}">
                <a16:creationId xmlns:a16="http://schemas.microsoft.com/office/drawing/2014/main" xmlns="" id="{47CBEBEB-BA10-4296-B694-C1D2DDCA98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18F585-745B-4272-92B6-030205E4EE98}"/>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5353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CE68361-4BA9-4136-A1AB-B646A63C4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AB5C38-396F-4FD3-83D2-21A758139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B20BA0-E793-4318-B773-93DFE5EDF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98F10-EFAD-4802-9271-5579D89551B1}" type="datetime1">
              <a:rPr lang="en-IN" smtClean="0"/>
              <a:t>10-01-2022</a:t>
            </a:fld>
            <a:endParaRPr lang="en-IN"/>
          </a:p>
        </p:txBody>
      </p:sp>
      <p:sp>
        <p:nvSpPr>
          <p:cNvPr id="5" name="Footer Placeholder 4">
            <a:extLst>
              <a:ext uri="{FF2B5EF4-FFF2-40B4-BE49-F238E27FC236}">
                <a16:creationId xmlns:a16="http://schemas.microsoft.com/office/drawing/2014/main" xmlns="" id="{D48BDD19-A53E-4950-9EC3-389960C18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59DB9D8-0D75-40DC-B848-BD9D62EE6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F685C-1888-4873-A039-0EDFAC3C950D}" type="slidenum">
              <a:rPr lang="en-IN" smtClean="0"/>
              <a:t>‹#›</a:t>
            </a:fld>
            <a:endParaRPr lang="en-IN"/>
          </a:p>
        </p:txBody>
      </p:sp>
    </p:spTree>
    <p:extLst>
      <p:ext uri="{BB962C8B-B14F-4D97-AF65-F5344CB8AC3E}">
        <p14:creationId xmlns:p14="http://schemas.microsoft.com/office/powerpoint/2010/main" val="8352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openvswitch/openvswitch.github.io"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6" Type="http://schemas.openxmlformats.org/officeDocument/2006/relationships/image" Target="../media/image62.jpeg"/><Relationship Id="rId21" Type="http://schemas.openxmlformats.org/officeDocument/2006/relationships/image" Target="../media/image57.jpeg"/><Relationship Id="rId42" Type="http://schemas.openxmlformats.org/officeDocument/2006/relationships/image" Target="../media/image78.png"/><Relationship Id="rId47" Type="http://schemas.openxmlformats.org/officeDocument/2006/relationships/image" Target="../media/image83.jpeg"/><Relationship Id="rId63" Type="http://schemas.openxmlformats.org/officeDocument/2006/relationships/image" Target="../media/image99.png"/><Relationship Id="rId68" Type="http://schemas.openxmlformats.org/officeDocument/2006/relationships/image" Target="../media/image104.png"/><Relationship Id="rId16" Type="http://schemas.openxmlformats.org/officeDocument/2006/relationships/image" Target="../media/image52.jpeg"/><Relationship Id="rId11" Type="http://schemas.openxmlformats.org/officeDocument/2006/relationships/image" Target="../media/image47.jpeg"/><Relationship Id="rId32" Type="http://schemas.openxmlformats.org/officeDocument/2006/relationships/image" Target="../media/image68.jpeg"/><Relationship Id="rId37" Type="http://schemas.openxmlformats.org/officeDocument/2006/relationships/image" Target="../media/image73.png"/><Relationship Id="rId53" Type="http://schemas.openxmlformats.org/officeDocument/2006/relationships/image" Target="../media/image89.png"/><Relationship Id="rId58" Type="http://schemas.openxmlformats.org/officeDocument/2006/relationships/image" Target="../media/image94.png"/><Relationship Id="rId74" Type="http://schemas.openxmlformats.org/officeDocument/2006/relationships/image" Target="../media/image110.jpeg"/><Relationship Id="rId79" Type="http://schemas.openxmlformats.org/officeDocument/2006/relationships/image" Target="../media/image114.png"/><Relationship Id="rId5" Type="http://schemas.openxmlformats.org/officeDocument/2006/relationships/image" Target="../media/image41.png"/><Relationship Id="rId61" Type="http://schemas.openxmlformats.org/officeDocument/2006/relationships/image" Target="../media/image97.jpeg"/><Relationship Id="rId82" Type="http://schemas.openxmlformats.org/officeDocument/2006/relationships/image" Target="../media/image117.png"/><Relationship Id="rId19" Type="http://schemas.openxmlformats.org/officeDocument/2006/relationships/image" Target="../media/image55.png"/><Relationship Id="rId14" Type="http://schemas.openxmlformats.org/officeDocument/2006/relationships/image" Target="../media/image50.jpe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jpeg"/><Relationship Id="rId35"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image" Target="../media/image84.png"/><Relationship Id="rId56" Type="http://schemas.openxmlformats.org/officeDocument/2006/relationships/image" Target="../media/image92.png"/><Relationship Id="rId64" Type="http://schemas.openxmlformats.org/officeDocument/2006/relationships/image" Target="../media/image100.png"/><Relationship Id="rId69" Type="http://schemas.openxmlformats.org/officeDocument/2006/relationships/image" Target="../media/image105.png"/><Relationship Id="rId77" Type="http://schemas.openxmlformats.org/officeDocument/2006/relationships/image" Target="../media/image112.png"/><Relationship Id="rId8" Type="http://schemas.openxmlformats.org/officeDocument/2006/relationships/image" Target="../media/image44.png"/><Relationship Id="rId51" Type="http://schemas.openxmlformats.org/officeDocument/2006/relationships/image" Target="../media/image87.png"/><Relationship Id="rId72" Type="http://schemas.openxmlformats.org/officeDocument/2006/relationships/image" Target="../media/image108.png"/><Relationship Id="rId80" Type="http://schemas.openxmlformats.org/officeDocument/2006/relationships/image" Target="../media/image115.png"/><Relationship Id="rId3" Type="http://schemas.openxmlformats.org/officeDocument/2006/relationships/image" Target="../media/image39.png"/><Relationship Id="rId12" Type="http://schemas.openxmlformats.org/officeDocument/2006/relationships/image" Target="../media/image48.jpeg"/><Relationship Id="rId17" Type="http://schemas.openxmlformats.org/officeDocument/2006/relationships/image" Target="../media/image53.png"/><Relationship Id="rId25" Type="http://schemas.openxmlformats.org/officeDocument/2006/relationships/image" Target="../media/image61.png"/><Relationship Id="rId33" Type="http://schemas.openxmlformats.org/officeDocument/2006/relationships/image" Target="../media/image69.jpeg"/><Relationship Id="rId38" Type="http://schemas.openxmlformats.org/officeDocument/2006/relationships/image" Target="../media/image74.jpeg"/><Relationship Id="rId46" Type="http://schemas.openxmlformats.org/officeDocument/2006/relationships/image" Target="../media/image82.png"/><Relationship Id="rId59" Type="http://schemas.openxmlformats.org/officeDocument/2006/relationships/image" Target="../media/image95.png"/><Relationship Id="rId67" Type="http://schemas.openxmlformats.org/officeDocument/2006/relationships/image" Target="../media/image103.png"/><Relationship Id="rId20" Type="http://schemas.openxmlformats.org/officeDocument/2006/relationships/image" Target="../media/image56.png"/><Relationship Id="rId41" Type="http://schemas.openxmlformats.org/officeDocument/2006/relationships/image" Target="../media/image77.png"/><Relationship Id="rId54" Type="http://schemas.openxmlformats.org/officeDocument/2006/relationships/image" Target="../media/image90.png"/><Relationship Id="rId62" Type="http://schemas.openxmlformats.org/officeDocument/2006/relationships/image" Target="../media/image98.png"/><Relationship Id="rId70" Type="http://schemas.openxmlformats.org/officeDocument/2006/relationships/image" Target="../media/image106.png"/><Relationship Id="rId75"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42.png"/><Relationship Id="rId15" Type="http://schemas.openxmlformats.org/officeDocument/2006/relationships/image" Target="../media/image51.jpeg"/><Relationship Id="rId23" Type="http://schemas.openxmlformats.org/officeDocument/2006/relationships/image" Target="../media/image59.png"/><Relationship Id="rId28" Type="http://schemas.openxmlformats.org/officeDocument/2006/relationships/image" Target="../media/image64.jpeg"/><Relationship Id="rId36" Type="http://schemas.openxmlformats.org/officeDocument/2006/relationships/image" Target="../media/image72.png"/><Relationship Id="rId49" Type="http://schemas.openxmlformats.org/officeDocument/2006/relationships/image" Target="../media/image85.png"/><Relationship Id="rId57" Type="http://schemas.openxmlformats.org/officeDocument/2006/relationships/image" Target="../media/image93.png"/><Relationship Id="rId10" Type="http://schemas.openxmlformats.org/officeDocument/2006/relationships/image" Target="../media/image46.png"/><Relationship Id="rId31" Type="http://schemas.openxmlformats.org/officeDocument/2006/relationships/image" Target="../media/image67.jpeg"/><Relationship Id="rId44" Type="http://schemas.openxmlformats.org/officeDocument/2006/relationships/image" Target="../media/image80.png"/><Relationship Id="rId52" Type="http://schemas.openxmlformats.org/officeDocument/2006/relationships/image" Target="../media/image88.png"/><Relationship Id="rId60" Type="http://schemas.openxmlformats.org/officeDocument/2006/relationships/image" Target="../media/image96.png"/><Relationship Id="rId65" Type="http://schemas.openxmlformats.org/officeDocument/2006/relationships/image" Target="../media/image101.jpeg"/><Relationship Id="rId73" Type="http://schemas.openxmlformats.org/officeDocument/2006/relationships/image" Target="../media/image109.png"/><Relationship Id="rId78" Type="http://schemas.openxmlformats.org/officeDocument/2006/relationships/image" Target="../media/image113.png"/><Relationship Id="rId81" Type="http://schemas.openxmlformats.org/officeDocument/2006/relationships/image" Target="../media/image116.png"/><Relationship Id="rId4" Type="http://schemas.openxmlformats.org/officeDocument/2006/relationships/image" Target="../media/image40.png"/><Relationship Id="rId9" Type="http://schemas.openxmlformats.org/officeDocument/2006/relationships/image" Target="../media/image45.png"/><Relationship Id="rId13" Type="http://schemas.openxmlformats.org/officeDocument/2006/relationships/image" Target="../media/image49.png"/><Relationship Id="rId18" Type="http://schemas.openxmlformats.org/officeDocument/2006/relationships/image" Target="../media/image54.png"/><Relationship Id="rId39" Type="http://schemas.openxmlformats.org/officeDocument/2006/relationships/image" Target="../media/image75.png"/><Relationship Id="rId34" Type="http://schemas.openxmlformats.org/officeDocument/2006/relationships/image" Target="../media/image70.png"/><Relationship Id="rId50" Type="http://schemas.openxmlformats.org/officeDocument/2006/relationships/image" Target="../media/image86.png"/><Relationship Id="rId55" Type="http://schemas.openxmlformats.org/officeDocument/2006/relationships/image" Target="../media/image91.png"/><Relationship Id="rId76" Type="http://schemas.openxmlformats.org/officeDocument/2006/relationships/hyperlink" Target="http://ad.doubleclick.net/click;h=v7/345d/0/0/*/l;25724611;0-0;1;10757817;238-150/30;14303212/14321108/1;;~sscs=?http:/www.linuxdevices.com/cgi-bin/sponsor_view.cgi?sponsorid=SP3516988452" TargetMode="External"/><Relationship Id="rId7" Type="http://schemas.openxmlformats.org/officeDocument/2006/relationships/image" Target="../media/image43.png"/><Relationship Id="rId71" Type="http://schemas.openxmlformats.org/officeDocument/2006/relationships/image" Target="../media/image107.png"/><Relationship Id="rId2" Type="http://schemas.openxmlformats.org/officeDocument/2006/relationships/image" Target="../media/image38.png"/><Relationship Id="rId29" Type="http://schemas.openxmlformats.org/officeDocument/2006/relationships/image" Target="../media/image65.jpeg"/><Relationship Id="rId24" Type="http://schemas.openxmlformats.org/officeDocument/2006/relationships/image" Target="../media/image60.png"/><Relationship Id="rId40" Type="http://schemas.openxmlformats.org/officeDocument/2006/relationships/image" Target="../media/image76.png"/><Relationship Id="rId45" Type="http://schemas.openxmlformats.org/officeDocument/2006/relationships/image" Target="../media/image81.png"/><Relationship Id="rId66" Type="http://schemas.openxmlformats.org/officeDocument/2006/relationships/image" Target="../media/image102.png"/></Relationships>
</file>

<file path=ppt/slides/_rels/slide4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hyperlink" Target="https://github.com/topics" TargetMode="Externa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4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7ECDE-5D51-4D3C-8990-CECC31400326}"/>
              </a:ext>
            </a:extLst>
          </p:cNvPr>
          <p:cNvSpPr>
            <a:spLocks noGrp="1"/>
          </p:cNvSpPr>
          <p:nvPr>
            <p:ph type="ctrTitle"/>
          </p:nvPr>
        </p:nvSpPr>
        <p:spPr>
          <a:xfrm>
            <a:off x="7000570" y="2323947"/>
            <a:ext cx="4778476" cy="2387600"/>
          </a:xfrm>
        </p:spPr>
        <p:txBody>
          <a:bodyPr/>
          <a:lstStyle/>
          <a:p>
            <a:r>
              <a:rPr lang="en-US" sz="3400" b="1" dirty="0" smtClean="0">
                <a:latin typeface="Arial"/>
                <a:ea typeface="+mn-ea"/>
                <a:cs typeface="Arial"/>
              </a:rPr>
              <a:t>Version Control System</a:t>
            </a:r>
            <a:br>
              <a:rPr lang="en-US" sz="3400" b="1" dirty="0" smtClean="0">
                <a:latin typeface="Arial"/>
                <a:ea typeface="+mn-ea"/>
                <a:cs typeface="Arial"/>
              </a:rPr>
            </a:br>
            <a:r>
              <a:rPr lang="en-US" sz="3400" b="1" i="1" dirty="0" smtClean="0">
                <a:latin typeface="Arial"/>
                <a:ea typeface="+mn-ea"/>
                <a:cs typeface="Arial"/>
              </a:rPr>
              <a:t>$git</a:t>
            </a:r>
            <a:r>
              <a:rPr lang="en-US" sz="3400" b="1" i="1" dirty="0">
                <a:latin typeface="Arial"/>
                <a:ea typeface="+mn-ea"/>
                <a:cs typeface="Arial"/>
              </a:rPr>
              <a:t/>
            </a:r>
            <a:br>
              <a:rPr lang="en-US" sz="3400" b="1" i="1" dirty="0">
                <a:latin typeface="Arial"/>
                <a:ea typeface="+mn-ea"/>
                <a:cs typeface="Arial"/>
              </a:rPr>
            </a:br>
            <a:r>
              <a:rPr lang="en-US" sz="3400" b="1" dirty="0">
                <a:latin typeface="Arial"/>
                <a:ea typeface="+mn-ea"/>
                <a:cs typeface="Arial"/>
              </a:rPr>
              <a:t/>
            </a:r>
            <a:br>
              <a:rPr lang="en-US" sz="3400" b="1" dirty="0">
                <a:latin typeface="Arial"/>
                <a:ea typeface="+mn-ea"/>
                <a:cs typeface="Arial"/>
              </a:rPr>
            </a:br>
            <a:r>
              <a:rPr lang="en-US" sz="2400" b="1" dirty="0">
                <a:latin typeface="Arial"/>
                <a:ea typeface="+mn-ea"/>
                <a:cs typeface="Arial"/>
              </a:rPr>
              <a:t>Prof. B. Thangaraju</a:t>
            </a:r>
            <a:endParaRPr lang="en-IN" dirty="0"/>
          </a:p>
        </p:txBody>
      </p:sp>
      <p:pic>
        <p:nvPicPr>
          <p:cNvPr id="1026" name="Picture 2" descr="https://www.iiitb.ac.in/images/logo.jpg">
            <a:extLst>
              <a:ext uri="{FF2B5EF4-FFF2-40B4-BE49-F238E27FC236}">
                <a16:creationId xmlns:a16="http://schemas.microsoft.com/office/drawing/2014/main" xmlns="" id="{16E9C204-9034-4757-B023-81340EC8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36" y="1132195"/>
            <a:ext cx="5129862" cy="21004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xmlns="" id="{EE971B90-B870-4D67-BDEA-2DFC61D9FC82}"/>
              </a:ext>
            </a:extLst>
          </p:cNvPr>
          <p:cNvCxnSpPr>
            <a:cxnSpLocks/>
          </p:cNvCxnSpPr>
          <p:nvPr/>
        </p:nvCxnSpPr>
        <p:spPr>
          <a:xfrm>
            <a:off x="6921910" y="334297"/>
            <a:ext cx="0" cy="5279922"/>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10" name="Slide Number Placeholder 9">
            <a:extLst>
              <a:ext uri="{FF2B5EF4-FFF2-40B4-BE49-F238E27FC236}">
                <a16:creationId xmlns:a16="http://schemas.microsoft.com/office/drawing/2014/main" xmlns="" id="{88B47BCE-08E1-4597-A56F-5141059C7C69}"/>
              </a:ext>
            </a:extLst>
          </p:cNvPr>
          <p:cNvSpPr>
            <a:spLocks noGrp="1"/>
          </p:cNvSpPr>
          <p:nvPr>
            <p:ph type="sldNum" sz="quarter" idx="12"/>
          </p:nvPr>
        </p:nvSpPr>
        <p:spPr/>
        <p:txBody>
          <a:bodyPr/>
          <a:lstStyle/>
          <a:p>
            <a:fld id="{141F685C-1888-4873-A039-0EDFAC3C950D}" type="slidenum">
              <a:rPr lang="en-IN" smtClean="0"/>
              <a:t>1</a:t>
            </a:fld>
            <a:endParaRPr lang="en-IN"/>
          </a:p>
        </p:txBody>
      </p:sp>
    </p:spTree>
    <p:extLst>
      <p:ext uri="{BB962C8B-B14F-4D97-AF65-F5344CB8AC3E}">
        <p14:creationId xmlns:p14="http://schemas.microsoft.com/office/powerpoint/2010/main" val="2780232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a:t>
            </a:r>
            <a:r>
              <a:rPr lang="en-US" b="1" dirty="0" err="1" smtClean="0">
                <a:latin typeface="+mn-lt"/>
                <a:ea typeface="+mn-ea"/>
                <a:cs typeface="Arial"/>
              </a:rPr>
              <a:t>Vs</a:t>
            </a:r>
            <a:r>
              <a:rPr lang="en-US" b="1" dirty="0" smtClean="0">
                <a:latin typeface="+mn-lt"/>
                <a:ea typeface="+mn-ea"/>
                <a:cs typeface="Arial"/>
              </a:rPr>
              <a:t> Github </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10</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2350051"/>
            <a:ext cx="5118084" cy="3406806"/>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fontAlgn="base"/>
            <a:r>
              <a:rPr lang="en-US" sz="2400" dirty="0">
                <a:solidFill>
                  <a:schemeClr val="tx1"/>
                </a:solidFill>
              </a:rPr>
              <a:t>Git is a distributed version control system, it is a tool to manage your project source code history</a:t>
            </a:r>
            <a:r>
              <a:rPr lang="en-US" sz="2400" dirty="0" smtClean="0">
                <a:solidFill>
                  <a:schemeClr val="tx1"/>
                </a:solidFill>
              </a:rPr>
              <a:t>.</a:t>
            </a:r>
          </a:p>
          <a:p>
            <a:pPr lvl="0" fontAlgn="base"/>
            <a:endParaRPr lang="en-US" sz="2400" dirty="0">
              <a:solidFill>
                <a:schemeClr val="tx1"/>
              </a:solidFill>
            </a:endParaRPr>
          </a:p>
          <a:p>
            <a:pPr lvl="0" fontAlgn="base"/>
            <a:r>
              <a:rPr lang="en-US" sz="2400" dirty="0">
                <a:solidFill>
                  <a:schemeClr val="tx1"/>
                </a:solidFill>
              </a:rPr>
              <a:t>Whereas Github is a web based, git file hosting service which enables us to showcase/share our projects and files to others.</a:t>
            </a:r>
          </a:p>
          <a:p>
            <a:pPr marL="0" indent="0">
              <a:buFont typeface="Arial"/>
              <a:buNone/>
            </a:pPr>
            <a:r>
              <a:rPr sz="2400" dirty="0" smtClean="0">
                <a:solidFill>
                  <a:schemeClr val="tx1"/>
                </a:solidFill>
              </a:rPr>
              <a:t> </a:t>
            </a:r>
          </a:p>
          <a:p>
            <a:pPr marL="0" indent="0">
              <a:buFont typeface="Arial"/>
              <a:buNone/>
            </a:pPr>
            <a:endParaRPr sz="2400" dirty="0">
              <a:solidFill>
                <a:schemeClr val="tx1"/>
              </a:solidFill>
            </a:endParaRPr>
          </a:p>
        </p:txBody>
      </p:sp>
      <p:sp>
        <p:nvSpPr>
          <p:cNvPr id="7" name="Rounded Rectangle 6"/>
          <p:cNvSpPr/>
          <p:nvPr/>
        </p:nvSpPr>
        <p:spPr>
          <a:xfrm>
            <a:off x="5593112" y="3337275"/>
            <a:ext cx="5381896" cy="344859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180940" y="1116590"/>
            <a:ext cx="4088674" cy="190478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2" descr="Image result for git vs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700" y="1299835"/>
            <a:ext cx="3259092" cy="15382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Image result for git vs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940" y="3593388"/>
            <a:ext cx="4287837" cy="290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9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Installation</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11</a:t>
            </a:fld>
            <a:endParaRPr lang="en-IN"/>
          </a:p>
        </p:txBody>
      </p:sp>
      <p:pic>
        <p:nvPicPr>
          <p:cNvPr id="3" name="Picture 2"/>
          <p:cNvPicPr>
            <a:picLocks noChangeAspect="1"/>
          </p:cNvPicPr>
          <p:nvPr/>
        </p:nvPicPr>
        <p:blipFill>
          <a:blip r:embed="rId2"/>
          <a:stretch>
            <a:fillRect/>
          </a:stretch>
        </p:blipFill>
        <p:spPr>
          <a:xfrm>
            <a:off x="200891" y="1284513"/>
            <a:ext cx="9733916" cy="5436962"/>
          </a:xfrm>
          <a:prstGeom prst="rect">
            <a:avLst/>
          </a:prstGeom>
        </p:spPr>
      </p:pic>
      <p:pic>
        <p:nvPicPr>
          <p:cNvPr id="7" name="Picture 6"/>
          <p:cNvPicPr>
            <a:picLocks noChangeAspect="1"/>
          </p:cNvPicPr>
          <p:nvPr/>
        </p:nvPicPr>
        <p:blipFill>
          <a:blip r:embed="rId3"/>
          <a:stretch>
            <a:fillRect/>
          </a:stretch>
        </p:blipFill>
        <p:spPr>
          <a:xfrm>
            <a:off x="8154530" y="2644645"/>
            <a:ext cx="3869519" cy="783858"/>
          </a:xfrm>
          <a:prstGeom prst="rect">
            <a:avLst/>
          </a:prstGeom>
        </p:spPr>
      </p:pic>
    </p:spTree>
    <p:extLst>
      <p:ext uri="{BB962C8B-B14F-4D97-AF65-F5344CB8AC3E}">
        <p14:creationId xmlns:p14="http://schemas.microsoft.com/office/powerpoint/2010/main" val="2133743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Configuration</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12</a:t>
            </a:fld>
            <a:endParaRPr lang="en-IN"/>
          </a:p>
        </p:txBody>
      </p:sp>
      <p:pic>
        <p:nvPicPr>
          <p:cNvPr id="3" name="Picture 2"/>
          <p:cNvPicPr>
            <a:picLocks noChangeAspect="1"/>
          </p:cNvPicPr>
          <p:nvPr/>
        </p:nvPicPr>
        <p:blipFill>
          <a:blip r:embed="rId2"/>
          <a:stretch>
            <a:fillRect/>
          </a:stretch>
        </p:blipFill>
        <p:spPr>
          <a:xfrm>
            <a:off x="200891" y="1334360"/>
            <a:ext cx="11237721" cy="1782327"/>
          </a:xfrm>
          <a:prstGeom prst="rect">
            <a:avLst/>
          </a:prstGeom>
        </p:spPr>
      </p:pic>
      <p:pic>
        <p:nvPicPr>
          <p:cNvPr id="4" name="Picture 3"/>
          <p:cNvPicPr>
            <a:picLocks noChangeAspect="1"/>
          </p:cNvPicPr>
          <p:nvPr/>
        </p:nvPicPr>
        <p:blipFill>
          <a:blip r:embed="rId3"/>
          <a:stretch>
            <a:fillRect/>
          </a:stretch>
        </p:blipFill>
        <p:spPr>
          <a:xfrm>
            <a:off x="200891" y="3116687"/>
            <a:ext cx="5439534" cy="3705742"/>
          </a:xfrm>
          <a:prstGeom prst="rect">
            <a:avLst/>
          </a:prstGeom>
        </p:spPr>
      </p:pic>
    </p:spTree>
    <p:extLst>
      <p:ext uri="{BB962C8B-B14F-4D97-AF65-F5344CB8AC3E}">
        <p14:creationId xmlns:p14="http://schemas.microsoft.com/office/powerpoint/2010/main" val="2762966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demo</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13</a:t>
            </a:fld>
            <a:endParaRPr lang="en-IN"/>
          </a:p>
        </p:txBody>
      </p:sp>
      <p:pic>
        <p:nvPicPr>
          <p:cNvPr id="3" name="Picture 2"/>
          <p:cNvPicPr>
            <a:picLocks noChangeAspect="1"/>
          </p:cNvPicPr>
          <p:nvPr/>
        </p:nvPicPr>
        <p:blipFill>
          <a:blip r:embed="rId2"/>
          <a:stretch>
            <a:fillRect/>
          </a:stretch>
        </p:blipFill>
        <p:spPr>
          <a:xfrm>
            <a:off x="200891" y="1282845"/>
            <a:ext cx="11690708" cy="1923994"/>
          </a:xfrm>
          <a:prstGeom prst="rect">
            <a:avLst/>
          </a:prstGeom>
        </p:spPr>
      </p:pic>
      <p:pic>
        <p:nvPicPr>
          <p:cNvPr id="4" name="Picture 3"/>
          <p:cNvPicPr>
            <a:picLocks noChangeAspect="1"/>
          </p:cNvPicPr>
          <p:nvPr/>
        </p:nvPicPr>
        <p:blipFill>
          <a:blip r:embed="rId3"/>
          <a:stretch>
            <a:fillRect/>
          </a:stretch>
        </p:blipFill>
        <p:spPr>
          <a:xfrm>
            <a:off x="200891" y="3337841"/>
            <a:ext cx="11690708" cy="3400020"/>
          </a:xfrm>
          <a:prstGeom prst="rect">
            <a:avLst/>
          </a:prstGeom>
        </p:spPr>
      </p:pic>
    </p:spTree>
    <p:extLst>
      <p:ext uri="{BB962C8B-B14F-4D97-AF65-F5344CB8AC3E}">
        <p14:creationId xmlns:p14="http://schemas.microsoft.com/office/powerpoint/2010/main" val="1682189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Java Demo Program </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14</a:t>
            </a:fld>
            <a:endParaRPr lang="en-IN"/>
          </a:p>
        </p:txBody>
      </p:sp>
      <p:pic>
        <p:nvPicPr>
          <p:cNvPr id="7" name="Picture 6"/>
          <p:cNvPicPr>
            <a:picLocks noChangeAspect="1"/>
          </p:cNvPicPr>
          <p:nvPr/>
        </p:nvPicPr>
        <p:blipFill>
          <a:blip r:embed="rId2"/>
          <a:stretch>
            <a:fillRect/>
          </a:stretch>
        </p:blipFill>
        <p:spPr>
          <a:xfrm>
            <a:off x="200891" y="1459817"/>
            <a:ext cx="7716327" cy="4896533"/>
          </a:xfrm>
          <a:prstGeom prst="rect">
            <a:avLst/>
          </a:prstGeom>
        </p:spPr>
      </p:pic>
      <p:pic>
        <p:nvPicPr>
          <p:cNvPr id="8" name="Picture 7"/>
          <p:cNvPicPr>
            <a:picLocks noChangeAspect="1"/>
          </p:cNvPicPr>
          <p:nvPr/>
        </p:nvPicPr>
        <p:blipFill>
          <a:blip r:embed="rId3"/>
          <a:stretch>
            <a:fillRect/>
          </a:stretch>
        </p:blipFill>
        <p:spPr>
          <a:xfrm>
            <a:off x="7967381" y="2564064"/>
            <a:ext cx="4029637" cy="2476846"/>
          </a:xfrm>
          <a:prstGeom prst="rect">
            <a:avLst/>
          </a:prstGeom>
        </p:spPr>
      </p:pic>
    </p:spTree>
    <p:extLst>
      <p:ext uri="{BB962C8B-B14F-4D97-AF65-F5344CB8AC3E}">
        <p14:creationId xmlns:p14="http://schemas.microsoft.com/office/powerpoint/2010/main" val="1537768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–Stage 1</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15</a:t>
            </a:fld>
            <a:endParaRPr lang="en-IN"/>
          </a:p>
        </p:txBody>
      </p:sp>
      <p:pic>
        <p:nvPicPr>
          <p:cNvPr id="3" name="Picture 2"/>
          <p:cNvPicPr>
            <a:picLocks noChangeAspect="1"/>
          </p:cNvPicPr>
          <p:nvPr/>
        </p:nvPicPr>
        <p:blipFill>
          <a:blip r:embed="rId2"/>
          <a:stretch>
            <a:fillRect/>
          </a:stretch>
        </p:blipFill>
        <p:spPr>
          <a:xfrm>
            <a:off x="200891" y="2873506"/>
            <a:ext cx="11673430" cy="3482844"/>
          </a:xfrm>
          <a:prstGeom prst="rect">
            <a:avLst/>
          </a:prstGeom>
        </p:spPr>
      </p:pic>
      <p:sp>
        <p:nvSpPr>
          <p:cNvPr id="6" name="Rectangle 5"/>
          <p:cNvSpPr/>
          <p:nvPr/>
        </p:nvSpPr>
        <p:spPr>
          <a:xfrm>
            <a:off x="200891" y="1303846"/>
            <a:ext cx="11789340" cy="1569660"/>
          </a:xfrm>
          <a:prstGeom prst="rect">
            <a:avLst/>
          </a:prstGeom>
        </p:spPr>
        <p:txBody>
          <a:bodyPr wrap="square">
            <a:spAutoFit/>
          </a:bodyPr>
          <a:lstStyle/>
          <a:p>
            <a:r>
              <a:rPr lang="en-US" sz="2400" dirty="0" smtClean="0"/>
              <a:t>When </a:t>
            </a:r>
            <a:r>
              <a:rPr lang="en-US" sz="2400" dirty="0"/>
              <a:t>you first make changes to </a:t>
            </a:r>
            <a:r>
              <a:rPr lang="en-US" sz="2400" dirty="0" smtClean="0"/>
              <a:t>a </a:t>
            </a:r>
            <a:r>
              <a:rPr lang="en-US" sz="2400" dirty="0"/>
              <a:t>file, the changes will  exist only on your local computer in your working directory. Git has not yet track the changes or modification to those files. In other words, these files and its changes  are not yet part of  your development history or are not visible to anyone except for you. </a:t>
            </a:r>
          </a:p>
        </p:txBody>
      </p:sp>
    </p:spTree>
    <p:extLst>
      <p:ext uri="{BB962C8B-B14F-4D97-AF65-F5344CB8AC3E}">
        <p14:creationId xmlns:p14="http://schemas.microsoft.com/office/powerpoint/2010/main" val="784621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–Stage 2: add</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16</a:t>
            </a:fld>
            <a:endParaRPr lang="en-IN"/>
          </a:p>
        </p:txBody>
      </p:sp>
      <p:pic>
        <p:nvPicPr>
          <p:cNvPr id="3" name="Picture 2"/>
          <p:cNvPicPr>
            <a:picLocks noChangeAspect="1"/>
          </p:cNvPicPr>
          <p:nvPr/>
        </p:nvPicPr>
        <p:blipFill>
          <a:blip r:embed="rId2"/>
          <a:stretch>
            <a:fillRect/>
          </a:stretch>
        </p:blipFill>
        <p:spPr>
          <a:xfrm>
            <a:off x="5883694" y="2124192"/>
            <a:ext cx="6158053" cy="2880806"/>
          </a:xfrm>
          <a:prstGeom prst="rect">
            <a:avLst/>
          </a:prstGeom>
        </p:spPr>
      </p:pic>
      <p:sp>
        <p:nvSpPr>
          <p:cNvPr id="4" name="Rectangle 3"/>
          <p:cNvSpPr/>
          <p:nvPr/>
        </p:nvSpPr>
        <p:spPr>
          <a:xfrm>
            <a:off x="0" y="1141086"/>
            <a:ext cx="5883694" cy="5262979"/>
          </a:xfrm>
          <a:prstGeom prst="rect">
            <a:avLst/>
          </a:prstGeom>
        </p:spPr>
        <p:txBody>
          <a:bodyPr wrap="square">
            <a:spAutoFit/>
          </a:bodyPr>
          <a:lstStyle/>
          <a:p>
            <a:pPr marL="342900" indent="-342900">
              <a:buFont typeface="Wingdings" panose="05000000000000000000" pitchFamily="2" charset="2"/>
              <a:buChar char="Ø"/>
            </a:pPr>
            <a:r>
              <a:rPr lang="en-US" sz="2400" dirty="0" smtClean="0"/>
              <a:t>git should add </a:t>
            </a:r>
            <a:r>
              <a:rPr lang="en-US" sz="2400" dirty="0"/>
              <a:t>any files or changes that you want to include in your development history, so git knows which files and changes that it should track.  </a:t>
            </a:r>
            <a:endParaRPr lang="en-US" sz="2400" dirty="0" smtClean="0"/>
          </a:p>
          <a:p>
            <a:pPr marL="342900" indent="-342900">
              <a:buFont typeface="Wingdings" panose="05000000000000000000" pitchFamily="2" charset="2"/>
              <a:buChar char="Ø"/>
            </a:pPr>
            <a:endParaRPr lang="en-US" sz="2400" dirty="0" smtClean="0"/>
          </a:p>
          <a:p>
            <a:pPr marL="342900" indent="-342900">
              <a:buFont typeface="Wingdings" panose="05000000000000000000" pitchFamily="2" charset="2"/>
              <a:buChar char="Ø"/>
            </a:pPr>
            <a:r>
              <a:rPr lang="en-US" sz="2400" dirty="0" smtClean="0"/>
              <a:t>The </a:t>
            </a:r>
            <a:r>
              <a:rPr lang="en-US" sz="2400" dirty="0"/>
              <a:t>files that we add to our development history at this stage goes to something called the “staging area</a:t>
            </a:r>
            <a:r>
              <a:rPr lang="en-US" sz="2400" dirty="0" smtClean="0"/>
              <a:t>.”</a:t>
            </a:r>
          </a:p>
          <a:p>
            <a:pPr marL="342900" indent="-342900">
              <a:buFont typeface="Wingdings" panose="05000000000000000000" pitchFamily="2" charset="2"/>
              <a:buChar char="Ø"/>
            </a:pPr>
            <a:endParaRPr lang="en-US" sz="2400" dirty="0" smtClean="0"/>
          </a:p>
          <a:p>
            <a:pPr marL="342900" indent="-342900">
              <a:buFont typeface="Wingdings" panose="05000000000000000000" pitchFamily="2" charset="2"/>
              <a:buChar char="Ø"/>
            </a:pPr>
            <a:r>
              <a:rPr lang="en-US" sz="2400" dirty="0" smtClean="0"/>
              <a:t>Staging </a:t>
            </a:r>
            <a:r>
              <a:rPr lang="en-US" sz="2400" dirty="0"/>
              <a:t>area is used </a:t>
            </a:r>
            <a:r>
              <a:rPr lang="en-US" sz="2400" dirty="0" smtClean="0"/>
              <a:t>to review the </a:t>
            </a:r>
            <a:r>
              <a:rPr lang="en-US" sz="2400" dirty="0"/>
              <a:t>files and files changes that you have made. After doing your reviews, you can then decide which changes you want git to permanently </a:t>
            </a:r>
            <a:r>
              <a:rPr lang="en-US" sz="2400" dirty="0" smtClean="0"/>
              <a:t>track.</a:t>
            </a:r>
            <a:endParaRPr lang="en-US" sz="2400" dirty="0"/>
          </a:p>
        </p:txBody>
      </p:sp>
    </p:spTree>
    <p:extLst>
      <p:ext uri="{BB962C8B-B14F-4D97-AF65-F5344CB8AC3E}">
        <p14:creationId xmlns:p14="http://schemas.microsoft.com/office/powerpoint/2010/main" val="2257980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 Stage 3: commit</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17</a:t>
            </a:fld>
            <a:endParaRPr lang="en-IN"/>
          </a:p>
        </p:txBody>
      </p:sp>
      <p:pic>
        <p:nvPicPr>
          <p:cNvPr id="3" name="Picture 2"/>
          <p:cNvPicPr>
            <a:picLocks noChangeAspect="1"/>
          </p:cNvPicPr>
          <p:nvPr/>
        </p:nvPicPr>
        <p:blipFill>
          <a:blip r:embed="rId2"/>
          <a:stretch>
            <a:fillRect/>
          </a:stretch>
        </p:blipFill>
        <p:spPr>
          <a:xfrm>
            <a:off x="200891" y="2718409"/>
            <a:ext cx="11898973" cy="3820503"/>
          </a:xfrm>
          <a:prstGeom prst="rect">
            <a:avLst/>
          </a:prstGeom>
        </p:spPr>
      </p:pic>
      <p:sp>
        <p:nvSpPr>
          <p:cNvPr id="4" name="Rectangle 3"/>
          <p:cNvSpPr/>
          <p:nvPr/>
        </p:nvSpPr>
        <p:spPr>
          <a:xfrm>
            <a:off x="317679" y="1209313"/>
            <a:ext cx="11672552" cy="1200329"/>
          </a:xfrm>
          <a:prstGeom prst="rect">
            <a:avLst/>
          </a:prstGeom>
        </p:spPr>
        <p:txBody>
          <a:bodyPr wrap="square">
            <a:spAutoFit/>
          </a:bodyPr>
          <a:lstStyle/>
          <a:p>
            <a:r>
              <a:rPr lang="en-US" sz="2400" dirty="0" smtClean="0"/>
              <a:t>Once </a:t>
            </a:r>
            <a:r>
              <a:rPr lang="en-US" sz="2400" dirty="0"/>
              <a:t>you’re sure about </a:t>
            </a:r>
            <a:r>
              <a:rPr lang="en-US" sz="2400" dirty="0" smtClean="0"/>
              <a:t>the staged </a:t>
            </a:r>
            <a:r>
              <a:rPr lang="en-US" sz="2400" dirty="0"/>
              <a:t>files, you can make a record of your changes and git will remember the changes. This is known as a commit. The commit will now become a permanent part of your development history.</a:t>
            </a:r>
          </a:p>
        </p:txBody>
      </p:sp>
    </p:spTree>
    <p:extLst>
      <p:ext uri="{BB962C8B-B14F-4D97-AF65-F5344CB8AC3E}">
        <p14:creationId xmlns:p14="http://schemas.microsoft.com/office/powerpoint/2010/main" val="537964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Git – Stage 3: commit</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18</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fontAlgn="base"/>
            <a:r>
              <a:rPr lang="en-US" sz="2400" dirty="0">
                <a:solidFill>
                  <a:schemeClr val="tx1"/>
                </a:solidFill>
              </a:rPr>
              <a:t>There can be a number of commits for a project or code. Each commit might happen at a particular timestamp. </a:t>
            </a:r>
          </a:p>
          <a:p>
            <a:pPr lvl="0" fontAlgn="base"/>
            <a:r>
              <a:rPr lang="en-US" sz="2400" dirty="0">
                <a:solidFill>
                  <a:schemeClr val="tx1"/>
                </a:solidFill>
              </a:rPr>
              <a:t>A timeline of commits create a graph.</a:t>
            </a:r>
          </a:p>
          <a:p>
            <a:pPr lvl="0" fontAlgn="base"/>
            <a:r>
              <a:rPr lang="en-US" sz="2400" dirty="0">
                <a:solidFill>
                  <a:schemeClr val="tx1"/>
                </a:solidFill>
              </a:rPr>
              <a:t>Commits create links to other commits, forming a graph of your development </a:t>
            </a:r>
            <a:r>
              <a:rPr lang="en-US" sz="2400" dirty="0" smtClean="0">
                <a:solidFill>
                  <a:schemeClr val="tx1"/>
                </a:solidFill>
              </a:rPr>
              <a:t>history.  You </a:t>
            </a:r>
            <a:r>
              <a:rPr lang="en-US" sz="2400" dirty="0">
                <a:solidFill>
                  <a:schemeClr val="tx1"/>
                </a:solidFill>
              </a:rPr>
              <a:t>can revert back to your previous commit</a:t>
            </a:r>
            <a:r>
              <a:rPr lang="en-US" sz="2400" dirty="0" smtClean="0">
                <a:solidFill>
                  <a:schemeClr val="tx1"/>
                </a:solidFill>
              </a:rPr>
              <a:t>, see </a:t>
            </a:r>
            <a:r>
              <a:rPr lang="en-US" sz="2400" dirty="0">
                <a:solidFill>
                  <a:schemeClr val="tx1"/>
                </a:solidFill>
              </a:rPr>
              <a:t>how files changed from one commit to the next, even fix bugs in any of the commits, and review information such as where and when changes were made.</a:t>
            </a:r>
          </a:p>
          <a:p>
            <a:pPr lvl="0" fontAlgn="base"/>
            <a:r>
              <a:rPr lang="en-US" sz="2400" dirty="0">
                <a:solidFill>
                  <a:schemeClr val="tx1"/>
                </a:solidFill>
              </a:rPr>
              <a:t> Commits are identified in Git by a unique id.</a:t>
            </a:r>
          </a:p>
          <a:p>
            <a:r>
              <a:rPr lang="en-US" sz="2400" dirty="0">
                <a:solidFill>
                  <a:schemeClr val="tx1"/>
                </a:solidFill>
              </a:rPr>
              <a:t>Each time a commit is made in Git, that commit is assigned an unique id. Because everything has unique id , it is impossible to make changes, lose information, or corrupt files without Git detecting it.</a:t>
            </a:r>
            <a:r>
              <a:rPr sz="2400" dirty="0" smtClean="0">
                <a:solidFill>
                  <a:schemeClr val="tx1"/>
                </a:solidFill>
              </a:rPr>
              <a:t> </a:t>
            </a:r>
          </a:p>
          <a:p>
            <a:pPr marL="0" indent="0">
              <a:buFont typeface="Arial"/>
              <a:buNone/>
            </a:pPr>
            <a:endParaRPr sz="2400" dirty="0">
              <a:solidFill>
                <a:schemeClr val="tx1"/>
              </a:solidFill>
            </a:endParaRPr>
          </a:p>
        </p:txBody>
      </p:sp>
    </p:spTree>
    <p:extLst>
      <p:ext uri="{BB962C8B-B14F-4D97-AF65-F5344CB8AC3E}">
        <p14:creationId xmlns:p14="http://schemas.microsoft.com/office/powerpoint/2010/main" val="3028495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log</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19</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fontAlgn="base"/>
            <a:r>
              <a:rPr lang="en-US" sz="2400" dirty="0">
                <a:solidFill>
                  <a:schemeClr val="tx1"/>
                </a:solidFill>
              </a:rPr>
              <a:t>We will run the command </a:t>
            </a:r>
            <a:r>
              <a:rPr lang="en-US" sz="2400" b="1" dirty="0">
                <a:solidFill>
                  <a:schemeClr val="tx1"/>
                </a:solidFill>
              </a:rPr>
              <a:t>#git log </a:t>
            </a:r>
            <a:endParaRPr lang="en-US" sz="2400" dirty="0">
              <a:solidFill>
                <a:schemeClr val="tx1"/>
              </a:solidFill>
            </a:endParaRPr>
          </a:p>
          <a:p>
            <a:pPr lvl="0" fontAlgn="base"/>
            <a:r>
              <a:rPr lang="en-US" sz="2400" dirty="0">
                <a:solidFill>
                  <a:schemeClr val="tx1"/>
                </a:solidFill>
              </a:rPr>
              <a:t>This command will show us the entire commit history for the project</a:t>
            </a:r>
          </a:p>
          <a:p>
            <a:pPr lvl="0" fontAlgn="base"/>
            <a:r>
              <a:rPr lang="en-US" sz="2400" dirty="0">
                <a:solidFill>
                  <a:schemeClr val="tx1"/>
                </a:solidFill>
              </a:rPr>
              <a:t>It will show us the commit id, the username and mail id of person who made the changes and also the date and time when the commit was made</a:t>
            </a:r>
          </a:p>
          <a:p>
            <a:pPr lvl="0" fontAlgn="base"/>
            <a:r>
              <a:rPr lang="en-US" sz="2400" dirty="0">
                <a:solidFill>
                  <a:schemeClr val="tx1"/>
                </a:solidFill>
              </a:rPr>
              <a:t>Now we can see the commit ids, if we want to go back to a previous version or commit we can use that commit id and run the following command-</a:t>
            </a:r>
          </a:p>
          <a:p>
            <a:pPr lvl="0" fontAlgn="base"/>
            <a:r>
              <a:rPr lang="en-US" sz="2400" b="1" dirty="0">
                <a:solidFill>
                  <a:schemeClr val="tx1"/>
                </a:solidFill>
              </a:rPr>
              <a:t>Git checkout &lt;commit id&gt;</a:t>
            </a:r>
          </a:p>
          <a:p>
            <a:pPr marL="0" indent="0">
              <a:buFont typeface="Arial"/>
              <a:buNone/>
            </a:pPr>
            <a:r>
              <a:rPr sz="2400" dirty="0" smtClean="0">
                <a:solidFill>
                  <a:schemeClr val="tx1"/>
                </a:solidFill>
              </a:rPr>
              <a:t> </a:t>
            </a:r>
          </a:p>
          <a:p>
            <a:pPr marL="0" indent="0">
              <a:buFont typeface="Arial"/>
              <a:buNone/>
            </a:pPr>
            <a:endParaRPr sz="2400" dirty="0">
              <a:solidFill>
                <a:schemeClr val="tx1"/>
              </a:solidFill>
            </a:endParaRPr>
          </a:p>
        </p:txBody>
      </p:sp>
    </p:spTree>
    <p:extLst>
      <p:ext uri="{BB962C8B-B14F-4D97-AF65-F5344CB8AC3E}">
        <p14:creationId xmlns:p14="http://schemas.microsoft.com/office/powerpoint/2010/main" val="1359704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fontScale="90000"/>
          </a:bodyPr>
          <a:lstStyle/>
          <a:p>
            <a:r>
              <a:rPr lang="en-US" b="1" dirty="0" smtClean="0">
                <a:latin typeface="+mn-lt"/>
                <a:ea typeface="+mn-ea"/>
                <a:cs typeface="Arial"/>
              </a:rPr>
              <a:t>Why do we need Version Control System (VCS)?</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2</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fontAlgn="base"/>
            <a:r>
              <a:rPr lang="en-US" sz="2400" dirty="0">
                <a:solidFill>
                  <a:schemeClr val="tx1"/>
                </a:solidFill>
              </a:rPr>
              <a:t>If you are a software developer and working in a project team, your main job is to develop code for a specific module in your project. Initially you may develop a code locally in your system. If your project code is getting bigger and bigger then you should maintain the code carefully. </a:t>
            </a:r>
            <a:endParaRPr lang="en-US" sz="2400" dirty="0" smtClean="0">
              <a:solidFill>
                <a:schemeClr val="tx1"/>
              </a:solidFill>
            </a:endParaRPr>
          </a:p>
          <a:p>
            <a:pPr lvl="0" fontAlgn="base"/>
            <a:endParaRPr lang="en-US" sz="2400" dirty="0">
              <a:solidFill>
                <a:schemeClr val="tx1"/>
              </a:solidFill>
            </a:endParaRPr>
          </a:p>
          <a:p>
            <a:pPr lvl="0" fontAlgn="base"/>
            <a:r>
              <a:rPr lang="en-US" sz="2400" dirty="0">
                <a:solidFill>
                  <a:schemeClr val="tx1"/>
                </a:solidFill>
              </a:rPr>
              <a:t>Suppose you are  working on a code and after making many changes you realize that you have really messed up or the current version of your code may have some issues and now you  would like to revert to the last good version of your project. How would you do that</a:t>
            </a:r>
            <a:r>
              <a:rPr lang="en-US" sz="2400" dirty="0" smtClean="0">
                <a:solidFill>
                  <a:schemeClr val="tx1"/>
                </a:solidFill>
              </a:rPr>
              <a:t>?</a:t>
            </a:r>
          </a:p>
          <a:p>
            <a:pPr lvl="0" fontAlgn="base"/>
            <a:endParaRPr lang="en-US" sz="2400" dirty="0">
              <a:solidFill>
                <a:schemeClr val="tx1"/>
              </a:solidFill>
            </a:endParaRPr>
          </a:p>
          <a:p>
            <a:pPr lvl="0" fontAlgn="base"/>
            <a:r>
              <a:rPr lang="en-US" sz="2400" dirty="0">
                <a:solidFill>
                  <a:schemeClr val="tx1"/>
                </a:solidFill>
              </a:rPr>
              <a:t>if you are not maintaining copies of the various versions of your code then you will be in </a:t>
            </a:r>
            <a:r>
              <a:rPr lang="en-US" sz="2400" dirty="0" smtClean="0">
                <a:solidFill>
                  <a:schemeClr val="tx1"/>
                </a:solidFill>
              </a:rPr>
              <a:t>trouble</a:t>
            </a:r>
            <a:r>
              <a:rPr lang="en-US" sz="2400" dirty="0">
                <a:solidFill>
                  <a:schemeClr val="tx1"/>
                </a:solidFill>
              </a:rPr>
              <a:t>. So how do you revert to the previous working version of your project code?</a:t>
            </a:r>
          </a:p>
          <a:p>
            <a:pPr marL="0" indent="0">
              <a:buFont typeface="Arial"/>
              <a:buNone/>
            </a:pPr>
            <a:r>
              <a:rPr sz="2400" dirty="0" smtClean="0">
                <a:solidFill>
                  <a:schemeClr val="tx1"/>
                </a:solidFill>
              </a:rPr>
              <a:t> </a:t>
            </a:r>
          </a:p>
          <a:p>
            <a:pPr marL="0" indent="0">
              <a:buFont typeface="Arial"/>
              <a:buNone/>
            </a:pPr>
            <a:endParaRPr sz="2400" dirty="0">
              <a:solidFill>
                <a:schemeClr val="tx1"/>
              </a:solidFill>
            </a:endParaRPr>
          </a:p>
        </p:txBody>
      </p:sp>
    </p:spTree>
    <p:extLst>
      <p:ext uri="{BB962C8B-B14F-4D97-AF65-F5344CB8AC3E}">
        <p14:creationId xmlns:p14="http://schemas.microsoft.com/office/powerpoint/2010/main" val="3868529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Workflow</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20</a:t>
            </a:fld>
            <a:endParaRPr lang="en-IN"/>
          </a:p>
        </p:txBody>
      </p:sp>
      <p:sp>
        <p:nvSpPr>
          <p:cNvPr id="7" name="Rounded Rectangle 6"/>
          <p:cNvSpPr/>
          <p:nvPr/>
        </p:nvSpPr>
        <p:spPr>
          <a:xfrm>
            <a:off x="9394034" y="1140473"/>
            <a:ext cx="2508068" cy="540802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32914" y="1140473"/>
            <a:ext cx="7458891" cy="540802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9668" y="1545422"/>
            <a:ext cx="1881052" cy="7184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Workspace</a:t>
            </a:r>
            <a:endParaRPr lang="en-US" b="1" dirty="0">
              <a:solidFill>
                <a:schemeClr val="tx1"/>
              </a:solidFill>
            </a:endParaRPr>
          </a:p>
        </p:txBody>
      </p:sp>
      <p:sp>
        <p:nvSpPr>
          <p:cNvPr id="10" name="Rectangle 9"/>
          <p:cNvSpPr/>
          <p:nvPr/>
        </p:nvSpPr>
        <p:spPr>
          <a:xfrm>
            <a:off x="2923565" y="1545421"/>
            <a:ext cx="1881052" cy="71845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Staging/Index Area</a:t>
            </a:r>
            <a:endParaRPr lang="en-US" b="1" dirty="0">
              <a:solidFill>
                <a:schemeClr val="tx1"/>
              </a:solidFill>
            </a:endParaRPr>
          </a:p>
        </p:txBody>
      </p:sp>
      <p:sp>
        <p:nvSpPr>
          <p:cNvPr id="11" name="Rectangle 10"/>
          <p:cNvSpPr/>
          <p:nvPr/>
        </p:nvSpPr>
        <p:spPr>
          <a:xfrm>
            <a:off x="5257462" y="1545420"/>
            <a:ext cx="1881052" cy="71845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Local Repository</a:t>
            </a:r>
            <a:endParaRPr lang="en-US" b="1" dirty="0">
              <a:solidFill>
                <a:schemeClr val="tx1"/>
              </a:solidFill>
            </a:endParaRPr>
          </a:p>
        </p:txBody>
      </p:sp>
      <p:sp>
        <p:nvSpPr>
          <p:cNvPr id="12" name="Rectangle 11"/>
          <p:cNvSpPr/>
          <p:nvPr/>
        </p:nvSpPr>
        <p:spPr>
          <a:xfrm>
            <a:off x="9629165" y="1545419"/>
            <a:ext cx="1881052" cy="7184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Remote Repository</a:t>
            </a:r>
            <a:endParaRPr lang="en-US" sz="2000" b="1" dirty="0"/>
          </a:p>
        </p:txBody>
      </p:sp>
      <p:cxnSp>
        <p:nvCxnSpPr>
          <p:cNvPr id="13" name="Straight Connector 12"/>
          <p:cNvCxnSpPr>
            <a:stCxn id="9" idx="2"/>
          </p:cNvCxnSpPr>
          <p:nvPr/>
        </p:nvCxnSpPr>
        <p:spPr>
          <a:xfrm>
            <a:off x="1530194" y="2263879"/>
            <a:ext cx="52251" cy="3840480"/>
          </a:xfrm>
          <a:prstGeom prst="line">
            <a:avLst/>
          </a:prstGeom>
          <a:ln w="38100">
            <a:prstDash val="sysDot"/>
          </a:ln>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flipH="1">
            <a:off x="3859737" y="2263879"/>
            <a:ext cx="4354" cy="3840480"/>
          </a:xfrm>
          <a:prstGeom prst="line">
            <a:avLst/>
          </a:prstGeom>
          <a:ln w="38100">
            <a:prstDash val="sysDot"/>
          </a:ln>
        </p:spPr>
        <p:style>
          <a:lnRef idx="3">
            <a:schemeClr val="accent5"/>
          </a:lnRef>
          <a:fillRef idx="0">
            <a:schemeClr val="accent5"/>
          </a:fillRef>
          <a:effectRef idx="2">
            <a:schemeClr val="accent5"/>
          </a:effectRef>
          <a:fontRef idx="minor">
            <a:schemeClr val="tx1"/>
          </a:fontRef>
        </p:style>
      </p:cxnSp>
      <p:cxnSp>
        <p:nvCxnSpPr>
          <p:cNvPr id="15" name="Straight Connector 14"/>
          <p:cNvCxnSpPr/>
          <p:nvPr/>
        </p:nvCxnSpPr>
        <p:spPr>
          <a:xfrm flipH="1">
            <a:off x="6197988" y="2263879"/>
            <a:ext cx="4354" cy="3840480"/>
          </a:xfrm>
          <a:prstGeom prst="line">
            <a:avLst/>
          </a:prstGeom>
          <a:ln w="38100">
            <a:prstDash val="sysDot"/>
          </a:ln>
        </p:spPr>
        <p:style>
          <a:lnRef idx="3">
            <a:schemeClr val="accent5"/>
          </a:lnRef>
          <a:fillRef idx="0">
            <a:schemeClr val="accent5"/>
          </a:fillRef>
          <a:effectRef idx="2">
            <a:schemeClr val="accent5"/>
          </a:effectRef>
          <a:fontRef idx="minor">
            <a:schemeClr val="tx1"/>
          </a:fontRef>
        </p:style>
      </p:cxnSp>
      <p:cxnSp>
        <p:nvCxnSpPr>
          <p:cNvPr id="16" name="Straight Connector 15"/>
          <p:cNvCxnSpPr/>
          <p:nvPr/>
        </p:nvCxnSpPr>
        <p:spPr>
          <a:xfrm flipH="1">
            <a:off x="10641536" y="2263879"/>
            <a:ext cx="23950" cy="3944983"/>
          </a:xfrm>
          <a:prstGeom prst="line">
            <a:avLst/>
          </a:prstGeom>
          <a:ln w="38100">
            <a:prstDash val="sysDot"/>
          </a:ln>
        </p:spPr>
        <p:style>
          <a:lnRef idx="3">
            <a:schemeClr val="accent5"/>
          </a:lnRef>
          <a:fillRef idx="0">
            <a:schemeClr val="accent5"/>
          </a:fillRef>
          <a:effectRef idx="2">
            <a:schemeClr val="accent5"/>
          </a:effectRef>
          <a:fontRef idx="minor">
            <a:schemeClr val="tx1"/>
          </a:fontRef>
        </p:style>
      </p:cxnSp>
      <p:sp>
        <p:nvSpPr>
          <p:cNvPr id="17" name="Right Arrow 16"/>
          <p:cNvSpPr/>
          <p:nvPr/>
        </p:nvSpPr>
        <p:spPr>
          <a:xfrm>
            <a:off x="1582445" y="2525136"/>
            <a:ext cx="2242457" cy="705393"/>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a:t>
            </a:r>
            <a:r>
              <a:rPr lang="en-US" b="1" dirty="0" smtClean="0">
                <a:solidFill>
                  <a:schemeClr val="tx1"/>
                </a:solidFill>
              </a:rPr>
              <a:t>it add</a:t>
            </a:r>
            <a:endParaRPr lang="en-US" b="1" dirty="0">
              <a:solidFill>
                <a:schemeClr val="tx1"/>
              </a:solidFill>
            </a:endParaRPr>
          </a:p>
        </p:txBody>
      </p:sp>
      <p:sp>
        <p:nvSpPr>
          <p:cNvPr id="18" name="Right Arrow 17"/>
          <p:cNvSpPr/>
          <p:nvPr/>
        </p:nvSpPr>
        <p:spPr>
          <a:xfrm>
            <a:off x="3935937" y="3230529"/>
            <a:ext cx="2242457" cy="705393"/>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a:t>
            </a:r>
            <a:r>
              <a:rPr lang="en-US" b="1" dirty="0" smtClean="0">
                <a:solidFill>
                  <a:schemeClr val="tx1"/>
                </a:solidFill>
              </a:rPr>
              <a:t>it commit</a:t>
            </a:r>
            <a:endParaRPr lang="en-US" b="1" dirty="0">
              <a:solidFill>
                <a:schemeClr val="tx1"/>
              </a:solidFill>
            </a:endParaRPr>
          </a:p>
        </p:txBody>
      </p:sp>
      <p:sp>
        <p:nvSpPr>
          <p:cNvPr id="19" name="Right Arrow 18"/>
          <p:cNvSpPr/>
          <p:nvPr/>
        </p:nvSpPr>
        <p:spPr>
          <a:xfrm>
            <a:off x="6298136" y="3683374"/>
            <a:ext cx="4343400" cy="705393"/>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a:t>
            </a:r>
            <a:r>
              <a:rPr lang="en-US" b="1" dirty="0" smtClean="0">
                <a:solidFill>
                  <a:schemeClr val="tx1"/>
                </a:solidFill>
              </a:rPr>
              <a:t>it push</a:t>
            </a:r>
            <a:endParaRPr lang="en-US" b="1" dirty="0">
              <a:solidFill>
                <a:schemeClr val="tx1"/>
              </a:solidFill>
            </a:endParaRPr>
          </a:p>
        </p:txBody>
      </p:sp>
      <p:sp>
        <p:nvSpPr>
          <p:cNvPr id="20" name="Left Arrow 19"/>
          <p:cNvSpPr/>
          <p:nvPr/>
        </p:nvSpPr>
        <p:spPr>
          <a:xfrm>
            <a:off x="6278543" y="5037555"/>
            <a:ext cx="4291148" cy="7707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a:t>
            </a:r>
            <a:r>
              <a:rPr lang="en-US" b="1" dirty="0" smtClean="0">
                <a:solidFill>
                  <a:schemeClr val="tx1"/>
                </a:solidFill>
              </a:rPr>
              <a:t>it pull</a:t>
            </a:r>
            <a:endParaRPr lang="en-US" b="1" dirty="0">
              <a:solidFill>
                <a:schemeClr val="tx1"/>
              </a:solidFill>
            </a:endParaRPr>
          </a:p>
        </p:txBody>
      </p:sp>
    </p:spTree>
    <p:extLst>
      <p:ext uri="{BB962C8B-B14F-4D97-AF65-F5344CB8AC3E}">
        <p14:creationId xmlns:p14="http://schemas.microsoft.com/office/powerpoint/2010/main" val="3692224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ea typeface="+mn-ea"/>
                <a:cs typeface="Arial"/>
              </a:rPr>
              <a:t>https://github.com/</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21</a:t>
            </a:fld>
            <a:endParaRPr lang="en-IN"/>
          </a:p>
        </p:txBody>
      </p:sp>
      <p:pic>
        <p:nvPicPr>
          <p:cNvPr id="3" name="Picture 2"/>
          <p:cNvPicPr>
            <a:picLocks noChangeAspect="1"/>
          </p:cNvPicPr>
          <p:nvPr/>
        </p:nvPicPr>
        <p:blipFill>
          <a:blip r:embed="rId2"/>
          <a:stretch>
            <a:fillRect/>
          </a:stretch>
        </p:blipFill>
        <p:spPr>
          <a:xfrm>
            <a:off x="200891" y="1192908"/>
            <a:ext cx="11152909" cy="5264797"/>
          </a:xfrm>
          <a:prstGeom prst="rect">
            <a:avLst/>
          </a:prstGeom>
        </p:spPr>
      </p:pic>
    </p:spTree>
    <p:extLst>
      <p:ext uri="{BB962C8B-B14F-4D97-AF65-F5344CB8AC3E}">
        <p14:creationId xmlns:p14="http://schemas.microsoft.com/office/powerpoint/2010/main" val="860193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Sign up</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22</a:t>
            </a:fld>
            <a:endParaRPr lang="en-IN"/>
          </a:p>
        </p:txBody>
      </p:sp>
      <p:pic>
        <p:nvPicPr>
          <p:cNvPr id="3" name="Picture 2"/>
          <p:cNvPicPr>
            <a:picLocks noChangeAspect="1"/>
          </p:cNvPicPr>
          <p:nvPr/>
        </p:nvPicPr>
        <p:blipFill>
          <a:blip r:embed="rId2"/>
          <a:stretch>
            <a:fillRect/>
          </a:stretch>
        </p:blipFill>
        <p:spPr>
          <a:xfrm>
            <a:off x="354699" y="1325623"/>
            <a:ext cx="9476348" cy="5191087"/>
          </a:xfrm>
          <a:prstGeom prst="rect">
            <a:avLst/>
          </a:prstGeom>
        </p:spPr>
      </p:pic>
    </p:spTree>
    <p:extLst>
      <p:ext uri="{BB962C8B-B14F-4D97-AF65-F5344CB8AC3E}">
        <p14:creationId xmlns:p14="http://schemas.microsoft.com/office/powerpoint/2010/main" val="495880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Create a Project as Project1</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23</a:t>
            </a:fld>
            <a:endParaRPr lang="en-IN"/>
          </a:p>
        </p:txBody>
      </p:sp>
      <p:pic>
        <p:nvPicPr>
          <p:cNvPr id="3" name="Picture 2"/>
          <p:cNvPicPr>
            <a:picLocks noChangeAspect="1"/>
          </p:cNvPicPr>
          <p:nvPr/>
        </p:nvPicPr>
        <p:blipFill>
          <a:blip r:embed="rId2"/>
          <a:stretch>
            <a:fillRect/>
          </a:stretch>
        </p:blipFill>
        <p:spPr>
          <a:xfrm>
            <a:off x="200891" y="1250237"/>
            <a:ext cx="10095250" cy="5471238"/>
          </a:xfrm>
          <a:prstGeom prst="rect">
            <a:avLst/>
          </a:prstGeom>
        </p:spPr>
      </p:pic>
    </p:spTree>
    <p:extLst>
      <p:ext uri="{BB962C8B-B14F-4D97-AF65-F5344CB8AC3E}">
        <p14:creationId xmlns:p14="http://schemas.microsoft.com/office/powerpoint/2010/main" val="4000621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Github </a:t>
            </a:r>
            <a:r>
              <a:rPr lang="en-US" b="1" dirty="0" err="1" smtClean="0">
                <a:latin typeface="+mn-lt"/>
                <a:ea typeface="+mn-ea"/>
                <a:cs typeface="Arial"/>
              </a:rPr>
              <a:t>url</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a:xfrm>
            <a:off x="9448800" y="6553626"/>
            <a:ext cx="2743200" cy="365125"/>
          </a:xfrm>
        </p:spPr>
        <p:txBody>
          <a:bodyPr/>
          <a:lstStyle/>
          <a:p>
            <a:fld id="{141F685C-1888-4873-A039-0EDFAC3C950D}" type="slidenum">
              <a:rPr lang="en-IN" smtClean="0"/>
              <a:t>24</a:t>
            </a:fld>
            <a:endParaRPr lang="en-IN" dirty="0"/>
          </a:p>
        </p:txBody>
      </p:sp>
      <p:pic>
        <p:nvPicPr>
          <p:cNvPr id="3" name="Picture 2"/>
          <p:cNvPicPr>
            <a:picLocks noChangeAspect="1"/>
          </p:cNvPicPr>
          <p:nvPr/>
        </p:nvPicPr>
        <p:blipFill>
          <a:blip r:embed="rId2"/>
          <a:stretch>
            <a:fillRect/>
          </a:stretch>
        </p:blipFill>
        <p:spPr>
          <a:xfrm>
            <a:off x="535742" y="1280385"/>
            <a:ext cx="10964964" cy="5075965"/>
          </a:xfrm>
          <a:prstGeom prst="rect">
            <a:avLst/>
          </a:prstGeom>
        </p:spPr>
      </p:pic>
    </p:spTree>
    <p:extLst>
      <p:ext uri="{BB962C8B-B14F-4D97-AF65-F5344CB8AC3E}">
        <p14:creationId xmlns:p14="http://schemas.microsoft.com/office/powerpoint/2010/main" val="2254864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remote and git push</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25</a:t>
            </a:fld>
            <a:endParaRPr lang="en-IN"/>
          </a:p>
        </p:txBody>
      </p:sp>
      <p:pic>
        <p:nvPicPr>
          <p:cNvPr id="3" name="Picture 2"/>
          <p:cNvPicPr>
            <a:picLocks noChangeAspect="1"/>
          </p:cNvPicPr>
          <p:nvPr/>
        </p:nvPicPr>
        <p:blipFill>
          <a:blip r:embed="rId2"/>
          <a:stretch>
            <a:fillRect/>
          </a:stretch>
        </p:blipFill>
        <p:spPr>
          <a:xfrm>
            <a:off x="913567" y="1116981"/>
            <a:ext cx="10049724" cy="2771957"/>
          </a:xfrm>
          <a:prstGeom prst="rect">
            <a:avLst/>
          </a:prstGeom>
        </p:spPr>
      </p:pic>
      <p:sp>
        <p:nvSpPr>
          <p:cNvPr id="4" name="Rectangle 3"/>
          <p:cNvSpPr/>
          <p:nvPr/>
        </p:nvSpPr>
        <p:spPr>
          <a:xfrm>
            <a:off x="200891" y="3911708"/>
            <a:ext cx="11475076" cy="3046988"/>
          </a:xfrm>
          <a:prstGeom prst="rect">
            <a:avLst/>
          </a:prstGeom>
        </p:spPr>
        <p:txBody>
          <a:bodyPr wrap="square">
            <a:spAutoFit/>
          </a:bodyPr>
          <a:lstStyle/>
          <a:p>
            <a:r>
              <a:rPr lang="en-US" sz="2000" b="1" dirty="0" smtClean="0"/>
              <a:t>git </a:t>
            </a:r>
            <a:r>
              <a:rPr lang="en-US" sz="2000" b="1" dirty="0"/>
              <a:t>remote add origin </a:t>
            </a:r>
            <a:r>
              <a:rPr lang="en-US" sz="2000" b="1" dirty="0" smtClean="0"/>
              <a:t>&lt;URL&gt;</a:t>
            </a:r>
            <a:endParaRPr lang="en-US" sz="2000" b="1" dirty="0"/>
          </a:p>
          <a:p>
            <a:r>
              <a:rPr lang="en-US" sz="2000" dirty="0"/>
              <a:t> </a:t>
            </a:r>
            <a:r>
              <a:rPr lang="en-US" sz="2000" dirty="0" smtClean="0"/>
              <a:t>- This </a:t>
            </a:r>
            <a:r>
              <a:rPr lang="en-US" sz="2000" dirty="0"/>
              <a:t>command gathers all the committed files from your local repository and uploads them to our repository we created on github. </a:t>
            </a:r>
          </a:p>
          <a:p>
            <a:r>
              <a:rPr lang="en-US" sz="2000" b="1" dirty="0" smtClean="0"/>
              <a:t>git push </a:t>
            </a:r>
            <a:r>
              <a:rPr lang="en-US" sz="2000" b="1" dirty="0"/>
              <a:t>-u origin master</a:t>
            </a:r>
          </a:p>
          <a:p>
            <a:r>
              <a:rPr lang="en-US" sz="2000" dirty="0"/>
              <a:t> </a:t>
            </a:r>
            <a:r>
              <a:rPr lang="en-US" sz="2000" dirty="0" smtClean="0"/>
              <a:t>- This </a:t>
            </a:r>
            <a:r>
              <a:rPr lang="en-US" sz="2000" dirty="0"/>
              <a:t>command will push all our local changes to our online repository that is our repository on Github. </a:t>
            </a:r>
          </a:p>
          <a:p>
            <a:endParaRPr lang="en-US" sz="700" dirty="0" smtClean="0"/>
          </a:p>
          <a:p>
            <a:r>
              <a:rPr lang="en-US" sz="2000" dirty="0" smtClean="0"/>
              <a:t>“</a:t>
            </a:r>
            <a:r>
              <a:rPr lang="en-US" sz="2000" dirty="0"/>
              <a:t>Git push” tells git that we want to upload our files and development history from the repository on our local computer to a repository hosted on github</a:t>
            </a:r>
          </a:p>
          <a:p>
            <a:r>
              <a:rPr lang="en-US" sz="2000" dirty="0" smtClean="0"/>
              <a:t>“-</a:t>
            </a:r>
            <a:r>
              <a:rPr lang="en-US" sz="2000" dirty="0"/>
              <a:t>u origin master” means that we want to upload the “master” version of our commits to a repository on github called “origin”</a:t>
            </a:r>
          </a:p>
        </p:txBody>
      </p:sp>
    </p:spTree>
    <p:extLst>
      <p:ext uri="{BB962C8B-B14F-4D97-AF65-F5344CB8AC3E}">
        <p14:creationId xmlns:p14="http://schemas.microsoft.com/office/powerpoint/2010/main" val="2353633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branches</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26</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388856"/>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fontAlgn="base"/>
            <a:r>
              <a:rPr lang="en-US" sz="2400" dirty="0">
                <a:solidFill>
                  <a:schemeClr val="tx1"/>
                </a:solidFill>
              </a:rPr>
              <a:t>A branch is the fundamental means of launching a separate line of development with a software project.  In git, you can create many branches resulting in many different lines of development within a git repository. The branch management in git is lightweight and simple to learn.</a:t>
            </a:r>
          </a:p>
          <a:p>
            <a:pPr fontAlgn="base"/>
            <a:r>
              <a:rPr lang="en-US" sz="2400" dirty="0">
                <a:solidFill>
                  <a:schemeClr val="tx1"/>
                </a:solidFill>
              </a:rPr>
              <a:t>Each team in a project can work on a different branch simultaneously. When you are ready and if you want to merge some specific branches or all the branches with master branch you can do it </a:t>
            </a:r>
            <a:r>
              <a:rPr lang="en-US" sz="2400" dirty="0" smtClean="0">
                <a:solidFill>
                  <a:schemeClr val="tx1"/>
                </a:solidFill>
              </a:rPr>
              <a:t>easily. </a:t>
            </a:r>
          </a:p>
          <a:p>
            <a:pPr fontAlgn="base"/>
            <a:r>
              <a:rPr lang="en-US" sz="2400" dirty="0" smtClean="0">
                <a:solidFill>
                  <a:schemeClr val="tx1"/>
                </a:solidFill>
              </a:rPr>
              <a:t>To </a:t>
            </a:r>
            <a:r>
              <a:rPr lang="en-US" sz="2400" dirty="0">
                <a:solidFill>
                  <a:schemeClr val="tx1"/>
                </a:solidFill>
              </a:rPr>
              <a:t>start off with, git will automatically create a master copy (or “branch” in git terms) of your project when you create a repository. This master copy is called the “master” branch</a:t>
            </a:r>
            <a:r>
              <a:rPr lang="en-US" sz="2400" dirty="0" smtClean="0">
                <a:solidFill>
                  <a:schemeClr val="tx1"/>
                </a:solidFill>
              </a:rPr>
              <a:t>.</a:t>
            </a:r>
          </a:p>
          <a:p>
            <a:pPr lvl="0" fontAlgn="base"/>
            <a:r>
              <a:rPr lang="en-US" sz="2400" dirty="0">
                <a:solidFill>
                  <a:schemeClr val="tx1"/>
                </a:solidFill>
              </a:rPr>
              <a:t>If you want to do parallel development with the existing project code, without making any changes to our master branch then you can create different branches based on your need and each branch will have the same copy of the master branch project source code.</a:t>
            </a:r>
            <a:endParaRPr lang="en-US" dirty="0">
              <a:solidFill>
                <a:schemeClr val="tx1"/>
              </a:solidFill>
            </a:endParaRPr>
          </a:p>
          <a:p>
            <a:pPr lvl="1" fontAlgn="base"/>
            <a:r>
              <a:rPr lang="en-US" sz="2000" dirty="0">
                <a:solidFill>
                  <a:schemeClr val="tx1"/>
                </a:solidFill>
              </a:rPr>
              <a:t>For example, you can create different branches for different team members. Or you can create different branches for the different features that you are adding to the project. </a:t>
            </a:r>
            <a:endParaRPr lang="en-US" dirty="0">
              <a:solidFill>
                <a:schemeClr val="tx1"/>
              </a:solidFill>
            </a:endParaRPr>
          </a:p>
          <a:p>
            <a:pPr fontAlgn="base"/>
            <a:endParaRPr lang="en-US" sz="2400" dirty="0">
              <a:solidFill>
                <a:schemeClr val="tx1"/>
              </a:solidFill>
            </a:endParaRPr>
          </a:p>
          <a:p>
            <a:pPr lvl="0" fontAlgn="base"/>
            <a:endParaRPr lang="en-US" sz="2400" dirty="0">
              <a:solidFill>
                <a:schemeClr val="tx1"/>
              </a:solidFill>
            </a:endParaRPr>
          </a:p>
          <a:p>
            <a:pPr marL="0" indent="0">
              <a:buFont typeface="Arial"/>
              <a:buNone/>
            </a:pPr>
            <a:r>
              <a:rPr sz="2400" dirty="0" smtClean="0">
                <a:solidFill>
                  <a:schemeClr val="tx1"/>
                </a:solidFill>
              </a:rPr>
              <a:t> </a:t>
            </a:r>
          </a:p>
          <a:p>
            <a:pPr marL="0" indent="0">
              <a:buFont typeface="Arial"/>
              <a:buNone/>
            </a:pPr>
            <a:endParaRPr sz="2400" dirty="0">
              <a:solidFill>
                <a:schemeClr val="tx1"/>
              </a:solidFill>
            </a:endParaRPr>
          </a:p>
        </p:txBody>
      </p:sp>
    </p:spTree>
    <p:extLst>
      <p:ext uri="{BB962C8B-B14F-4D97-AF65-F5344CB8AC3E}">
        <p14:creationId xmlns:p14="http://schemas.microsoft.com/office/powerpoint/2010/main" val="8659963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Working with Git branches </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27</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base">
              <a:buNone/>
            </a:pPr>
            <a:r>
              <a:rPr sz="2400" dirty="0">
                <a:solidFill>
                  <a:schemeClr val="tx1"/>
                </a:solidFill>
              </a:rPr>
              <a:t>1</a:t>
            </a:r>
            <a:r>
              <a:rPr sz="2400" dirty="0" smtClean="0">
                <a:solidFill>
                  <a:schemeClr val="tx1"/>
                </a:solidFill>
              </a:rPr>
              <a:t>. </a:t>
            </a:r>
            <a:r>
              <a:rPr lang="en-US" sz="2400" dirty="0" smtClean="0">
                <a:solidFill>
                  <a:schemeClr val="tx1"/>
                </a:solidFill>
              </a:rPr>
              <a:t>  </a:t>
            </a:r>
            <a:r>
              <a:rPr lang="en-US" sz="2400" dirty="0">
                <a:solidFill>
                  <a:schemeClr val="tx1"/>
                </a:solidFill>
              </a:rPr>
              <a:t>    </a:t>
            </a:r>
            <a:r>
              <a:rPr lang="en-US" sz="2400" dirty="0" smtClean="0">
                <a:solidFill>
                  <a:schemeClr val="tx1"/>
                </a:solidFill>
              </a:rPr>
              <a:t>Create </a:t>
            </a:r>
            <a:r>
              <a:rPr lang="en-US" sz="2400" dirty="0">
                <a:solidFill>
                  <a:schemeClr val="tx1"/>
                </a:solidFill>
              </a:rPr>
              <a:t>branches</a:t>
            </a:r>
          </a:p>
          <a:p>
            <a:pPr marL="0" indent="0" fontAlgn="base">
              <a:buNone/>
            </a:pPr>
            <a:r>
              <a:rPr lang="en-US" sz="2400" dirty="0">
                <a:solidFill>
                  <a:schemeClr val="tx1"/>
                </a:solidFill>
              </a:rPr>
              <a:t>2.       View the created branches</a:t>
            </a:r>
          </a:p>
          <a:p>
            <a:pPr marL="0" indent="0" fontAlgn="base">
              <a:buNone/>
            </a:pPr>
            <a:r>
              <a:rPr lang="en-US" sz="2400" dirty="0">
                <a:solidFill>
                  <a:schemeClr val="tx1"/>
                </a:solidFill>
              </a:rPr>
              <a:t>3.       Work concurrently with different branches</a:t>
            </a:r>
          </a:p>
          <a:p>
            <a:pPr marL="0" indent="0" fontAlgn="base">
              <a:buNone/>
            </a:pPr>
            <a:r>
              <a:rPr lang="en-US" sz="2400" dirty="0">
                <a:solidFill>
                  <a:schemeClr val="tx1"/>
                </a:solidFill>
              </a:rPr>
              <a:t>4.       Merge the different branches with the master branch</a:t>
            </a:r>
          </a:p>
          <a:p>
            <a:pPr marL="0" indent="0" fontAlgn="base">
              <a:buNone/>
            </a:pPr>
            <a:r>
              <a:rPr lang="en-US" sz="2400" dirty="0">
                <a:solidFill>
                  <a:schemeClr val="tx1"/>
                </a:solidFill>
              </a:rPr>
              <a:t>5.       Delete the created branches</a:t>
            </a:r>
            <a:r>
              <a:rPr lang="en-US" sz="2400" dirty="0" smtClean="0">
                <a:solidFill>
                  <a:schemeClr val="tx1"/>
                </a:solidFill>
              </a:rPr>
              <a:t>.</a:t>
            </a:r>
          </a:p>
          <a:p>
            <a:pPr marL="0" indent="0" fontAlgn="base">
              <a:buNone/>
            </a:pPr>
            <a:endParaRPr lang="en-US" sz="2400" dirty="0">
              <a:solidFill>
                <a:schemeClr val="tx1"/>
              </a:solidFill>
            </a:endParaRPr>
          </a:p>
          <a:p>
            <a:pPr marL="0" lvl="0" indent="0" fontAlgn="base">
              <a:buNone/>
            </a:pPr>
            <a:r>
              <a:rPr lang="en-US" sz="2400" dirty="0">
                <a:solidFill>
                  <a:schemeClr val="tx1"/>
                </a:solidFill>
              </a:rPr>
              <a:t>To create a branch we can use command  #</a:t>
            </a:r>
            <a:r>
              <a:rPr lang="en-US" sz="2400" b="1" dirty="0">
                <a:solidFill>
                  <a:schemeClr val="tx1"/>
                </a:solidFill>
              </a:rPr>
              <a:t>git branch branchname</a:t>
            </a:r>
            <a:endParaRPr lang="en-US" sz="2400" dirty="0">
              <a:solidFill>
                <a:schemeClr val="tx1"/>
              </a:solidFill>
            </a:endParaRPr>
          </a:p>
          <a:p>
            <a:pPr marL="0" lvl="0" indent="0" fontAlgn="base">
              <a:buNone/>
            </a:pPr>
            <a:r>
              <a:rPr lang="en-US" sz="2400" b="1" dirty="0">
                <a:solidFill>
                  <a:schemeClr val="tx1"/>
                </a:solidFill>
              </a:rPr>
              <a:t>#git branch </a:t>
            </a:r>
            <a:r>
              <a:rPr lang="en-US" sz="2400" dirty="0">
                <a:solidFill>
                  <a:schemeClr val="tx1"/>
                </a:solidFill>
              </a:rPr>
              <a:t>-this command will show us all the </a:t>
            </a:r>
            <a:r>
              <a:rPr lang="en-US" sz="2400" dirty="0" smtClean="0">
                <a:solidFill>
                  <a:schemeClr val="tx1"/>
                </a:solidFill>
              </a:rPr>
              <a:t>created branches</a:t>
            </a:r>
          </a:p>
          <a:p>
            <a:pPr marL="0" lvl="0" indent="0" fontAlgn="base">
              <a:buNone/>
            </a:pPr>
            <a:r>
              <a:rPr lang="en-US" sz="2400" dirty="0" smtClean="0">
                <a:solidFill>
                  <a:schemeClr val="tx1"/>
                </a:solidFill>
              </a:rPr>
              <a:t>You can work concurrently with different branches</a:t>
            </a:r>
          </a:p>
          <a:p>
            <a:pPr lvl="0" fontAlgn="base"/>
            <a:r>
              <a:rPr lang="en-US" sz="2400" dirty="0">
                <a:solidFill>
                  <a:schemeClr val="tx1"/>
                </a:solidFill>
              </a:rPr>
              <a:t>If we want to move from one branch to other we can run the </a:t>
            </a:r>
            <a:r>
              <a:rPr lang="en-US" sz="2400" dirty="0" smtClean="0">
                <a:solidFill>
                  <a:schemeClr val="tx1"/>
                </a:solidFill>
              </a:rPr>
              <a:t>command, </a:t>
            </a:r>
            <a:r>
              <a:rPr lang="en-US" sz="2400" b="1" dirty="0" smtClean="0">
                <a:solidFill>
                  <a:schemeClr val="tx1"/>
                </a:solidFill>
              </a:rPr>
              <a:t>#</a:t>
            </a:r>
            <a:r>
              <a:rPr lang="en-US" sz="2400" b="1" dirty="0">
                <a:solidFill>
                  <a:schemeClr val="tx1"/>
                </a:solidFill>
              </a:rPr>
              <a:t>git checkout branchname</a:t>
            </a:r>
            <a:endParaRPr lang="en-US" sz="2400" dirty="0">
              <a:solidFill>
                <a:schemeClr val="tx1"/>
              </a:solidFill>
            </a:endParaRPr>
          </a:p>
          <a:p>
            <a:pPr marL="0" indent="0" fontAlgn="base">
              <a:buNone/>
            </a:pPr>
            <a:endParaRPr lang="en-US" sz="2400" dirty="0">
              <a:solidFill>
                <a:schemeClr val="tx1"/>
              </a:solidFill>
            </a:endParaRPr>
          </a:p>
          <a:p>
            <a:pPr marL="0" indent="0">
              <a:buFont typeface="Arial"/>
              <a:buNone/>
            </a:pPr>
            <a:endParaRPr sz="2400" dirty="0" smtClean="0">
              <a:solidFill>
                <a:schemeClr val="tx1"/>
              </a:solidFill>
            </a:endParaRPr>
          </a:p>
          <a:p>
            <a:pPr marL="0" indent="0">
              <a:buFont typeface="Arial"/>
              <a:buNone/>
            </a:pPr>
            <a:endParaRPr sz="2400" dirty="0">
              <a:solidFill>
                <a:schemeClr val="tx1"/>
              </a:solidFill>
            </a:endParaRPr>
          </a:p>
        </p:txBody>
      </p:sp>
    </p:spTree>
    <p:extLst>
      <p:ext uri="{BB962C8B-B14F-4D97-AF65-F5344CB8AC3E}">
        <p14:creationId xmlns:p14="http://schemas.microsoft.com/office/powerpoint/2010/main" val="2044898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Working with Git branches </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28</a:t>
            </a:fld>
            <a:endParaRPr lang="en-IN"/>
          </a:p>
        </p:txBody>
      </p:sp>
      <p:sp>
        <p:nvSpPr>
          <p:cNvPr id="3" name="Rectangle 2"/>
          <p:cNvSpPr/>
          <p:nvPr/>
        </p:nvSpPr>
        <p:spPr>
          <a:xfrm>
            <a:off x="98737" y="1315465"/>
            <a:ext cx="6340699" cy="1200329"/>
          </a:xfrm>
          <a:prstGeom prst="rect">
            <a:avLst/>
          </a:prstGeom>
        </p:spPr>
        <p:txBody>
          <a:bodyPr wrap="square">
            <a:spAutoFit/>
          </a:bodyPr>
          <a:lstStyle/>
          <a:p>
            <a:r>
              <a:rPr lang="en-US" dirty="0"/>
              <a:t>if we are on our master branch and we want to move to branch1, we will use the command #git checkout branch1 </a:t>
            </a:r>
          </a:p>
          <a:p>
            <a:r>
              <a:rPr lang="en-US" dirty="0" smtClean="0"/>
              <a:t>• This </a:t>
            </a:r>
            <a:r>
              <a:rPr lang="en-US" dirty="0"/>
              <a:t>command will change our branch from master to branch 1</a:t>
            </a:r>
          </a:p>
          <a:p>
            <a:r>
              <a:rPr lang="en-US" dirty="0" smtClean="0"/>
              <a:t>• Next </a:t>
            </a:r>
            <a:r>
              <a:rPr lang="en-US" dirty="0"/>
              <a:t>we will add comment into the calculator.java code. </a:t>
            </a:r>
          </a:p>
        </p:txBody>
      </p:sp>
      <p:pic>
        <p:nvPicPr>
          <p:cNvPr id="7" name="Picture 6" descr="https://lh4.googleusercontent.com/ZOXSPoTXAUsE5LcIJxL-woNV4peB2eWyOGXLhnVuO6dZGiHuzhOKdSMbiqvhqfMVcAaRLpxxq6UJBKhaV8AFMdUkbFklF0oB73rECuSRNDKWeHP1rWjOdyFS-qFtwgCq3YNquOWU"/>
          <p:cNvPicPr/>
          <p:nvPr/>
        </p:nvPicPr>
        <p:blipFill>
          <a:blip r:embed="rId2">
            <a:extLst>
              <a:ext uri="{28A0092B-C50C-407E-A947-70E740481C1C}">
                <a14:useLocalDpi xmlns:a14="http://schemas.microsoft.com/office/drawing/2010/main" val="0"/>
              </a:ext>
            </a:extLst>
          </a:blip>
          <a:srcRect/>
          <a:stretch>
            <a:fillRect/>
          </a:stretch>
        </p:blipFill>
        <p:spPr bwMode="auto">
          <a:xfrm>
            <a:off x="200891" y="2617210"/>
            <a:ext cx="5938520" cy="2022475"/>
          </a:xfrm>
          <a:prstGeom prst="rect">
            <a:avLst/>
          </a:prstGeom>
          <a:noFill/>
          <a:ln>
            <a:noFill/>
          </a:ln>
        </p:spPr>
      </p:pic>
      <p:sp>
        <p:nvSpPr>
          <p:cNvPr id="4" name="Rectangle 3"/>
          <p:cNvSpPr/>
          <p:nvPr/>
        </p:nvSpPr>
        <p:spPr>
          <a:xfrm>
            <a:off x="122151" y="4741101"/>
            <a:ext cx="6096000" cy="923330"/>
          </a:xfrm>
          <a:prstGeom prst="rect">
            <a:avLst/>
          </a:prstGeom>
        </p:spPr>
        <p:txBody>
          <a:bodyPr>
            <a:spAutoFit/>
          </a:bodyPr>
          <a:lstStyle/>
          <a:p>
            <a:r>
              <a:rPr lang="en-US" dirty="0"/>
              <a:t>since we are working in branch 1, calculator.java will be added into the “branch1” branch and cannot be seen from the “master” branch</a:t>
            </a:r>
          </a:p>
        </p:txBody>
      </p:sp>
      <p:sp>
        <p:nvSpPr>
          <p:cNvPr id="8" name="Rectangle 7"/>
          <p:cNvSpPr/>
          <p:nvPr/>
        </p:nvSpPr>
        <p:spPr>
          <a:xfrm>
            <a:off x="0" y="5664431"/>
            <a:ext cx="6096000" cy="923330"/>
          </a:xfrm>
          <a:prstGeom prst="rect">
            <a:avLst/>
          </a:prstGeom>
        </p:spPr>
        <p:txBody>
          <a:bodyPr>
            <a:spAutoFit/>
          </a:bodyPr>
          <a:lstStyle/>
          <a:p>
            <a:r>
              <a:rPr lang="en-US" dirty="0" smtClean="0"/>
              <a:t>• Next </a:t>
            </a:r>
            <a:r>
              <a:rPr lang="en-US" dirty="0"/>
              <a:t>we will checkout to Branch2 </a:t>
            </a:r>
          </a:p>
          <a:p>
            <a:r>
              <a:rPr lang="en-US" dirty="0" smtClean="0"/>
              <a:t>• Next </a:t>
            </a:r>
            <a:r>
              <a:rPr lang="en-US" dirty="0"/>
              <a:t>we will again Add comment into the calculator.java code </a:t>
            </a:r>
          </a:p>
          <a:p>
            <a:r>
              <a:rPr lang="en-US" dirty="0" smtClean="0"/>
              <a:t>• And </a:t>
            </a:r>
            <a:r>
              <a:rPr lang="en-US" dirty="0"/>
              <a:t>now we will add and commit the file into the branch2.</a:t>
            </a:r>
          </a:p>
        </p:txBody>
      </p:sp>
      <p:pic>
        <p:nvPicPr>
          <p:cNvPr id="9" name="Picture 8" descr="https://lh3.googleusercontent.com/4EhpXxMXCFu8Puvhg0ok1jltYfjyrRtY82sdhsirfXhykezMSvmVw7lsnJADLZhfH5YqNtOjJGPDW-ULRJXkZFv8x7RDY20f7VUMRyPGqQil22JjMub2kzcPJkiojzzf0-QVIHTO"/>
          <p:cNvPicPr/>
          <p:nvPr/>
        </p:nvPicPr>
        <p:blipFill>
          <a:blip r:embed="rId3">
            <a:extLst>
              <a:ext uri="{28A0092B-C50C-407E-A947-70E740481C1C}">
                <a14:useLocalDpi xmlns:a14="http://schemas.microsoft.com/office/drawing/2010/main" val="0"/>
              </a:ext>
            </a:extLst>
          </a:blip>
          <a:srcRect/>
          <a:stretch>
            <a:fillRect/>
          </a:stretch>
        </p:blipFill>
        <p:spPr bwMode="auto">
          <a:xfrm>
            <a:off x="6439436" y="1218940"/>
            <a:ext cx="5628068" cy="1794716"/>
          </a:xfrm>
          <a:prstGeom prst="rect">
            <a:avLst/>
          </a:prstGeom>
          <a:noFill/>
          <a:ln>
            <a:noFill/>
          </a:ln>
        </p:spPr>
      </p:pic>
      <p:sp>
        <p:nvSpPr>
          <p:cNvPr id="10" name="Rectangle 9"/>
          <p:cNvSpPr/>
          <p:nvPr/>
        </p:nvSpPr>
        <p:spPr>
          <a:xfrm>
            <a:off x="6323526" y="3013656"/>
            <a:ext cx="6096000" cy="923330"/>
          </a:xfrm>
          <a:prstGeom prst="rect">
            <a:avLst/>
          </a:prstGeom>
        </p:spPr>
        <p:txBody>
          <a:bodyPr>
            <a:spAutoFit/>
          </a:bodyPr>
          <a:lstStyle/>
          <a:p>
            <a:r>
              <a:rPr lang="en-US" dirty="0" smtClean="0"/>
              <a:t>• After </a:t>
            </a:r>
            <a:r>
              <a:rPr lang="en-US" dirty="0"/>
              <a:t>this we will move to our master branch and check the log message, which shows a detailed information about our commit details in an order.</a:t>
            </a:r>
          </a:p>
        </p:txBody>
      </p:sp>
      <p:pic>
        <p:nvPicPr>
          <p:cNvPr id="11" name="Picture 10" descr="https://lh5.googleusercontent.com/EEv9__qP6L2_f1dT5p--I3NL3Y64ksHGjJG14TdfcB4PDjh9zZxxlKtZE9tPq75i_a1qXVoXeKR0uf0MKPieE3T15OiWe4CAwzvjwPaCuDdzgrA8IzmOHuf_eaqz7LUxIJstlPsJ"/>
          <p:cNvPicPr/>
          <p:nvPr/>
        </p:nvPicPr>
        <p:blipFill>
          <a:blip r:embed="rId4">
            <a:extLst>
              <a:ext uri="{28A0092B-C50C-407E-A947-70E740481C1C}">
                <a14:useLocalDpi xmlns:a14="http://schemas.microsoft.com/office/drawing/2010/main" val="0"/>
              </a:ext>
            </a:extLst>
          </a:blip>
          <a:srcRect/>
          <a:stretch>
            <a:fillRect/>
          </a:stretch>
        </p:blipFill>
        <p:spPr bwMode="auto">
          <a:xfrm>
            <a:off x="6439436" y="3912421"/>
            <a:ext cx="5142230" cy="2872105"/>
          </a:xfrm>
          <a:prstGeom prst="rect">
            <a:avLst/>
          </a:prstGeom>
          <a:noFill/>
          <a:ln>
            <a:noFill/>
          </a:ln>
        </p:spPr>
      </p:pic>
    </p:spTree>
    <p:extLst>
      <p:ext uri="{BB962C8B-B14F-4D97-AF65-F5344CB8AC3E}">
        <p14:creationId xmlns:p14="http://schemas.microsoft.com/office/powerpoint/2010/main" val="4162412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Merging branches</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29</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5942332"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b="1" dirty="0">
                <a:solidFill>
                  <a:schemeClr val="tx1"/>
                </a:solidFill>
              </a:rPr>
              <a:t>Merging different branches into master branch</a:t>
            </a:r>
            <a:endParaRPr lang="en-US" sz="2200" dirty="0">
              <a:solidFill>
                <a:schemeClr val="tx1"/>
              </a:solidFill>
            </a:endParaRPr>
          </a:p>
          <a:p>
            <a:pPr lvl="0" fontAlgn="base"/>
            <a:r>
              <a:rPr lang="en-US" sz="2200" dirty="0">
                <a:solidFill>
                  <a:schemeClr val="tx1"/>
                </a:solidFill>
              </a:rPr>
              <a:t>Now, we can use the command </a:t>
            </a:r>
            <a:r>
              <a:rPr lang="en-US" sz="2200" b="1" dirty="0">
                <a:solidFill>
                  <a:schemeClr val="tx1"/>
                </a:solidFill>
              </a:rPr>
              <a:t>#git merge branchname to </a:t>
            </a:r>
            <a:r>
              <a:rPr lang="en-US" sz="2200" dirty="0">
                <a:solidFill>
                  <a:schemeClr val="tx1"/>
                </a:solidFill>
              </a:rPr>
              <a:t>merge branch1 into the master and then merge team2 branch into the master </a:t>
            </a:r>
            <a:r>
              <a:rPr lang="en-US" sz="2200" dirty="0" smtClean="0">
                <a:solidFill>
                  <a:schemeClr val="tx1"/>
                </a:solidFill>
              </a:rPr>
              <a:t>branch.</a:t>
            </a:r>
          </a:p>
          <a:p>
            <a:pPr lvl="0" fontAlgn="base"/>
            <a:r>
              <a:rPr lang="en-US" sz="2200" b="1" i="1" dirty="0" smtClean="0">
                <a:solidFill>
                  <a:schemeClr val="tx1"/>
                </a:solidFill>
              </a:rPr>
              <a:t>#git </a:t>
            </a:r>
            <a:r>
              <a:rPr lang="en-US" sz="2200" b="1" i="1" dirty="0">
                <a:solidFill>
                  <a:schemeClr val="tx1"/>
                </a:solidFill>
              </a:rPr>
              <a:t>merge branch1</a:t>
            </a:r>
            <a:endParaRPr lang="en-US" sz="2200" dirty="0">
              <a:solidFill>
                <a:schemeClr val="tx1"/>
              </a:solidFill>
            </a:endParaRPr>
          </a:p>
          <a:p>
            <a:pPr lvl="0" fontAlgn="base"/>
            <a:r>
              <a:rPr lang="en-US" sz="2200" b="1" i="1" dirty="0">
                <a:solidFill>
                  <a:schemeClr val="tx1"/>
                </a:solidFill>
              </a:rPr>
              <a:t>#git merge branch 2</a:t>
            </a:r>
            <a:endParaRPr lang="en-US" sz="2200" dirty="0">
              <a:solidFill>
                <a:schemeClr val="tx1"/>
              </a:solidFill>
            </a:endParaRPr>
          </a:p>
          <a:p>
            <a:pPr lvl="0" fontAlgn="base"/>
            <a:r>
              <a:rPr lang="en-US" sz="2200" dirty="0">
                <a:solidFill>
                  <a:schemeClr val="tx1"/>
                </a:solidFill>
              </a:rPr>
              <a:t>Now if we want to the see the difference between the lines of code from branc1 and master we will use the command</a:t>
            </a:r>
          </a:p>
          <a:p>
            <a:pPr lvl="0" fontAlgn="base"/>
            <a:r>
              <a:rPr lang="en-US" sz="2200" b="1" i="1" dirty="0">
                <a:solidFill>
                  <a:schemeClr val="tx1"/>
                </a:solidFill>
              </a:rPr>
              <a:t>#git diff master..branch1</a:t>
            </a:r>
            <a:endParaRPr lang="en-US" sz="2200" dirty="0">
              <a:solidFill>
                <a:schemeClr val="tx1"/>
              </a:solidFill>
            </a:endParaRPr>
          </a:p>
          <a:p>
            <a:pPr lvl="0" fontAlgn="base"/>
            <a:r>
              <a:rPr lang="en-US" sz="2200" i="1" dirty="0">
                <a:solidFill>
                  <a:schemeClr val="tx1"/>
                </a:solidFill>
              </a:rPr>
              <a:t>This </a:t>
            </a:r>
            <a:r>
              <a:rPr lang="en-US" sz="2200" dirty="0">
                <a:solidFill>
                  <a:schemeClr val="tx1"/>
                </a:solidFill>
              </a:rPr>
              <a:t>command will highlight the added lines into the calculator.java file.</a:t>
            </a:r>
          </a:p>
          <a:p>
            <a:pPr marL="0" indent="0">
              <a:buFont typeface="Arial"/>
              <a:buNone/>
            </a:pPr>
            <a:r>
              <a:rPr sz="2200" dirty="0" smtClean="0">
                <a:solidFill>
                  <a:schemeClr val="tx1"/>
                </a:solidFill>
              </a:rPr>
              <a:t> </a:t>
            </a:r>
          </a:p>
          <a:p>
            <a:pPr marL="0" indent="0">
              <a:buFont typeface="Arial"/>
              <a:buNone/>
            </a:pPr>
            <a:endParaRPr sz="2200" dirty="0">
              <a:solidFill>
                <a:schemeClr val="tx1"/>
              </a:solidFill>
            </a:endParaRPr>
          </a:p>
        </p:txBody>
      </p:sp>
      <p:pic>
        <p:nvPicPr>
          <p:cNvPr id="7" name="Picture 6" descr="https://lh3.googleusercontent.com/esiQ11S7lrQ3dgeBNCym_2zWqspc7MofMrtir5VuFvUqZmBzvwPWxrIjPGi1Q8cQUOsdFTW8SjdlOUYF_-vOByGV7_bXw5kq9267jhSxr8cFDKcRTtQ-ae_Sl9ysNKKFR8UaFgfX"/>
          <p:cNvPicPr/>
          <p:nvPr/>
        </p:nvPicPr>
        <p:blipFill>
          <a:blip r:embed="rId2">
            <a:extLst>
              <a:ext uri="{28A0092B-C50C-407E-A947-70E740481C1C}">
                <a14:useLocalDpi xmlns:a14="http://schemas.microsoft.com/office/drawing/2010/main" val="0"/>
              </a:ext>
            </a:extLst>
          </a:blip>
          <a:srcRect/>
          <a:stretch>
            <a:fillRect/>
          </a:stretch>
        </p:blipFill>
        <p:spPr bwMode="auto">
          <a:xfrm>
            <a:off x="6076950" y="1332619"/>
            <a:ext cx="5900402" cy="3999235"/>
          </a:xfrm>
          <a:prstGeom prst="rect">
            <a:avLst/>
          </a:prstGeom>
          <a:noFill/>
          <a:ln>
            <a:noFill/>
          </a:ln>
        </p:spPr>
      </p:pic>
    </p:spTree>
    <p:extLst>
      <p:ext uri="{BB962C8B-B14F-4D97-AF65-F5344CB8AC3E}">
        <p14:creationId xmlns:p14="http://schemas.microsoft.com/office/powerpoint/2010/main" val="2475437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Version Control System</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388856"/>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fontAlgn="base"/>
            <a:r>
              <a:rPr lang="en-US" sz="2400" dirty="0">
                <a:solidFill>
                  <a:schemeClr val="tx1"/>
                </a:solidFill>
              </a:rPr>
              <a:t>In other scenario, if you are working in a project team and develop a module with a group of team members, every time you work on the project, you should know exactly what has already been completed, added, changed and so on. How would you know who made the changes, to which files were changed. Otherwise, you may end up working on something that is already been </a:t>
            </a:r>
            <a:r>
              <a:rPr lang="en-US" sz="2400" dirty="0" smtClean="0">
                <a:solidFill>
                  <a:schemeClr val="tx1"/>
                </a:solidFill>
              </a:rPr>
              <a:t>finished.</a:t>
            </a:r>
          </a:p>
          <a:p>
            <a:pPr lvl="0" fontAlgn="base"/>
            <a:endParaRPr lang="en-US" sz="1200" dirty="0">
              <a:solidFill>
                <a:schemeClr val="tx1"/>
              </a:solidFill>
            </a:endParaRPr>
          </a:p>
          <a:p>
            <a:pPr lvl="0" fontAlgn="base"/>
            <a:r>
              <a:rPr lang="en-US" sz="2400" dirty="0">
                <a:solidFill>
                  <a:schemeClr val="tx1"/>
                </a:solidFill>
              </a:rPr>
              <a:t>Now, how do you share your recent code update to your team members? One way is that you can compress your code with all the necessary artifacts and send every updates through email then others can start to work with the module. If a large group of developers share the code updates through mail then someone should collate all the updates into the whole project code. This process will become a hectic task and error prone.  </a:t>
            </a:r>
            <a:endParaRPr lang="en-US" sz="2400" dirty="0" smtClean="0">
              <a:solidFill>
                <a:schemeClr val="tx1"/>
              </a:solidFill>
            </a:endParaRPr>
          </a:p>
          <a:p>
            <a:pPr lvl="0" fontAlgn="base"/>
            <a:endParaRPr lang="en-US" sz="1050" dirty="0">
              <a:solidFill>
                <a:schemeClr val="tx1"/>
              </a:solidFill>
            </a:endParaRPr>
          </a:p>
          <a:p>
            <a:pPr lvl="0" fontAlgn="base"/>
            <a:r>
              <a:rPr lang="en-US" sz="2400" dirty="0" smtClean="0">
                <a:solidFill>
                  <a:schemeClr val="tx1"/>
                </a:solidFill>
              </a:rPr>
              <a:t>This </a:t>
            </a:r>
            <a:r>
              <a:rPr lang="en-US" sz="2400" dirty="0">
                <a:solidFill>
                  <a:schemeClr val="tx1"/>
                </a:solidFill>
              </a:rPr>
              <a:t>is an inefficient way to share the code updates to the </a:t>
            </a:r>
            <a:r>
              <a:rPr lang="en-US" sz="2400" dirty="0" smtClean="0">
                <a:solidFill>
                  <a:schemeClr val="tx1"/>
                </a:solidFill>
              </a:rPr>
              <a:t>team. </a:t>
            </a:r>
            <a:r>
              <a:rPr lang="en-US" sz="2400" dirty="0">
                <a:solidFill>
                  <a:schemeClr val="tx1"/>
                </a:solidFill>
              </a:rPr>
              <a:t>Do we have any better solution to share the code to others and maintain history of each and every updates in a systematic way? </a:t>
            </a:r>
            <a:r>
              <a:rPr lang="en-US" sz="2400" dirty="0" smtClean="0">
                <a:solidFill>
                  <a:schemeClr val="tx1"/>
                </a:solidFill>
              </a:rPr>
              <a:t>The solution is </a:t>
            </a:r>
            <a:r>
              <a:rPr lang="en-US" sz="2400" dirty="0">
                <a:solidFill>
                  <a:schemeClr val="tx1"/>
                </a:solidFill>
              </a:rPr>
              <a:t>Version Control System.</a:t>
            </a:r>
          </a:p>
          <a:p>
            <a:pPr marL="0" indent="0">
              <a:buFont typeface="Arial"/>
              <a:buNone/>
            </a:pPr>
            <a:r>
              <a:rPr sz="2400" dirty="0" smtClean="0">
                <a:solidFill>
                  <a:schemeClr val="tx1"/>
                </a:solidFill>
              </a:rPr>
              <a:t> </a:t>
            </a:r>
          </a:p>
          <a:p>
            <a:pPr marL="0" indent="0">
              <a:buFont typeface="Arial"/>
              <a:buNone/>
            </a:pPr>
            <a:endParaRPr sz="2400" dirty="0">
              <a:solidFill>
                <a:schemeClr val="tx1"/>
              </a:solidFill>
            </a:endParaRPr>
          </a:p>
        </p:txBody>
      </p:sp>
    </p:spTree>
    <p:extLst>
      <p:ext uri="{BB962C8B-B14F-4D97-AF65-F5344CB8AC3E}">
        <p14:creationId xmlns:p14="http://schemas.microsoft.com/office/powerpoint/2010/main" val="198959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Deleting Branches</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a:xfrm>
            <a:off x="9448800" y="6492875"/>
            <a:ext cx="2743200" cy="365125"/>
          </a:xfrm>
        </p:spPr>
        <p:txBody>
          <a:bodyPr/>
          <a:lstStyle/>
          <a:p>
            <a:fld id="{141F685C-1888-4873-A039-0EDFAC3C950D}" type="slidenum">
              <a:rPr lang="en-IN" smtClean="0"/>
              <a:t>30</a:t>
            </a:fld>
            <a:endParaRPr lang="en-IN" dirty="0"/>
          </a:p>
        </p:txBody>
      </p:sp>
      <p:pic>
        <p:nvPicPr>
          <p:cNvPr id="3" name="Picture 2"/>
          <p:cNvPicPr>
            <a:picLocks noChangeAspect="1"/>
          </p:cNvPicPr>
          <p:nvPr/>
        </p:nvPicPr>
        <p:blipFill>
          <a:blip r:embed="rId2"/>
          <a:stretch>
            <a:fillRect/>
          </a:stretch>
        </p:blipFill>
        <p:spPr>
          <a:xfrm>
            <a:off x="200891" y="1846661"/>
            <a:ext cx="11626566" cy="4828776"/>
          </a:xfrm>
          <a:prstGeom prst="rect">
            <a:avLst/>
          </a:prstGeom>
        </p:spPr>
      </p:pic>
      <p:sp>
        <p:nvSpPr>
          <p:cNvPr id="4" name="Rectangle 3"/>
          <p:cNvSpPr/>
          <p:nvPr/>
        </p:nvSpPr>
        <p:spPr>
          <a:xfrm>
            <a:off x="200890" y="1063933"/>
            <a:ext cx="11802219" cy="830997"/>
          </a:xfrm>
          <a:prstGeom prst="rect">
            <a:avLst/>
          </a:prstGeom>
        </p:spPr>
        <p:txBody>
          <a:bodyPr wrap="square">
            <a:spAutoFit/>
          </a:bodyPr>
          <a:lstStyle/>
          <a:p>
            <a:r>
              <a:rPr lang="en-US" sz="2400" dirty="0"/>
              <a:t>Deleting branches locally</a:t>
            </a:r>
          </a:p>
          <a:p>
            <a:r>
              <a:rPr lang="en-US" sz="2400" dirty="0" smtClean="0"/>
              <a:t>• To </a:t>
            </a:r>
            <a:r>
              <a:rPr lang="en-US" sz="2400" dirty="0"/>
              <a:t>delete the created branches, we use </a:t>
            </a:r>
            <a:r>
              <a:rPr lang="en-US" sz="2400" dirty="0" smtClean="0"/>
              <a:t>command, </a:t>
            </a:r>
            <a:r>
              <a:rPr lang="en-US" sz="2400" b="1" dirty="0" smtClean="0"/>
              <a:t>#git </a:t>
            </a:r>
            <a:r>
              <a:rPr lang="en-US" sz="2400" b="1" dirty="0"/>
              <a:t>branch -d </a:t>
            </a:r>
            <a:r>
              <a:rPr lang="en-US" sz="2400" b="1" dirty="0" err="1"/>
              <a:t>branch_name</a:t>
            </a:r>
            <a:r>
              <a:rPr lang="en-US" sz="2400" b="1" dirty="0"/>
              <a:t> </a:t>
            </a:r>
          </a:p>
        </p:txBody>
      </p:sp>
    </p:spTree>
    <p:extLst>
      <p:ext uri="{BB962C8B-B14F-4D97-AF65-F5344CB8AC3E}">
        <p14:creationId xmlns:p14="http://schemas.microsoft.com/office/powerpoint/2010/main" val="1691103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Managing Conflict </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31</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5594602"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200" dirty="0">
                <a:solidFill>
                  <a:schemeClr val="tx1"/>
                </a:solidFill>
              </a:rPr>
              <a:t>When a team is working on the same project on the same files but from different branches conflicts might arise maybe two people end up changing the same lines of code in a given file. </a:t>
            </a:r>
            <a:endParaRPr lang="en-US" sz="2200" dirty="0" smtClean="0">
              <a:solidFill>
                <a:schemeClr val="tx1"/>
              </a:solidFill>
            </a:endParaRPr>
          </a:p>
          <a:p>
            <a:pPr marL="0" indent="0">
              <a:buNone/>
            </a:pPr>
            <a:r>
              <a:rPr lang="en-US" sz="2200" dirty="0" smtClean="0">
                <a:solidFill>
                  <a:schemeClr val="tx1"/>
                </a:solidFill>
              </a:rPr>
              <a:t>Git </a:t>
            </a:r>
            <a:r>
              <a:rPr lang="en-US" sz="2200" dirty="0">
                <a:solidFill>
                  <a:schemeClr val="tx1"/>
                </a:solidFill>
              </a:rPr>
              <a:t>will be confused about which one of the conflicting changes it should consider for merging. And in such cases when there are merge conflict, the merge will fail, and we won’t be able to merge one branch into another branch. </a:t>
            </a:r>
            <a:endParaRPr lang="en-US" sz="2200" dirty="0" smtClean="0">
              <a:solidFill>
                <a:schemeClr val="tx1"/>
              </a:solidFill>
            </a:endParaRPr>
          </a:p>
          <a:p>
            <a:pPr marL="0" indent="0">
              <a:buNone/>
            </a:pPr>
            <a:r>
              <a:rPr lang="en-US" sz="2200" dirty="0" smtClean="0">
                <a:solidFill>
                  <a:schemeClr val="tx1"/>
                </a:solidFill>
              </a:rPr>
              <a:t>If </a:t>
            </a:r>
            <a:r>
              <a:rPr lang="en-US" sz="2200" dirty="0">
                <a:solidFill>
                  <a:schemeClr val="tx1"/>
                </a:solidFill>
              </a:rPr>
              <a:t>branch1 and branch2 modified the same line in the calculator.java program then it will create conflict when you want to merge the branches into the master branch. </a:t>
            </a:r>
            <a:endParaRPr sz="2200" dirty="0" smtClean="0">
              <a:solidFill>
                <a:schemeClr val="tx1"/>
              </a:solidFill>
            </a:endParaRPr>
          </a:p>
          <a:p>
            <a:pPr marL="0" indent="0">
              <a:buNone/>
            </a:pPr>
            <a:endParaRPr lang="en-US" sz="2200" dirty="0">
              <a:solidFill>
                <a:schemeClr val="tx1"/>
              </a:solidFill>
            </a:endParaRPr>
          </a:p>
          <a:p>
            <a:pPr marL="0" indent="0">
              <a:buNone/>
            </a:pPr>
            <a:endParaRPr sz="2200" dirty="0" smtClean="0">
              <a:solidFill>
                <a:schemeClr val="tx1"/>
              </a:solidFill>
            </a:endParaRPr>
          </a:p>
          <a:p>
            <a:pPr marL="0" indent="0">
              <a:buFont typeface="Arial"/>
              <a:buNone/>
            </a:pPr>
            <a:endParaRPr sz="2200" dirty="0">
              <a:solidFill>
                <a:schemeClr val="tx1"/>
              </a:solidFill>
            </a:endParaRPr>
          </a:p>
        </p:txBody>
      </p:sp>
      <p:pic>
        <p:nvPicPr>
          <p:cNvPr id="7" name="Picture 6" descr="https://lh6.googleusercontent.com/zni4r40wzYC3Gj2neBM_qqiDC8S78JNicyUw1nm3QXI9Z1ixDO-9EEFrGqYCMnw7LiWGrSNjRZRKeTQvw2vm0pvwL6BUNhAPtCVAOD-hrbpziqzKPgmf16DYu44CuXQAG61Of4iq"/>
          <p:cNvPicPr/>
          <p:nvPr/>
        </p:nvPicPr>
        <p:blipFill>
          <a:blip r:embed="rId2">
            <a:extLst>
              <a:ext uri="{28A0092B-C50C-407E-A947-70E740481C1C}">
                <a14:useLocalDpi xmlns:a14="http://schemas.microsoft.com/office/drawing/2010/main" val="0"/>
              </a:ext>
            </a:extLst>
          </a:blip>
          <a:srcRect/>
          <a:stretch>
            <a:fillRect/>
          </a:stretch>
        </p:blipFill>
        <p:spPr bwMode="auto">
          <a:xfrm>
            <a:off x="6310647" y="1150974"/>
            <a:ext cx="5208235" cy="3189208"/>
          </a:xfrm>
          <a:prstGeom prst="rect">
            <a:avLst/>
          </a:prstGeom>
          <a:noFill/>
          <a:ln>
            <a:noFill/>
          </a:ln>
        </p:spPr>
      </p:pic>
      <p:pic>
        <p:nvPicPr>
          <p:cNvPr id="8" name="Picture 7" descr="https://lh6.googleusercontent.com/ElcggEXKKvuKqWIV9HyBUJBu-TPOgDvlPCS2g-wSM908KdgupM4pCXok8vzztbtEKbGpBWpj1PDD6cUj4zL9ng2zhfABONKczdneXfoIukHa70kUEvOAThF7_k2iou83ORHSIsO5"/>
          <p:cNvPicPr/>
          <p:nvPr/>
        </p:nvPicPr>
        <p:blipFill>
          <a:blip r:embed="rId3">
            <a:extLst>
              <a:ext uri="{28A0092B-C50C-407E-A947-70E740481C1C}">
                <a14:useLocalDpi xmlns:a14="http://schemas.microsoft.com/office/drawing/2010/main" val="0"/>
              </a:ext>
            </a:extLst>
          </a:blip>
          <a:srcRect/>
          <a:stretch>
            <a:fillRect/>
          </a:stretch>
        </p:blipFill>
        <p:spPr bwMode="auto">
          <a:xfrm>
            <a:off x="6310647" y="4416538"/>
            <a:ext cx="5208235" cy="2304937"/>
          </a:xfrm>
          <a:prstGeom prst="rect">
            <a:avLst/>
          </a:prstGeom>
          <a:noFill/>
          <a:ln>
            <a:noFill/>
          </a:ln>
        </p:spPr>
      </p:pic>
    </p:spTree>
    <p:extLst>
      <p:ext uri="{BB962C8B-B14F-4D97-AF65-F5344CB8AC3E}">
        <p14:creationId xmlns:p14="http://schemas.microsoft.com/office/powerpoint/2010/main" val="23372940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Managing Conflict </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32</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fontAlgn="base"/>
            <a:r>
              <a:rPr lang="en-US" dirty="0">
                <a:solidFill>
                  <a:schemeClr val="tx1"/>
                </a:solidFill>
              </a:rPr>
              <a:t>The first merge between master and branch1 is working fine but the second merge with team2 creates conflict. </a:t>
            </a:r>
          </a:p>
          <a:p>
            <a:r>
              <a:rPr lang="en-US" dirty="0">
                <a:solidFill>
                  <a:schemeClr val="tx1"/>
                </a:solidFill>
              </a:rPr>
              <a:t>When you open the calculator.java file, we can see the conflict details and you can decide whether you want to keep both the changes or remove any modifications created by branch2.</a:t>
            </a:r>
            <a:r>
              <a:rPr dirty="0" smtClean="0">
                <a:solidFill>
                  <a:schemeClr val="tx1"/>
                </a:solidFill>
              </a:rPr>
              <a:t> </a:t>
            </a:r>
          </a:p>
          <a:p>
            <a:pPr marL="0" indent="0">
              <a:buFont typeface="Arial"/>
              <a:buNone/>
            </a:pPr>
            <a:endParaRPr dirty="0">
              <a:solidFill>
                <a:schemeClr val="tx1"/>
              </a:solidFill>
            </a:endParaRPr>
          </a:p>
        </p:txBody>
      </p:sp>
      <p:pic>
        <p:nvPicPr>
          <p:cNvPr id="7" name="Picture 6" descr="https://lh6.googleusercontent.com/hTCtvTHtPPTVfkk_BK04IQzFiZ6fyuvx-EQHcETsL9VmduBXJG5UnzaQ11egryUIlSrCjE3XZddNMLAcVBHW9EhLt3zgn-W3S55DEPoW6KSyLdZY7_NQ5BW2XkI1fZG3xml4MIjn"/>
          <p:cNvPicPr/>
          <p:nvPr/>
        </p:nvPicPr>
        <p:blipFill>
          <a:blip r:embed="rId2">
            <a:extLst>
              <a:ext uri="{28A0092B-C50C-407E-A947-70E740481C1C}">
                <a14:useLocalDpi xmlns:a14="http://schemas.microsoft.com/office/drawing/2010/main" val="0"/>
              </a:ext>
            </a:extLst>
          </a:blip>
          <a:srcRect/>
          <a:stretch>
            <a:fillRect/>
          </a:stretch>
        </p:blipFill>
        <p:spPr bwMode="auto">
          <a:xfrm>
            <a:off x="500587" y="2916913"/>
            <a:ext cx="7136585" cy="3651311"/>
          </a:xfrm>
          <a:prstGeom prst="rect">
            <a:avLst/>
          </a:prstGeom>
          <a:noFill/>
          <a:ln>
            <a:noFill/>
          </a:ln>
        </p:spPr>
      </p:pic>
    </p:spTree>
    <p:extLst>
      <p:ext uri="{BB962C8B-B14F-4D97-AF65-F5344CB8AC3E}">
        <p14:creationId xmlns:p14="http://schemas.microsoft.com/office/powerpoint/2010/main" val="39162881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Managing Conflict </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33</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smtClean="0">
                <a:solidFill>
                  <a:prstClr val="black"/>
                </a:solidFill>
              </a:rPr>
              <a:t> </a:t>
            </a:r>
          </a:p>
          <a:p>
            <a:pPr marL="0" indent="0">
              <a:buFont typeface="Arial"/>
              <a:buNone/>
            </a:pPr>
            <a:endParaRPr dirty="0">
              <a:solidFill>
                <a:prstClr val="black"/>
              </a:solidFill>
            </a:endParaRPr>
          </a:p>
        </p:txBody>
      </p:sp>
      <p:pic>
        <p:nvPicPr>
          <p:cNvPr id="7" name="Picture 6" descr="https://lh5.googleusercontent.com/zRpMAfTWhgoyrxswGb_34YcDxQggmgNnqoS_vtRKsArN_vnvTRJsi6y4a_eSw7MFstv1sO9jHwT7q5XvXOagkGstFg6Tp0II7Ea6kMd65g6CX1fwd_AqQRomPebxPZjBaVKsSOPN"/>
          <p:cNvPicPr/>
          <p:nvPr/>
        </p:nvPicPr>
        <p:blipFill>
          <a:blip r:embed="rId2">
            <a:extLst>
              <a:ext uri="{28A0092B-C50C-407E-A947-70E740481C1C}">
                <a14:useLocalDpi xmlns:a14="http://schemas.microsoft.com/office/drawing/2010/main" val="0"/>
              </a:ext>
            </a:extLst>
          </a:blip>
          <a:srcRect/>
          <a:stretch>
            <a:fillRect/>
          </a:stretch>
        </p:blipFill>
        <p:spPr bwMode="auto">
          <a:xfrm>
            <a:off x="5885646" y="1148831"/>
            <a:ext cx="6161272" cy="4350447"/>
          </a:xfrm>
          <a:prstGeom prst="rect">
            <a:avLst/>
          </a:prstGeom>
          <a:noFill/>
          <a:ln>
            <a:noFill/>
          </a:ln>
        </p:spPr>
      </p:pic>
      <p:sp>
        <p:nvSpPr>
          <p:cNvPr id="3" name="Rectangle 2"/>
          <p:cNvSpPr/>
          <p:nvPr/>
        </p:nvSpPr>
        <p:spPr>
          <a:xfrm>
            <a:off x="27904" y="1084334"/>
            <a:ext cx="5716073" cy="5601533"/>
          </a:xfrm>
          <a:prstGeom prst="rect">
            <a:avLst/>
          </a:prstGeom>
        </p:spPr>
        <p:txBody>
          <a:bodyPr wrap="square">
            <a:spAutoFit/>
          </a:bodyPr>
          <a:lstStyle/>
          <a:p>
            <a:r>
              <a:rPr lang="en-US" sz="2000" dirty="0" smtClean="0"/>
              <a:t>• To </a:t>
            </a:r>
            <a:r>
              <a:rPr lang="en-US" sz="2000" dirty="0"/>
              <a:t>remove a conflict we should use our best judgments to resolve branch conflicts. </a:t>
            </a:r>
            <a:endParaRPr lang="en-US" sz="2000" dirty="0" smtClean="0"/>
          </a:p>
          <a:p>
            <a:endParaRPr lang="en-US" sz="2000" dirty="0"/>
          </a:p>
          <a:p>
            <a:r>
              <a:rPr lang="en-US" sz="2000" dirty="0" smtClean="0"/>
              <a:t>We </a:t>
            </a:r>
            <a:r>
              <a:rPr lang="en-US" sz="2000" dirty="0"/>
              <a:t>should use our best judgment to determine which branch is “correct” and which branch is “faulty”</a:t>
            </a:r>
          </a:p>
          <a:p>
            <a:endParaRPr lang="en-US" sz="2000" dirty="0"/>
          </a:p>
          <a:p>
            <a:r>
              <a:rPr lang="en-US" sz="2000" dirty="0" smtClean="0"/>
              <a:t>• Now removed </a:t>
            </a:r>
            <a:r>
              <a:rPr lang="en-US" sz="2000" dirty="0"/>
              <a:t>the HEAD and team2 lines and save the file and then commit the file to keep modifications done by </a:t>
            </a:r>
            <a:r>
              <a:rPr lang="en-US" sz="2000" dirty="0" smtClean="0"/>
              <a:t>team1 and team2.</a:t>
            </a:r>
          </a:p>
          <a:p>
            <a:endParaRPr lang="en-US" sz="2000" dirty="0" smtClean="0"/>
          </a:p>
          <a:p>
            <a:pPr lvl="0"/>
            <a:r>
              <a:rPr lang="en-US" sz="2000" dirty="0"/>
              <a:t>Then add and commit the calculator.java file into the master branch. </a:t>
            </a:r>
            <a:endParaRPr lang="en-US" sz="2000" dirty="0" smtClean="0"/>
          </a:p>
          <a:p>
            <a:pPr lvl="0"/>
            <a:endParaRPr lang="en-US" sz="2000" dirty="0"/>
          </a:p>
          <a:p>
            <a:pPr lvl="0"/>
            <a:r>
              <a:rPr lang="en-US" sz="2000" dirty="0" smtClean="0"/>
              <a:t>When you compile </a:t>
            </a:r>
            <a:r>
              <a:rPr lang="en-US" sz="2000" dirty="0"/>
              <a:t>and execute the program, it </a:t>
            </a:r>
            <a:r>
              <a:rPr lang="en-US" sz="2000" dirty="0" smtClean="0"/>
              <a:t>will be </a:t>
            </a:r>
            <a:r>
              <a:rPr lang="en-US" sz="2000" dirty="0"/>
              <a:t>working fine and can see the modifications done by both branch1 and branch 2</a:t>
            </a:r>
            <a:r>
              <a:rPr lang="en-US" sz="2000" b="1" dirty="0"/>
              <a:t> </a:t>
            </a:r>
            <a:endParaRPr lang="en-US" sz="2000" dirty="0"/>
          </a:p>
          <a:p>
            <a:endParaRPr lang="en-US" sz="2000" dirty="0"/>
          </a:p>
        </p:txBody>
      </p:sp>
    </p:spTree>
    <p:extLst>
      <p:ext uri="{BB962C8B-B14F-4D97-AF65-F5344CB8AC3E}">
        <p14:creationId xmlns:p14="http://schemas.microsoft.com/office/powerpoint/2010/main" val="19200367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2064479" y="3655035"/>
            <a:ext cx="8621485" cy="306285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1828802" y="678041"/>
            <a:ext cx="8621485" cy="279545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flipV="1">
            <a:off x="2625634" y="5606525"/>
            <a:ext cx="6126480" cy="37011"/>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4" name="Oval 3"/>
          <p:cNvSpPr/>
          <p:nvPr/>
        </p:nvSpPr>
        <p:spPr>
          <a:xfrm>
            <a:off x="2847703" y="5525968"/>
            <a:ext cx="182881"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950029" y="5774163"/>
            <a:ext cx="0" cy="648789"/>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flipH="1">
            <a:off x="2950029" y="6427306"/>
            <a:ext cx="1872343" cy="8709"/>
          </a:xfrm>
          <a:prstGeom prst="line">
            <a:avLst/>
          </a:prstGeom>
          <a:ln w="38100">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p:nvCxnSpPr>
        <p:spPr>
          <a:xfrm flipH="1">
            <a:off x="2938056" y="4889133"/>
            <a:ext cx="1872343" cy="8709"/>
          </a:xfrm>
          <a:prstGeom prst="line">
            <a:avLst/>
          </a:prstGeom>
          <a:ln w="38100">
            <a:headEnd type="arrow" w="med" len="med"/>
            <a:tailEnd type="none" w="med" len="med"/>
          </a:ln>
        </p:spPr>
        <p:style>
          <a:lnRef idx="3">
            <a:schemeClr val="accent3"/>
          </a:lnRef>
          <a:fillRef idx="0">
            <a:schemeClr val="accent3"/>
          </a:fillRef>
          <a:effectRef idx="2">
            <a:schemeClr val="accent3"/>
          </a:effectRef>
          <a:fontRef idx="minor">
            <a:schemeClr val="tx1"/>
          </a:fontRef>
        </p:style>
      </p:cxnSp>
      <p:sp>
        <p:nvSpPr>
          <p:cNvPr id="14" name="Oval 13"/>
          <p:cNvSpPr/>
          <p:nvPr/>
        </p:nvSpPr>
        <p:spPr>
          <a:xfrm>
            <a:off x="4822372" y="6338043"/>
            <a:ext cx="182881" cy="19594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10399" y="4791161"/>
            <a:ext cx="182881" cy="195943"/>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74080" y="6338043"/>
            <a:ext cx="182881" cy="19594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011784" y="6422952"/>
            <a:ext cx="936170" cy="8708"/>
          </a:xfrm>
          <a:prstGeom prst="line">
            <a:avLst/>
          </a:prstGeom>
          <a:ln w="38100">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0" name="Straight Connector 19"/>
          <p:cNvCxnSpPr/>
          <p:nvPr/>
        </p:nvCxnSpPr>
        <p:spPr>
          <a:xfrm flipH="1">
            <a:off x="6183088" y="5695787"/>
            <a:ext cx="217712" cy="642256"/>
          </a:xfrm>
          <a:prstGeom prst="line">
            <a:avLst/>
          </a:prstGeom>
          <a:ln w="38100">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p:nvPr/>
        </p:nvCxnSpPr>
        <p:spPr>
          <a:xfrm flipH="1">
            <a:off x="5025935" y="4871715"/>
            <a:ext cx="1872343" cy="8709"/>
          </a:xfrm>
          <a:prstGeom prst="line">
            <a:avLst/>
          </a:prstGeom>
          <a:ln w="38100">
            <a:headEnd type="arrow" w="med" len="med"/>
            <a:tailEnd type="none" w="med" len="med"/>
          </a:ln>
        </p:spPr>
        <p:style>
          <a:lnRef idx="3">
            <a:schemeClr val="accent3"/>
          </a:lnRef>
          <a:fillRef idx="0">
            <a:schemeClr val="accent3"/>
          </a:fillRef>
          <a:effectRef idx="2">
            <a:schemeClr val="accent3"/>
          </a:effectRef>
          <a:fontRef idx="minor">
            <a:schemeClr val="tx1"/>
          </a:fontRef>
        </p:style>
      </p:cxnSp>
      <p:sp>
        <p:nvSpPr>
          <p:cNvPr id="25" name="Oval 24"/>
          <p:cNvSpPr/>
          <p:nvPr/>
        </p:nvSpPr>
        <p:spPr>
          <a:xfrm>
            <a:off x="6930933" y="4773743"/>
            <a:ext cx="182881" cy="195943"/>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365965" y="5493314"/>
            <a:ext cx="182881" cy="195943"/>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H="1" flipV="1">
            <a:off x="7146469" y="4947198"/>
            <a:ext cx="1077988" cy="553193"/>
          </a:xfrm>
          <a:prstGeom prst="line">
            <a:avLst/>
          </a:prstGeom>
          <a:ln w="38100">
            <a:headEnd type="arrow" w="med" len="med"/>
            <a:tailEnd type="none" w="med" len="med"/>
          </a:ln>
        </p:spPr>
        <p:style>
          <a:lnRef idx="3">
            <a:schemeClr val="accent3"/>
          </a:lnRef>
          <a:fillRef idx="0">
            <a:schemeClr val="accent3"/>
          </a:fillRef>
          <a:effectRef idx="2">
            <a:schemeClr val="accent3"/>
          </a:effectRef>
          <a:fontRef idx="minor">
            <a:schemeClr val="tx1"/>
          </a:fontRef>
        </p:style>
      </p:cxnSp>
      <p:sp>
        <p:nvSpPr>
          <p:cNvPr id="29" name="Oval 28"/>
          <p:cNvSpPr/>
          <p:nvPr/>
        </p:nvSpPr>
        <p:spPr>
          <a:xfrm>
            <a:off x="8203474" y="5487867"/>
            <a:ext cx="182881" cy="19594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V="1">
            <a:off x="2383971" y="2213958"/>
            <a:ext cx="6126480" cy="37011"/>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47" name="Oval 46"/>
          <p:cNvSpPr/>
          <p:nvPr/>
        </p:nvSpPr>
        <p:spPr>
          <a:xfrm>
            <a:off x="2606040" y="2133401"/>
            <a:ext cx="182881"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2708366" y="2381596"/>
            <a:ext cx="0" cy="661852"/>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49" name="Straight Connector 48"/>
          <p:cNvCxnSpPr/>
          <p:nvPr/>
        </p:nvCxnSpPr>
        <p:spPr>
          <a:xfrm flipH="1">
            <a:off x="2708366" y="3034739"/>
            <a:ext cx="1872343" cy="8709"/>
          </a:xfrm>
          <a:prstGeom prst="line">
            <a:avLst/>
          </a:prstGeom>
          <a:ln w="38100">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0" name="Straight Connector 49"/>
          <p:cNvCxnSpPr/>
          <p:nvPr/>
        </p:nvCxnSpPr>
        <p:spPr>
          <a:xfrm flipH="1">
            <a:off x="2722521" y="1515145"/>
            <a:ext cx="1872343" cy="8709"/>
          </a:xfrm>
          <a:prstGeom prst="line">
            <a:avLst/>
          </a:prstGeom>
          <a:ln w="38100">
            <a:headEnd type="arrow" w="med" len="med"/>
            <a:tailEnd type="none" w="med" len="med"/>
          </a:ln>
        </p:spPr>
        <p:style>
          <a:lnRef idx="3">
            <a:schemeClr val="accent3"/>
          </a:lnRef>
          <a:fillRef idx="0">
            <a:schemeClr val="accent3"/>
          </a:fillRef>
          <a:effectRef idx="2">
            <a:schemeClr val="accent3"/>
          </a:effectRef>
          <a:fontRef idx="minor">
            <a:schemeClr val="tx1"/>
          </a:fontRef>
        </p:style>
      </p:cxnSp>
      <p:sp>
        <p:nvSpPr>
          <p:cNvPr id="51" name="Oval 50"/>
          <p:cNvSpPr/>
          <p:nvPr/>
        </p:nvSpPr>
        <p:spPr>
          <a:xfrm>
            <a:off x="4594864" y="2929846"/>
            <a:ext cx="182881" cy="19594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594864" y="1417173"/>
            <a:ext cx="182881" cy="195943"/>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413073" y="773138"/>
            <a:ext cx="1920240" cy="400110"/>
          </a:xfrm>
          <a:prstGeom prst="rect">
            <a:avLst/>
          </a:prstGeom>
          <a:solidFill>
            <a:schemeClr val="accent5">
              <a:lumMod val="20000"/>
              <a:lumOff val="80000"/>
            </a:schemeClr>
          </a:solidFill>
        </p:spPr>
        <p:txBody>
          <a:bodyPr wrap="square" rtlCol="0">
            <a:spAutoFit/>
          </a:bodyPr>
          <a:lstStyle/>
          <a:p>
            <a:r>
              <a:rPr lang="en-US" sz="2000" b="1" dirty="0" smtClean="0"/>
              <a:t>Branch Creation</a:t>
            </a:r>
            <a:endParaRPr lang="en-US" b="1" dirty="0"/>
          </a:p>
        </p:txBody>
      </p:sp>
      <p:sp>
        <p:nvSpPr>
          <p:cNvPr id="54" name="TextBox 53"/>
          <p:cNvSpPr txBox="1"/>
          <p:nvPr/>
        </p:nvSpPr>
        <p:spPr>
          <a:xfrm>
            <a:off x="2697480" y="2205105"/>
            <a:ext cx="1484806" cy="369332"/>
          </a:xfrm>
          <a:prstGeom prst="rect">
            <a:avLst/>
          </a:prstGeom>
          <a:noFill/>
        </p:spPr>
        <p:txBody>
          <a:bodyPr wrap="square" rtlCol="0">
            <a:spAutoFit/>
          </a:bodyPr>
          <a:lstStyle/>
          <a:p>
            <a:r>
              <a:rPr lang="en-US" b="1" dirty="0"/>
              <a:t>m</a:t>
            </a:r>
            <a:r>
              <a:rPr lang="en-US" b="1" dirty="0" smtClean="0"/>
              <a:t>aster(v1)</a:t>
            </a:r>
            <a:endParaRPr lang="en-US" b="1" dirty="0"/>
          </a:p>
        </p:txBody>
      </p:sp>
      <p:sp>
        <p:nvSpPr>
          <p:cNvPr id="55" name="TextBox 54"/>
          <p:cNvSpPr txBox="1"/>
          <p:nvPr/>
        </p:nvSpPr>
        <p:spPr>
          <a:xfrm>
            <a:off x="4810399" y="2838797"/>
            <a:ext cx="1119053" cy="369332"/>
          </a:xfrm>
          <a:prstGeom prst="rect">
            <a:avLst/>
          </a:prstGeom>
          <a:noFill/>
        </p:spPr>
        <p:txBody>
          <a:bodyPr wrap="square" rtlCol="0">
            <a:spAutoFit/>
          </a:bodyPr>
          <a:lstStyle/>
          <a:p>
            <a:r>
              <a:rPr lang="en-US" b="1" dirty="0" smtClean="0"/>
              <a:t>Branch 1</a:t>
            </a:r>
            <a:endParaRPr lang="en-US" b="1" dirty="0"/>
          </a:p>
        </p:txBody>
      </p:sp>
      <p:sp>
        <p:nvSpPr>
          <p:cNvPr id="56" name="TextBox 55"/>
          <p:cNvSpPr txBox="1"/>
          <p:nvPr/>
        </p:nvSpPr>
        <p:spPr>
          <a:xfrm>
            <a:off x="4810399" y="1345718"/>
            <a:ext cx="1119053" cy="369332"/>
          </a:xfrm>
          <a:prstGeom prst="rect">
            <a:avLst/>
          </a:prstGeom>
          <a:noFill/>
        </p:spPr>
        <p:txBody>
          <a:bodyPr wrap="square" rtlCol="0">
            <a:spAutoFit/>
          </a:bodyPr>
          <a:lstStyle/>
          <a:p>
            <a:r>
              <a:rPr lang="en-US" b="1" dirty="0" smtClean="0"/>
              <a:t>Branch 2</a:t>
            </a:r>
            <a:endParaRPr lang="en-US" b="1" dirty="0"/>
          </a:p>
        </p:txBody>
      </p:sp>
      <p:sp>
        <p:nvSpPr>
          <p:cNvPr id="57" name="TextBox 56"/>
          <p:cNvSpPr txBox="1"/>
          <p:nvPr/>
        </p:nvSpPr>
        <p:spPr>
          <a:xfrm>
            <a:off x="4777745" y="3769166"/>
            <a:ext cx="1711235" cy="400110"/>
          </a:xfrm>
          <a:prstGeom prst="rect">
            <a:avLst/>
          </a:prstGeom>
          <a:solidFill>
            <a:schemeClr val="accent5">
              <a:lumMod val="20000"/>
              <a:lumOff val="80000"/>
            </a:schemeClr>
          </a:solidFill>
        </p:spPr>
        <p:txBody>
          <a:bodyPr wrap="square" rtlCol="0">
            <a:spAutoFit/>
          </a:bodyPr>
          <a:lstStyle/>
          <a:p>
            <a:r>
              <a:rPr lang="en-US" sz="2000" b="1" dirty="0" smtClean="0"/>
              <a:t>Branch Merge</a:t>
            </a:r>
            <a:endParaRPr lang="en-US" b="1" dirty="0"/>
          </a:p>
        </p:txBody>
      </p:sp>
      <p:sp>
        <p:nvSpPr>
          <p:cNvPr id="58" name="TextBox 57"/>
          <p:cNvSpPr txBox="1"/>
          <p:nvPr/>
        </p:nvSpPr>
        <p:spPr>
          <a:xfrm>
            <a:off x="2975382" y="5289050"/>
            <a:ext cx="1311187" cy="369332"/>
          </a:xfrm>
          <a:prstGeom prst="rect">
            <a:avLst/>
          </a:prstGeom>
          <a:noFill/>
        </p:spPr>
        <p:txBody>
          <a:bodyPr wrap="square" rtlCol="0">
            <a:spAutoFit/>
          </a:bodyPr>
          <a:lstStyle/>
          <a:p>
            <a:r>
              <a:rPr lang="en-US" b="1" dirty="0"/>
              <a:t>m</a:t>
            </a:r>
            <a:r>
              <a:rPr lang="en-US" b="1" dirty="0" smtClean="0"/>
              <a:t>aster(v1)</a:t>
            </a:r>
            <a:endParaRPr lang="en-US" b="1" dirty="0"/>
          </a:p>
        </p:txBody>
      </p:sp>
      <p:sp>
        <p:nvSpPr>
          <p:cNvPr id="59" name="TextBox 58"/>
          <p:cNvSpPr txBox="1"/>
          <p:nvPr/>
        </p:nvSpPr>
        <p:spPr>
          <a:xfrm>
            <a:off x="4090853" y="5959858"/>
            <a:ext cx="1119053" cy="369332"/>
          </a:xfrm>
          <a:prstGeom prst="rect">
            <a:avLst/>
          </a:prstGeom>
          <a:noFill/>
        </p:spPr>
        <p:txBody>
          <a:bodyPr wrap="square" rtlCol="0">
            <a:spAutoFit/>
          </a:bodyPr>
          <a:lstStyle/>
          <a:p>
            <a:r>
              <a:rPr lang="en-US" b="1" dirty="0" smtClean="0"/>
              <a:t>Branch 1</a:t>
            </a:r>
            <a:endParaRPr lang="en-US" b="1" dirty="0"/>
          </a:p>
        </p:txBody>
      </p:sp>
      <p:sp>
        <p:nvSpPr>
          <p:cNvPr id="60" name="TextBox 59"/>
          <p:cNvSpPr txBox="1"/>
          <p:nvPr/>
        </p:nvSpPr>
        <p:spPr>
          <a:xfrm>
            <a:off x="6088382" y="6284007"/>
            <a:ext cx="1563189" cy="369332"/>
          </a:xfrm>
          <a:prstGeom prst="rect">
            <a:avLst/>
          </a:prstGeom>
          <a:noFill/>
        </p:spPr>
        <p:txBody>
          <a:bodyPr wrap="square" rtlCol="0">
            <a:spAutoFit/>
          </a:bodyPr>
          <a:lstStyle/>
          <a:p>
            <a:r>
              <a:rPr lang="en-US" b="1" dirty="0" smtClean="0"/>
              <a:t>Add Features</a:t>
            </a:r>
            <a:endParaRPr lang="en-US" b="1" dirty="0"/>
          </a:p>
        </p:txBody>
      </p:sp>
      <p:sp>
        <p:nvSpPr>
          <p:cNvPr id="61" name="TextBox 60"/>
          <p:cNvSpPr txBox="1"/>
          <p:nvPr/>
        </p:nvSpPr>
        <p:spPr>
          <a:xfrm>
            <a:off x="4371164" y="5590526"/>
            <a:ext cx="2004058" cy="369332"/>
          </a:xfrm>
          <a:prstGeom prst="rect">
            <a:avLst/>
          </a:prstGeom>
          <a:noFill/>
        </p:spPr>
        <p:txBody>
          <a:bodyPr wrap="square" rtlCol="0">
            <a:spAutoFit/>
          </a:bodyPr>
          <a:lstStyle/>
          <a:p>
            <a:r>
              <a:rPr lang="en-US" b="1" dirty="0"/>
              <a:t>m</a:t>
            </a:r>
            <a:r>
              <a:rPr lang="en-US" b="1" dirty="0" smtClean="0"/>
              <a:t>erge with master</a:t>
            </a:r>
            <a:endParaRPr lang="en-US" b="1" dirty="0"/>
          </a:p>
        </p:txBody>
      </p:sp>
      <p:sp>
        <p:nvSpPr>
          <p:cNvPr id="62" name="TextBox 61"/>
          <p:cNvSpPr txBox="1"/>
          <p:nvPr/>
        </p:nvSpPr>
        <p:spPr>
          <a:xfrm>
            <a:off x="6088381" y="5205455"/>
            <a:ext cx="1318259" cy="369332"/>
          </a:xfrm>
          <a:prstGeom prst="rect">
            <a:avLst/>
          </a:prstGeom>
          <a:noFill/>
        </p:spPr>
        <p:txBody>
          <a:bodyPr wrap="square" rtlCol="0">
            <a:spAutoFit/>
          </a:bodyPr>
          <a:lstStyle/>
          <a:p>
            <a:r>
              <a:rPr lang="en-US" b="1" dirty="0"/>
              <a:t>m</a:t>
            </a:r>
            <a:r>
              <a:rPr lang="en-US" b="1" dirty="0" smtClean="0"/>
              <a:t>aster(v2)</a:t>
            </a:r>
            <a:endParaRPr lang="en-US" b="1" dirty="0"/>
          </a:p>
        </p:txBody>
      </p:sp>
      <p:sp>
        <p:nvSpPr>
          <p:cNvPr id="63" name="TextBox 62"/>
          <p:cNvSpPr txBox="1"/>
          <p:nvPr/>
        </p:nvSpPr>
        <p:spPr>
          <a:xfrm>
            <a:off x="8370023" y="5226188"/>
            <a:ext cx="1404256" cy="369332"/>
          </a:xfrm>
          <a:prstGeom prst="rect">
            <a:avLst/>
          </a:prstGeom>
          <a:noFill/>
        </p:spPr>
        <p:txBody>
          <a:bodyPr wrap="square" rtlCol="0">
            <a:spAutoFit/>
          </a:bodyPr>
          <a:lstStyle/>
          <a:p>
            <a:r>
              <a:rPr lang="en-US" b="1" dirty="0"/>
              <a:t>m</a:t>
            </a:r>
            <a:r>
              <a:rPr lang="en-US" b="1" dirty="0" smtClean="0"/>
              <a:t>aster(v3)</a:t>
            </a:r>
            <a:endParaRPr lang="en-US" b="1" dirty="0"/>
          </a:p>
        </p:txBody>
      </p:sp>
      <p:sp>
        <p:nvSpPr>
          <p:cNvPr id="64" name="TextBox 63"/>
          <p:cNvSpPr txBox="1"/>
          <p:nvPr/>
        </p:nvSpPr>
        <p:spPr>
          <a:xfrm>
            <a:off x="4360816" y="4455502"/>
            <a:ext cx="1119053" cy="369332"/>
          </a:xfrm>
          <a:prstGeom prst="rect">
            <a:avLst/>
          </a:prstGeom>
          <a:noFill/>
        </p:spPr>
        <p:txBody>
          <a:bodyPr wrap="square" rtlCol="0">
            <a:spAutoFit/>
          </a:bodyPr>
          <a:lstStyle/>
          <a:p>
            <a:r>
              <a:rPr lang="en-US" b="1" dirty="0" smtClean="0"/>
              <a:t>Branch 2</a:t>
            </a:r>
            <a:endParaRPr lang="en-US" b="1" dirty="0"/>
          </a:p>
        </p:txBody>
      </p:sp>
      <p:sp>
        <p:nvSpPr>
          <p:cNvPr id="65" name="TextBox 64"/>
          <p:cNvSpPr txBox="1"/>
          <p:nvPr/>
        </p:nvSpPr>
        <p:spPr>
          <a:xfrm>
            <a:off x="6291944" y="4431557"/>
            <a:ext cx="1563189" cy="369332"/>
          </a:xfrm>
          <a:prstGeom prst="rect">
            <a:avLst/>
          </a:prstGeom>
          <a:noFill/>
        </p:spPr>
        <p:txBody>
          <a:bodyPr wrap="square" rtlCol="0">
            <a:spAutoFit/>
          </a:bodyPr>
          <a:lstStyle/>
          <a:p>
            <a:r>
              <a:rPr lang="en-US" b="1" dirty="0" smtClean="0"/>
              <a:t>Add Features</a:t>
            </a:r>
            <a:endParaRPr lang="en-US" b="1" dirty="0"/>
          </a:p>
        </p:txBody>
      </p:sp>
      <p:sp>
        <p:nvSpPr>
          <p:cNvPr id="66" name="TextBox 65"/>
          <p:cNvSpPr txBox="1"/>
          <p:nvPr/>
        </p:nvSpPr>
        <p:spPr>
          <a:xfrm>
            <a:off x="8260081" y="5596068"/>
            <a:ext cx="2004058" cy="369332"/>
          </a:xfrm>
          <a:prstGeom prst="rect">
            <a:avLst/>
          </a:prstGeom>
          <a:noFill/>
        </p:spPr>
        <p:txBody>
          <a:bodyPr wrap="square" rtlCol="0">
            <a:spAutoFit/>
          </a:bodyPr>
          <a:lstStyle/>
          <a:p>
            <a:r>
              <a:rPr lang="en-US" b="1" dirty="0"/>
              <a:t>m</a:t>
            </a:r>
            <a:r>
              <a:rPr lang="en-US" b="1" dirty="0" smtClean="0"/>
              <a:t>erge with master</a:t>
            </a:r>
            <a:endParaRPr lang="en-US" b="1" dirty="0"/>
          </a:p>
        </p:txBody>
      </p:sp>
      <p:sp>
        <p:nvSpPr>
          <p:cNvPr id="69" name="TextBox 68"/>
          <p:cNvSpPr txBox="1"/>
          <p:nvPr/>
        </p:nvSpPr>
        <p:spPr>
          <a:xfrm>
            <a:off x="3886200" y="55158"/>
            <a:ext cx="4234540" cy="461665"/>
          </a:xfrm>
          <a:prstGeom prst="rect">
            <a:avLst/>
          </a:prstGeom>
          <a:solidFill>
            <a:srgbClr val="FFC000"/>
          </a:solidFill>
        </p:spPr>
        <p:txBody>
          <a:bodyPr wrap="square" rtlCol="0">
            <a:spAutoFit/>
          </a:bodyPr>
          <a:lstStyle/>
          <a:p>
            <a:r>
              <a:rPr lang="en-US" sz="2400" b="1" dirty="0"/>
              <a:t>g</a:t>
            </a:r>
            <a:r>
              <a:rPr lang="en-US" sz="2400" b="1" dirty="0" smtClean="0"/>
              <a:t>it branch creation and merging</a:t>
            </a:r>
            <a:endParaRPr lang="en-US" sz="2400" b="1" dirty="0"/>
          </a:p>
        </p:txBody>
      </p:sp>
      <p:cxnSp>
        <p:nvCxnSpPr>
          <p:cNvPr id="71" name="Straight Connector 70"/>
          <p:cNvCxnSpPr/>
          <p:nvPr/>
        </p:nvCxnSpPr>
        <p:spPr>
          <a:xfrm flipH="1">
            <a:off x="2705648" y="1515144"/>
            <a:ext cx="2718" cy="572536"/>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77" name="Straight Connector 76"/>
          <p:cNvCxnSpPr/>
          <p:nvPr/>
        </p:nvCxnSpPr>
        <p:spPr>
          <a:xfrm>
            <a:off x="2950029" y="4898105"/>
            <a:ext cx="0" cy="602286"/>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475102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clone –working with remote repo</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35</a:t>
            </a:fld>
            <a:endParaRPr lang="en-IN"/>
          </a:p>
        </p:txBody>
      </p:sp>
      <p:pic>
        <p:nvPicPr>
          <p:cNvPr id="7" name="Picture 6" descr="https://lh5.googleusercontent.com/8CJRn3M2qP6iZEMOJr7iFXmKD3STolLEcODtwSUFeHFAQbJVtUvpbgN06IHG-J4lthrjZyysZ5S-qtwEV819hOMXbI_DojZ00tIlGYGANtu3QR845sOR6LSpQD4gDpd16M-e-46I"/>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459" y="3296992"/>
            <a:ext cx="9890977" cy="3424483"/>
          </a:xfrm>
          <a:prstGeom prst="rect">
            <a:avLst/>
          </a:prstGeom>
          <a:noFill/>
          <a:ln>
            <a:noFill/>
          </a:ln>
        </p:spPr>
      </p:pic>
      <p:sp>
        <p:nvSpPr>
          <p:cNvPr id="3" name="Rectangle 2"/>
          <p:cNvSpPr/>
          <p:nvPr/>
        </p:nvSpPr>
        <p:spPr>
          <a:xfrm>
            <a:off x="200890" y="1233142"/>
            <a:ext cx="11750703" cy="1938992"/>
          </a:xfrm>
          <a:prstGeom prst="rect">
            <a:avLst/>
          </a:prstGeom>
        </p:spPr>
        <p:txBody>
          <a:bodyPr wrap="square">
            <a:spAutoFit/>
          </a:bodyPr>
          <a:lstStyle/>
          <a:p>
            <a:r>
              <a:rPr lang="en-US" sz="2400" dirty="0"/>
              <a:t>A clone is a copy of a repository. A clone contains all the objects from the original. Each clone is an independent and autonomous repository and a symmetric peer of the original. </a:t>
            </a:r>
            <a:endParaRPr lang="en-US" sz="2400" dirty="0" smtClean="0"/>
          </a:p>
          <a:p>
            <a:endParaRPr lang="en-US" sz="2400" dirty="0"/>
          </a:p>
          <a:p>
            <a:r>
              <a:rPr lang="en-US" sz="2400" dirty="0" smtClean="0"/>
              <a:t>• </a:t>
            </a:r>
            <a:r>
              <a:rPr lang="en-US" sz="2400" b="1" dirty="0" smtClean="0"/>
              <a:t>git clone &lt;URL&gt; -</a:t>
            </a:r>
            <a:r>
              <a:rPr lang="en-US" sz="2400" dirty="0" smtClean="0"/>
              <a:t> </a:t>
            </a:r>
            <a:r>
              <a:rPr lang="en-US" sz="2400" dirty="0"/>
              <a:t>The command git clone </a:t>
            </a:r>
            <a:r>
              <a:rPr lang="en-US" sz="2400" dirty="0" smtClean="0"/>
              <a:t>creates </a:t>
            </a:r>
            <a:r>
              <a:rPr lang="en-US" sz="2400" dirty="0"/>
              <a:t>a new, local Git repository on your computer and  copies all the files, commit histories, commit messages, branches, and etc. </a:t>
            </a:r>
          </a:p>
        </p:txBody>
      </p:sp>
    </p:spTree>
    <p:extLst>
      <p:ext uri="{BB962C8B-B14F-4D97-AF65-F5344CB8AC3E}">
        <p14:creationId xmlns:p14="http://schemas.microsoft.com/office/powerpoint/2010/main" val="1061187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Git clone –working with remote repo</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36</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rPr>
              <a:t>1</a:t>
            </a:r>
            <a:r>
              <a:rPr dirty="0" smtClean="0">
                <a:solidFill>
                  <a:prstClr val="black"/>
                </a:solidFill>
              </a:rPr>
              <a:t>. </a:t>
            </a:r>
          </a:p>
          <a:p>
            <a:pPr marL="0" indent="0">
              <a:buFont typeface="Arial"/>
              <a:buNone/>
            </a:pPr>
            <a:endParaRPr dirty="0">
              <a:solidFill>
                <a:prstClr val="black"/>
              </a:solidFill>
            </a:endParaRPr>
          </a:p>
        </p:txBody>
      </p:sp>
      <p:pic>
        <p:nvPicPr>
          <p:cNvPr id="7" name="Picture 6" descr="https://lh3.googleusercontent.com/y352V05vWzUto24vniXVkSBXYJciP5CN-T4fGR0VAgWy9Ld9dZ4m77Wiw8YeJgQZdq7EJQXUm48h2BoonkCGBE5Fn2dio5I2tGXApcypgd23eyLBbpDVY4K40E6vVPG_0W4uZx3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679" y="1194971"/>
            <a:ext cx="11145397" cy="4548215"/>
          </a:xfrm>
          <a:prstGeom prst="rect">
            <a:avLst/>
          </a:prstGeom>
          <a:noFill/>
          <a:ln>
            <a:noFill/>
          </a:ln>
        </p:spPr>
      </p:pic>
      <p:sp>
        <p:nvSpPr>
          <p:cNvPr id="3" name="Rectangle 2"/>
          <p:cNvSpPr/>
          <p:nvPr/>
        </p:nvSpPr>
        <p:spPr>
          <a:xfrm>
            <a:off x="329679" y="5892581"/>
            <a:ext cx="11209791" cy="830997"/>
          </a:xfrm>
          <a:prstGeom prst="rect">
            <a:avLst/>
          </a:prstGeom>
        </p:spPr>
        <p:txBody>
          <a:bodyPr wrap="square">
            <a:spAutoFit/>
          </a:bodyPr>
          <a:lstStyle/>
          <a:p>
            <a:r>
              <a:rPr lang="en-US" sz="2400" dirty="0" smtClean="0"/>
              <a:t>• To </a:t>
            </a:r>
            <a:r>
              <a:rPr lang="en-US" sz="2400" dirty="0"/>
              <a:t>verify the new commit in github, refresh your </a:t>
            </a:r>
            <a:r>
              <a:rPr lang="en-US" sz="2400" b="1" dirty="0"/>
              <a:t>github project1 </a:t>
            </a:r>
            <a:r>
              <a:rPr lang="en-US" sz="2400" dirty="0"/>
              <a:t>page and you can see the new updated calladd.java file.</a:t>
            </a:r>
          </a:p>
        </p:txBody>
      </p:sp>
    </p:spTree>
    <p:extLst>
      <p:ext uri="{BB962C8B-B14F-4D97-AF65-F5344CB8AC3E}">
        <p14:creationId xmlns:p14="http://schemas.microsoft.com/office/powerpoint/2010/main" val="42668169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3840480" y="0"/>
            <a:ext cx="3709851" cy="24295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840480" y="2798857"/>
            <a:ext cx="3801291" cy="37195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203064" y="605307"/>
            <a:ext cx="1545466" cy="897228"/>
            <a:chOff x="5203064" y="605307"/>
            <a:chExt cx="1545466" cy="897228"/>
          </a:xfrm>
        </p:grpSpPr>
        <p:sp>
          <p:nvSpPr>
            <p:cNvPr id="2" name="Can 1"/>
            <p:cNvSpPr/>
            <p:nvPr/>
          </p:nvSpPr>
          <p:spPr>
            <a:xfrm>
              <a:off x="5203065" y="605307"/>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n 2"/>
            <p:cNvSpPr/>
            <p:nvPr/>
          </p:nvSpPr>
          <p:spPr>
            <a:xfrm>
              <a:off x="5203064" y="910107"/>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p:cNvSpPr/>
            <p:nvPr/>
          </p:nvSpPr>
          <p:spPr>
            <a:xfrm>
              <a:off x="5203065" y="1206321"/>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5504643" y="2959994"/>
            <a:ext cx="942305" cy="897228"/>
            <a:chOff x="5203064" y="605307"/>
            <a:chExt cx="1545466" cy="897228"/>
          </a:xfrm>
          <a:solidFill>
            <a:schemeClr val="accent4">
              <a:lumMod val="40000"/>
              <a:lumOff val="60000"/>
            </a:schemeClr>
          </a:solidFill>
        </p:grpSpPr>
        <p:sp>
          <p:nvSpPr>
            <p:cNvPr id="11" name="Can 10"/>
            <p:cNvSpPr/>
            <p:nvPr/>
          </p:nvSpPr>
          <p:spPr>
            <a:xfrm>
              <a:off x="5203065" y="605307"/>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5203064" y="910107"/>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5203065" y="1206321"/>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p:cNvPicPr>
            <a:picLocks noChangeAspect="1"/>
          </p:cNvPicPr>
          <p:nvPr/>
        </p:nvPicPr>
        <p:blipFill>
          <a:blip r:embed="rId2"/>
          <a:stretch>
            <a:fillRect/>
          </a:stretch>
        </p:blipFill>
        <p:spPr>
          <a:xfrm>
            <a:off x="5352243" y="5075216"/>
            <a:ext cx="1319279" cy="1014073"/>
          </a:xfrm>
          <a:prstGeom prst="rect">
            <a:avLst/>
          </a:prstGeom>
        </p:spPr>
      </p:pic>
      <p:sp>
        <p:nvSpPr>
          <p:cNvPr id="24" name="Rectangle 23"/>
          <p:cNvSpPr/>
          <p:nvPr/>
        </p:nvSpPr>
        <p:spPr>
          <a:xfrm>
            <a:off x="5444404" y="6100027"/>
            <a:ext cx="1130525" cy="1931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Developer </a:t>
            </a:r>
            <a:endParaRPr lang="en-US" sz="1400" b="1" dirty="0">
              <a:solidFill>
                <a:schemeClr val="tx1"/>
              </a:solidFill>
            </a:endParaRPr>
          </a:p>
        </p:txBody>
      </p:sp>
      <p:cxnSp>
        <p:nvCxnSpPr>
          <p:cNvPr id="32" name="Straight Arrow Connector 31"/>
          <p:cNvCxnSpPr/>
          <p:nvPr/>
        </p:nvCxnSpPr>
        <p:spPr>
          <a:xfrm flipH="1">
            <a:off x="6006850" y="3857221"/>
            <a:ext cx="2548" cy="1217994"/>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a:xfrm>
            <a:off x="5195833" y="4696171"/>
            <a:ext cx="927277" cy="307777"/>
          </a:xfrm>
          <a:prstGeom prst="rect">
            <a:avLst/>
          </a:prstGeom>
          <a:noFill/>
        </p:spPr>
        <p:txBody>
          <a:bodyPr wrap="square" rtlCol="0">
            <a:spAutoFit/>
          </a:bodyPr>
          <a:lstStyle/>
          <a:p>
            <a:r>
              <a:rPr lang="en-US" sz="1400" dirty="0" smtClean="0"/>
              <a:t>2. update</a:t>
            </a:r>
            <a:endParaRPr lang="en-US" sz="1400" dirty="0"/>
          </a:p>
        </p:txBody>
      </p:sp>
      <p:sp>
        <p:nvSpPr>
          <p:cNvPr id="44" name="TextBox 43"/>
          <p:cNvSpPr txBox="1"/>
          <p:nvPr/>
        </p:nvSpPr>
        <p:spPr>
          <a:xfrm>
            <a:off x="5975795" y="3911908"/>
            <a:ext cx="927277" cy="307777"/>
          </a:xfrm>
          <a:prstGeom prst="rect">
            <a:avLst/>
          </a:prstGeom>
          <a:noFill/>
        </p:spPr>
        <p:txBody>
          <a:bodyPr wrap="square" rtlCol="0">
            <a:spAutoFit/>
          </a:bodyPr>
          <a:lstStyle/>
          <a:p>
            <a:r>
              <a:rPr lang="en-US" sz="1400" dirty="0" smtClean="0"/>
              <a:t>3. commit</a:t>
            </a:r>
            <a:endParaRPr lang="en-US" sz="1400" dirty="0"/>
          </a:p>
        </p:txBody>
      </p:sp>
      <p:sp>
        <p:nvSpPr>
          <p:cNvPr id="48" name="TextBox 47"/>
          <p:cNvSpPr txBox="1"/>
          <p:nvPr/>
        </p:nvSpPr>
        <p:spPr>
          <a:xfrm>
            <a:off x="4894114" y="2429525"/>
            <a:ext cx="927277" cy="369332"/>
          </a:xfrm>
          <a:prstGeom prst="rect">
            <a:avLst/>
          </a:prstGeom>
          <a:noFill/>
        </p:spPr>
        <p:txBody>
          <a:bodyPr wrap="square" rtlCol="0">
            <a:spAutoFit/>
          </a:bodyPr>
          <a:lstStyle/>
          <a:p>
            <a:r>
              <a:rPr lang="en-US" b="1" dirty="0" smtClean="0"/>
              <a:t>1. clone</a:t>
            </a:r>
            <a:endParaRPr lang="en-US" b="1" dirty="0"/>
          </a:p>
        </p:txBody>
      </p:sp>
      <p:sp>
        <p:nvSpPr>
          <p:cNvPr id="49" name="TextBox 48"/>
          <p:cNvSpPr txBox="1"/>
          <p:nvPr/>
        </p:nvSpPr>
        <p:spPr>
          <a:xfrm>
            <a:off x="6150588" y="1639841"/>
            <a:ext cx="927277" cy="369332"/>
          </a:xfrm>
          <a:prstGeom prst="rect">
            <a:avLst/>
          </a:prstGeom>
          <a:noFill/>
        </p:spPr>
        <p:txBody>
          <a:bodyPr wrap="square" rtlCol="0">
            <a:spAutoFit/>
          </a:bodyPr>
          <a:lstStyle/>
          <a:p>
            <a:r>
              <a:rPr lang="en-US" b="1" dirty="0" smtClean="0"/>
              <a:t>4. push</a:t>
            </a:r>
            <a:endParaRPr lang="en-US" b="1" dirty="0"/>
          </a:p>
        </p:txBody>
      </p:sp>
      <p:sp>
        <p:nvSpPr>
          <p:cNvPr id="52" name="Right Arrow 51"/>
          <p:cNvSpPr/>
          <p:nvPr/>
        </p:nvSpPr>
        <p:spPr>
          <a:xfrm>
            <a:off x="4078648" y="2928100"/>
            <a:ext cx="1374680" cy="96960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Local Repository</a:t>
            </a:r>
            <a:endParaRPr lang="en-US" sz="1600" b="1" dirty="0">
              <a:solidFill>
                <a:schemeClr val="tx1"/>
              </a:solidFill>
            </a:endParaRPr>
          </a:p>
        </p:txBody>
      </p:sp>
      <p:sp>
        <p:nvSpPr>
          <p:cNvPr id="56" name="Rounded Rectangle 55"/>
          <p:cNvSpPr/>
          <p:nvPr/>
        </p:nvSpPr>
        <p:spPr>
          <a:xfrm>
            <a:off x="4714035" y="166118"/>
            <a:ext cx="2498502" cy="347730"/>
          </a:xfrm>
          <a:prstGeom prst="round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Remote Repository</a:t>
            </a:r>
            <a:endParaRPr lang="en-US" b="1" dirty="0"/>
          </a:p>
        </p:txBody>
      </p:sp>
      <p:sp>
        <p:nvSpPr>
          <p:cNvPr id="59" name="TextBox 58"/>
          <p:cNvSpPr txBox="1"/>
          <p:nvPr/>
        </p:nvSpPr>
        <p:spPr>
          <a:xfrm>
            <a:off x="1962762" y="870052"/>
            <a:ext cx="1438364" cy="461665"/>
          </a:xfrm>
          <a:prstGeom prst="rect">
            <a:avLst/>
          </a:prstGeom>
          <a:solidFill>
            <a:srgbClr val="FFC000"/>
          </a:solidFill>
        </p:spPr>
        <p:txBody>
          <a:bodyPr wrap="square" rtlCol="0">
            <a:spAutoFit/>
          </a:bodyPr>
          <a:lstStyle/>
          <a:p>
            <a:r>
              <a:rPr lang="en-US" sz="2400" b="1" dirty="0"/>
              <a:t>g</a:t>
            </a:r>
            <a:r>
              <a:rPr lang="en-US" sz="2400" b="1" dirty="0" smtClean="0"/>
              <a:t>it clone</a:t>
            </a:r>
            <a:endParaRPr lang="en-US" sz="2400" b="1" dirty="0"/>
          </a:p>
        </p:txBody>
      </p:sp>
      <p:cxnSp>
        <p:nvCxnSpPr>
          <p:cNvPr id="27" name="Straight Arrow Connector 26"/>
          <p:cNvCxnSpPr/>
          <p:nvPr/>
        </p:nvCxnSpPr>
        <p:spPr>
          <a:xfrm>
            <a:off x="5808299" y="1554787"/>
            <a:ext cx="0" cy="142556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p:cNvCxnSpPr/>
          <p:nvPr/>
        </p:nvCxnSpPr>
        <p:spPr>
          <a:xfrm flipV="1">
            <a:off x="6123110" y="1514248"/>
            <a:ext cx="1" cy="1449353"/>
          </a:xfrm>
          <a:prstGeom prst="straightConnector1">
            <a:avLst/>
          </a:prstGeom>
          <a:ln w="38100">
            <a:prstDash val="sysDot"/>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78949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 fork</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38</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chemeClr val="tx1"/>
                </a:solidFill>
              </a:rPr>
              <a:t>If </a:t>
            </a:r>
            <a:r>
              <a:rPr lang="en-US" sz="2400" dirty="0" smtClean="0">
                <a:solidFill>
                  <a:schemeClr val="tx1"/>
                </a:solidFill>
              </a:rPr>
              <a:t>you </a:t>
            </a:r>
            <a:r>
              <a:rPr lang="en-US" sz="2400" dirty="0">
                <a:solidFill>
                  <a:schemeClr val="tx1"/>
                </a:solidFill>
              </a:rPr>
              <a:t>want to work with someone projects or if I want to collaborate with any open source projects then I need to go their github web page and fork their project into my github account. </a:t>
            </a:r>
          </a:p>
          <a:p>
            <a:r>
              <a:rPr lang="en-US" sz="2400" dirty="0">
                <a:solidFill>
                  <a:schemeClr val="tx1"/>
                </a:solidFill>
              </a:rPr>
              <a:t>For example, in our demo, I will fork OVS project from </a:t>
            </a:r>
            <a:r>
              <a:rPr lang="en-US" sz="2400" u="sng" dirty="0">
                <a:solidFill>
                  <a:schemeClr val="tx1"/>
                </a:solidFill>
                <a:hlinkClick r:id="rId2"/>
              </a:rPr>
              <a:t>https://github.com/openvswitch/openvswitch.github.io</a:t>
            </a:r>
            <a:r>
              <a:rPr lang="en-US" sz="2400" dirty="0">
                <a:solidFill>
                  <a:schemeClr val="tx1"/>
                </a:solidFill>
              </a:rPr>
              <a:t> </a:t>
            </a:r>
          </a:p>
          <a:p>
            <a:r>
              <a:rPr lang="en-US" sz="2400" dirty="0">
                <a:solidFill>
                  <a:schemeClr val="tx1"/>
                </a:solidFill>
              </a:rPr>
              <a:t>OVS (Open v Switch) is an open source implementation of a distributed virtual multilayer switch. </a:t>
            </a:r>
            <a:endParaRPr lang="en-US" sz="2400" dirty="0" smtClean="0">
              <a:solidFill>
                <a:schemeClr val="tx1"/>
              </a:solidFill>
            </a:endParaRPr>
          </a:p>
          <a:p>
            <a:r>
              <a:rPr lang="en-US" sz="2400" dirty="0" smtClean="0">
                <a:solidFill>
                  <a:schemeClr val="tx1"/>
                </a:solidFill>
              </a:rPr>
              <a:t>OVS </a:t>
            </a:r>
            <a:r>
              <a:rPr lang="en-US" sz="2400" dirty="0">
                <a:solidFill>
                  <a:schemeClr val="tx1"/>
                </a:solidFill>
              </a:rPr>
              <a:t>is to provide a switching stack for hardware virtualization environments, while supporting multiple protocols and standards used in computer networks. </a:t>
            </a:r>
          </a:p>
          <a:p>
            <a:r>
              <a:rPr lang="en-US" sz="2400" dirty="0">
                <a:solidFill>
                  <a:schemeClr val="tx1"/>
                </a:solidFill>
              </a:rPr>
              <a:t>In </a:t>
            </a:r>
            <a:r>
              <a:rPr lang="en-US" sz="2400" dirty="0" smtClean="0">
                <a:solidFill>
                  <a:schemeClr val="tx1"/>
                </a:solidFill>
              </a:rPr>
              <a:t>the following </a:t>
            </a:r>
            <a:r>
              <a:rPr lang="en-US" sz="2400" dirty="0">
                <a:solidFill>
                  <a:schemeClr val="tx1"/>
                </a:solidFill>
              </a:rPr>
              <a:t>page, </a:t>
            </a:r>
            <a:r>
              <a:rPr lang="en-US" sz="2400" dirty="0" smtClean="0">
                <a:solidFill>
                  <a:schemeClr val="tx1"/>
                </a:solidFill>
              </a:rPr>
              <a:t>click </a:t>
            </a:r>
            <a:r>
              <a:rPr lang="en-US" sz="2400" dirty="0">
                <a:solidFill>
                  <a:schemeClr val="tx1"/>
                </a:solidFill>
              </a:rPr>
              <a:t>fork button</a:t>
            </a:r>
          </a:p>
          <a:p>
            <a:pPr marL="0" indent="0">
              <a:buFont typeface="Arial"/>
              <a:buNone/>
            </a:pPr>
            <a:endParaRPr sz="2400" dirty="0" smtClean="0">
              <a:solidFill>
                <a:schemeClr val="tx1"/>
              </a:solidFill>
            </a:endParaRPr>
          </a:p>
          <a:p>
            <a:pPr marL="0" indent="0">
              <a:buFont typeface="Arial"/>
              <a:buNone/>
            </a:pPr>
            <a:endParaRPr sz="2400" dirty="0">
              <a:solidFill>
                <a:schemeClr val="tx1"/>
              </a:solidFill>
            </a:endParaRPr>
          </a:p>
        </p:txBody>
      </p:sp>
    </p:spTree>
    <p:extLst>
      <p:ext uri="{BB962C8B-B14F-4D97-AF65-F5344CB8AC3E}">
        <p14:creationId xmlns:p14="http://schemas.microsoft.com/office/powerpoint/2010/main" val="18483829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Collaborate with OSS Project</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39</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rPr>
              <a:t>1</a:t>
            </a:r>
            <a:r>
              <a:rPr dirty="0" smtClean="0">
                <a:solidFill>
                  <a:prstClr val="black"/>
                </a:solidFill>
              </a:rPr>
              <a:t>. </a:t>
            </a:r>
          </a:p>
          <a:p>
            <a:pPr marL="0" indent="0">
              <a:buFont typeface="Arial"/>
              <a:buNone/>
            </a:pPr>
            <a:endParaRPr dirty="0">
              <a:solidFill>
                <a:prstClr val="black"/>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00891" y="1187009"/>
            <a:ext cx="8221892" cy="5169341"/>
          </a:xfrm>
          <a:prstGeom prst="rect">
            <a:avLst/>
          </a:prstGeom>
          <a:noFill/>
          <a:ln>
            <a:noFill/>
          </a:ln>
        </p:spPr>
      </p:pic>
    </p:spTree>
    <p:extLst>
      <p:ext uri="{BB962C8B-B14F-4D97-AF65-F5344CB8AC3E}">
        <p14:creationId xmlns:p14="http://schemas.microsoft.com/office/powerpoint/2010/main" val="2293722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rPr>
              <a:t>Centralized Version Control System</a:t>
            </a:r>
            <a:endParaRPr lang="en-IN" b="1"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4</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92371" cy="5388856"/>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fontAlgn="base"/>
            <a:r>
              <a:rPr lang="en-US" sz="2400" dirty="0">
                <a:solidFill>
                  <a:schemeClr val="tx1"/>
                </a:solidFill>
              </a:rPr>
              <a:t>Version control system is the management of changes to collection of information like documents, project code.</a:t>
            </a:r>
          </a:p>
          <a:p>
            <a:pPr lvl="0" fontAlgn="base"/>
            <a:r>
              <a:rPr lang="en-US" sz="2400" dirty="0">
                <a:solidFill>
                  <a:schemeClr val="tx1"/>
                </a:solidFill>
              </a:rPr>
              <a:t>It can track collaborative changes to a project, so a developer is aware of the recent changes in the project code and he can access the most recent version of the project. </a:t>
            </a:r>
            <a:endParaRPr lang="en-US" sz="2400" dirty="0" smtClean="0">
              <a:solidFill>
                <a:schemeClr val="tx1"/>
              </a:solidFill>
            </a:endParaRPr>
          </a:p>
          <a:p>
            <a:pPr lvl="0" fontAlgn="base"/>
            <a:r>
              <a:rPr lang="en-US" sz="2400" dirty="0" smtClean="0">
                <a:solidFill>
                  <a:schemeClr val="tx1"/>
                </a:solidFill>
              </a:rPr>
              <a:t>Also </a:t>
            </a:r>
            <a:r>
              <a:rPr lang="en-US" sz="2400" dirty="0">
                <a:solidFill>
                  <a:schemeClr val="tx1"/>
                </a:solidFill>
              </a:rPr>
              <a:t>developers can view all the past versions of the code and the difference between them. </a:t>
            </a:r>
          </a:p>
          <a:p>
            <a:pPr lvl="0" fontAlgn="base"/>
            <a:r>
              <a:rPr lang="en-US" sz="2400" dirty="0">
                <a:solidFill>
                  <a:schemeClr val="tx1"/>
                </a:solidFill>
              </a:rPr>
              <a:t>There are two major types of version control model namely </a:t>
            </a:r>
          </a:p>
          <a:p>
            <a:pPr lvl="1" fontAlgn="base"/>
            <a:r>
              <a:rPr lang="en-US" sz="2400" dirty="0">
                <a:solidFill>
                  <a:schemeClr val="tx1"/>
                </a:solidFill>
              </a:rPr>
              <a:t>1. Centralized  </a:t>
            </a:r>
            <a:endParaRPr lang="en-US" sz="2400" dirty="0" smtClean="0">
              <a:solidFill>
                <a:schemeClr val="tx1"/>
              </a:solidFill>
            </a:endParaRPr>
          </a:p>
          <a:p>
            <a:pPr lvl="1" fontAlgn="base"/>
            <a:r>
              <a:rPr lang="en-US" sz="2400" dirty="0" smtClean="0">
                <a:solidFill>
                  <a:schemeClr val="tx1"/>
                </a:solidFill>
              </a:rPr>
              <a:t>2</a:t>
            </a:r>
            <a:r>
              <a:rPr lang="en-US" sz="2400" dirty="0">
                <a:solidFill>
                  <a:schemeClr val="tx1"/>
                </a:solidFill>
              </a:rPr>
              <a:t>. Distributed  </a:t>
            </a:r>
            <a:r>
              <a:rPr sz="2400" dirty="0" smtClean="0">
                <a:solidFill>
                  <a:schemeClr val="tx1"/>
                </a:solidFill>
              </a:rPr>
              <a:t> </a:t>
            </a:r>
          </a:p>
          <a:p>
            <a:pPr marL="0" lvl="0" indent="0">
              <a:buNone/>
            </a:pPr>
            <a:endParaRPr lang="en-US" sz="2400" dirty="0" smtClean="0">
              <a:solidFill>
                <a:schemeClr val="tx1"/>
              </a:solidFill>
            </a:endParaRPr>
          </a:p>
          <a:p>
            <a:pPr marL="0" lvl="0" indent="0">
              <a:buNone/>
            </a:pPr>
            <a:r>
              <a:rPr lang="en-US" sz="2400" dirty="0" smtClean="0">
                <a:solidFill>
                  <a:schemeClr val="tx1"/>
                </a:solidFill>
              </a:rPr>
              <a:t>The </a:t>
            </a:r>
            <a:r>
              <a:rPr lang="en-US" sz="2400" b="1" dirty="0">
                <a:solidFill>
                  <a:schemeClr val="tx1"/>
                </a:solidFill>
              </a:rPr>
              <a:t>centralized version control system</a:t>
            </a:r>
            <a:r>
              <a:rPr lang="en-US" sz="2400" dirty="0">
                <a:solidFill>
                  <a:schemeClr val="tx1"/>
                </a:solidFill>
              </a:rPr>
              <a:t> is working as a client-server model. Here we have one centralized server and a localized repository filesystem that is accessible by a number of clients. The advantage of this centralized model are simplicity and ease of use. One of the examples of this model is Subversion. </a:t>
            </a:r>
          </a:p>
          <a:p>
            <a:pPr marL="0" indent="0">
              <a:buFont typeface="Arial"/>
              <a:buNone/>
            </a:pPr>
            <a:endParaRPr sz="2400" dirty="0">
              <a:solidFill>
                <a:schemeClr val="tx1"/>
              </a:solidFill>
            </a:endParaRPr>
          </a:p>
        </p:txBody>
      </p:sp>
      <p:pic>
        <p:nvPicPr>
          <p:cNvPr id="3" name="Picture 2"/>
          <p:cNvPicPr>
            <a:picLocks noChangeAspect="1"/>
          </p:cNvPicPr>
          <p:nvPr/>
        </p:nvPicPr>
        <p:blipFill>
          <a:blip r:embed="rId2"/>
          <a:stretch>
            <a:fillRect/>
          </a:stretch>
        </p:blipFill>
        <p:spPr>
          <a:xfrm>
            <a:off x="9442556" y="3383991"/>
            <a:ext cx="1911244" cy="1653378"/>
          </a:xfrm>
          <a:prstGeom prst="rect">
            <a:avLst/>
          </a:prstGeom>
        </p:spPr>
      </p:pic>
    </p:spTree>
    <p:extLst>
      <p:ext uri="{BB962C8B-B14F-4D97-AF65-F5344CB8AC3E}">
        <p14:creationId xmlns:p14="http://schemas.microsoft.com/office/powerpoint/2010/main" val="10519591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Collaborate with OSS Project</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40</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rPr>
              <a:t>1</a:t>
            </a:r>
            <a:r>
              <a:rPr dirty="0" smtClean="0">
                <a:solidFill>
                  <a:prstClr val="black"/>
                </a:solidFill>
              </a:rPr>
              <a:t>. </a:t>
            </a:r>
          </a:p>
          <a:p>
            <a:pPr marL="0" indent="0">
              <a:buFont typeface="Arial"/>
              <a:buNone/>
            </a:pPr>
            <a:endParaRPr dirty="0">
              <a:solidFill>
                <a:prstClr val="black"/>
              </a:solidFill>
            </a:endParaRPr>
          </a:p>
        </p:txBody>
      </p:sp>
      <p:pic>
        <p:nvPicPr>
          <p:cNvPr id="7" name="Picture 6"/>
          <p:cNvPicPr/>
          <p:nvPr/>
        </p:nvPicPr>
        <p:blipFill>
          <a:blip r:embed="rId2"/>
          <a:stretch>
            <a:fillRect/>
          </a:stretch>
        </p:blipFill>
        <p:spPr>
          <a:xfrm>
            <a:off x="612820" y="1227124"/>
            <a:ext cx="8647090" cy="5289586"/>
          </a:xfrm>
          <a:prstGeom prst="rect">
            <a:avLst/>
          </a:prstGeom>
        </p:spPr>
      </p:pic>
    </p:spTree>
    <p:extLst>
      <p:ext uri="{BB962C8B-B14F-4D97-AF65-F5344CB8AC3E}">
        <p14:creationId xmlns:p14="http://schemas.microsoft.com/office/powerpoint/2010/main" val="3795726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Collaborate with OSS Project</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41</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chemeClr val="tx1"/>
                </a:solidFill>
              </a:rPr>
              <a:t>Now I will go to my github account and check the forked repository.</a:t>
            </a:r>
          </a:p>
          <a:p>
            <a:pPr marL="0" indent="0">
              <a:buFont typeface="Arial"/>
              <a:buNone/>
            </a:pPr>
            <a:r>
              <a:rPr sz="2400" dirty="0" smtClean="0">
                <a:solidFill>
                  <a:schemeClr val="tx1"/>
                </a:solidFill>
              </a:rPr>
              <a:t> </a:t>
            </a:r>
          </a:p>
          <a:p>
            <a:pPr marL="0" indent="0">
              <a:buFont typeface="Arial"/>
              <a:buNone/>
            </a:pPr>
            <a:endParaRPr sz="2400" dirty="0">
              <a:solidFill>
                <a:schemeClr val="tx1"/>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98973" y="1740638"/>
            <a:ext cx="3119755" cy="3711575"/>
          </a:xfrm>
          <a:prstGeom prst="rect">
            <a:avLst/>
          </a:prstGeom>
          <a:noFill/>
          <a:ln>
            <a:noFill/>
          </a:ln>
        </p:spPr>
      </p:pic>
      <p:sp>
        <p:nvSpPr>
          <p:cNvPr id="3" name="Rectangle 2"/>
          <p:cNvSpPr/>
          <p:nvPr/>
        </p:nvSpPr>
        <p:spPr>
          <a:xfrm>
            <a:off x="3666186" y="1740638"/>
            <a:ext cx="8285408" cy="4524315"/>
          </a:xfrm>
          <a:prstGeom prst="rect">
            <a:avLst/>
          </a:prstGeom>
        </p:spPr>
        <p:txBody>
          <a:bodyPr wrap="square">
            <a:spAutoFit/>
          </a:bodyPr>
          <a:lstStyle/>
          <a:p>
            <a:endParaRPr lang="en-US" sz="2400" dirty="0" smtClean="0"/>
          </a:p>
          <a:p>
            <a:r>
              <a:rPr lang="en-US" sz="2400" dirty="0" smtClean="0"/>
              <a:t>The </a:t>
            </a:r>
            <a:r>
              <a:rPr lang="en-US" sz="2400" b="1" dirty="0" err="1"/>
              <a:t>openvswitch</a:t>
            </a:r>
            <a:r>
              <a:rPr lang="en-US" sz="2400" dirty="0"/>
              <a:t> open source project is in my remote repository. </a:t>
            </a:r>
            <a:endParaRPr lang="en-US" sz="2400" dirty="0" smtClean="0"/>
          </a:p>
          <a:p>
            <a:endParaRPr lang="en-US" sz="2400" dirty="0"/>
          </a:p>
          <a:p>
            <a:r>
              <a:rPr lang="en-US" sz="2400" dirty="0" smtClean="0"/>
              <a:t>You </a:t>
            </a:r>
            <a:r>
              <a:rPr lang="en-US" sz="2400" dirty="0"/>
              <a:t>can do the modifications or add any new changes into the project after cloning into the local repository and push the changes into your remote repository. </a:t>
            </a:r>
            <a:endParaRPr lang="en-US" sz="2400" dirty="0" smtClean="0"/>
          </a:p>
          <a:p>
            <a:endParaRPr lang="en-US" sz="2400" dirty="0"/>
          </a:p>
          <a:p>
            <a:r>
              <a:rPr lang="en-US" sz="2400" dirty="0"/>
              <a:t>If you want to contribute back to the </a:t>
            </a:r>
            <a:r>
              <a:rPr lang="en-US" sz="2400" dirty="0" err="1"/>
              <a:t>openvswitch</a:t>
            </a:r>
            <a:r>
              <a:rPr lang="en-US" sz="2400" dirty="0"/>
              <a:t> project, you can create </a:t>
            </a:r>
            <a:r>
              <a:rPr lang="en-US" sz="2400" b="1" dirty="0"/>
              <a:t>pull request </a:t>
            </a:r>
            <a:r>
              <a:rPr lang="en-US" sz="2400" dirty="0"/>
              <a:t>with propose file change details. </a:t>
            </a:r>
            <a:endParaRPr lang="en-US" sz="2400" dirty="0" smtClean="0"/>
          </a:p>
          <a:p>
            <a:endParaRPr lang="en-US" sz="2400" dirty="0"/>
          </a:p>
          <a:p>
            <a:r>
              <a:rPr lang="en-US" sz="2400" dirty="0" smtClean="0"/>
              <a:t>The </a:t>
            </a:r>
            <a:r>
              <a:rPr lang="en-US" sz="2400" dirty="0"/>
              <a:t>project maintainer of the </a:t>
            </a:r>
            <a:r>
              <a:rPr lang="en-US" sz="2400" dirty="0" err="1"/>
              <a:t>openvswitch</a:t>
            </a:r>
            <a:r>
              <a:rPr lang="en-US" sz="2400" dirty="0"/>
              <a:t> will decide whether will accept or reject your change proposal. </a:t>
            </a:r>
          </a:p>
        </p:txBody>
      </p:sp>
    </p:spTree>
    <p:extLst>
      <p:ext uri="{BB962C8B-B14F-4D97-AF65-F5344CB8AC3E}">
        <p14:creationId xmlns:p14="http://schemas.microsoft.com/office/powerpoint/2010/main" val="1092912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404948" y="143691"/>
            <a:ext cx="3709851" cy="242952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04948" y="2942548"/>
            <a:ext cx="3801291" cy="37195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767532" y="748998"/>
            <a:ext cx="1545466" cy="897228"/>
            <a:chOff x="5203064" y="605307"/>
            <a:chExt cx="1545466" cy="897228"/>
          </a:xfrm>
        </p:grpSpPr>
        <p:sp>
          <p:nvSpPr>
            <p:cNvPr id="2" name="Can 1"/>
            <p:cNvSpPr/>
            <p:nvPr/>
          </p:nvSpPr>
          <p:spPr>
            <a:xfrm>
              <a:off x="5203065" y="605307"/>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n 2"/>
            <p:cNvSpPr/>
            <p:nvPr/>
          </p:nvSpPr>
          <p:spPr>
            <a:xfrm>
              <a:off x="5203064" y="910107"/>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p:cNvSpPr/>
            <p:nvPr/>
          </p:nvSpPr>
          <p:spPr>
            <a:xfrm>
              <a:off x="5203065" y="1206321"/>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2069111" y="3103685"/>
            <a:ext cx="942305" cy="897228"/>
            <a:chOff x="5203064" y="605307"/>
            <a:chExt cx="1545466" cy="897228"/>
          </a:xfrm>
          <a:solidFill>
            <a:schemeClr val="accent4">
              <a:lumMod val="40000"/>
              <a:lumOff val="60000"/>
            </a:schemeClr>
          </a:solidFill>
        </p:grpSpPr>
        <p:sp>
          <p:nvSpPr>
            <p:cNvPr id="11" name="Can 10"/>
            <p:cNvSpPr/>
            <p:nvPr/>
          </p:nvSpPr>
          <p:spPr>
            <a:xfrm>
              <a:off x="5203065" y="605307"/>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5203064" y="910107"/>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5203065" y="1206321"/>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p:cNvPicPr>
            <a:picLocks noChangeAspect="1"/>
          </p:cNvPicPr>
          <p:nvPr/>
        </p:nvPicPr>
        <p:blipFill>
          <a:blip r:embed="rId2"/>
          <a:stretch>
            <a:fillRect/>
          </a:stretch>
        </p:blipFill>
        <p:spPr>
          <a:xfrm>
            <a:off x="1916711" y="5218907"/>
            <a:ext cx="1319279" cy="1014073"/>
          </a:xfrm>
          <a:prstGeom prst="rect">
            <a:avLst/>
          </a:prstGeom>
        </p:spPr>
      </p:pic>
      <p:sp>
        <p:nvSpPr>
          <p:cNvPr id="24" name="Rectangle 23"/>
          <p:cNvSpPr/>
          <p:nvPr/>
        </p:nvSpPr>
        <p:spPr>
          <a:xfrm>
            <a:off x="2008872" y="6243718"/>
            <a:ext cx="1130525" cy="1931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Developer </a:t>
            </a:r>
            <a:endParaRPr lang="en-US" sz="1400" b="1" dirty="0">
              <a:solidFill>
                <a:schemeClr val="tx1"/>
              </a:solidFill>
            </a:endParaRPr>
          </a:p>
        </p:txBody>
      </p:sp>
      <p:cxnSp>
        <p:nvCxnSpPr>
          <p:cNvPr id="32" name="Straight Arrow Connector 31"/>
          <p:cNvCxnSpPr/>
          <p:nvPr/>
        </p:nvCxnSpPr>
        <p:spPr>
          <a:xfrm flipH="1">
            <a:off x="2571318" y="4000912"/>
            <a:ext cx="2548" cy="1217994"/>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41" name="TextBox 40"/>
          <p:cNvSpPr txBox="1"/>
          <p:nvPr/>
        </p:nvSpPr>
        <p:spPr>
          <a:xfrm>
            <a:off x="1764724" y="4817750"/>
            <a:ext cx="927277" cy="307777"/>
          </a:xfrm>
          <a:prstGeom prst="rect">
            <a:avLst/>
          </a:prstGeom>
          <a:noFill/>
        </p:spPr>
        <p:txBody>
          <a:bodyPr wrap="square" rtlCol="0">
            <a:spAutoFit/>
          </a:bodyPr>
          <a:lstStyle/>
          <a:p>
            <a:r>
              <a:rPr lang="en-US" sz="1400" dirty="0" smtClean="0"/>
              <a:t>3. update</a:t>
            </a:r>
            <a:endParaRPr lang="en-US" sz="1400" dirty="0"/>
          </a:p>
        </p:txBody>
      </p:sp>
      <p:sp>
        <p:nvSpPr>
          <p:cNvPr id="44" name="TextBox 43"/>
          <p:cNvSpPr txBox="1"/>
          <p:nvPr/>
        </p:nvSpPr>
        <p:spPr>
          <a:xfrm>
            <a:off x="2540263" y="4055599"/>
            <a:ext cx="927277" cy="307777"/>
          </a:xfrm>
          <a:prstGeom prst="rect">
            <a:avLst/>
          </a:prstGeom>
          <a:noFill/>
        </p:spPr>
        <p:txBody>
          <a:bodyPr wrap="square" rtlCol="0">
            <a:spAutoFit/>
          </a:bodyPr>
          <a:lstStyle/>
          <a:p>
            <a:r>
              <a:rPr lang="en-US" sz="1400" dirty="0" smtClean="0"/>
              <a:t>4. commit</a:t>
            </a:r>
            <a:endParaRPr lang="en-US" sz="1400" dirty="0"/>
          </a:p>
        </p:txBody>
      </p:sp>
      <p:sp>
        <p:nvSpPr>
          <p:cNvPr id="48" name="TextBox 47"/>
          <p:cNvSpPr txBox="1"/>
          <p:nvPr/>
        </p:nvSpPr>
        <p:spPr>
          <a:xfrm>
            <a:off x="1453072" y="2574611"/>
            <a:ext cx="927277" cy="369332"/>
          </a:xfrm>
          <a:prstGeom prst="rect">
            <a:avLst/>
          </a:prstGeom>
          <a:noFill/>
        </p:spPr>
        <p:txBody>
          <a:bodyPr wrap="square" rtlCol="0">
            <a:spAutoFit/>
          </a:bodyPr>
          <a:lstStyle/>
          <a:p>
            <a:r>
              <a:rPr lang="en-US" b="1" dirty="0" smtClean="0"/>
              <a:t>2. clone</a:t>
            </a:r>
            <a:endParaRPr lang="en-US" b="1" dirty="0"/>
          </a:p>
        </p:txBody>
      </p:sp>
      <p:sp>
        <p:nvSpPr>
          <p:cNvPr id="49" name="TextBox 48"/>
          <p:cNvSpPr txBox="1"/>
          <p:nvPr/>
        </p:nvSpPr>
        <p:spPr>
          <a:xfrm>
            <a:off x="2715056" y="1783532"/>
            <a:ext cx="927277" cy="369332"/>
          </a:xfrm>
          <a:prstGeom prst="rect">
            <a:avLst/>
          </a:prstGeom>
          <a:noFill/>
        </p:spPr>
        <p:txBody>
          <a:bodyPr wrap="square" rtlCol="0">
            <a:spAutoFit/>
          </a:bodyPr>
          <a:lstStyle/>
          <a:p>
            <a:r>
              <a:rPr lang="en-US" b="1" dirty="0" smtClean="0"/>
              <a:t>5. push</a:t>
            </a:r>
            <a:endParaRPr lang="en-US" b="1" dirty="0"/>
          </a:p>
        </p:txBody>
      </p:sp>
      <p:sp>
        <p:nvSpPr>
          <p:cNvPr id="52" name="Right Arrow 51"/>
          <p:cNvSpPr/>
          <p:nvPr/>
        </p:nvSpPr>
        <p:spPr>
          <a:xfrm>
            <a:off x="643116" y="3071791"/>
            <a:ext cx="1374680" cy="96960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Local Repository</a:t>
            </a:r>
            <a:endParaRPr lang="en-US" sz="1600" b="1" dirty="0">
              <a:solidFill>
                <a:schemeClr val="tx1"/>
              </a:solidFill>
            </a:endParaRPr>
          </a:p>
        </p:txBody>
      </p:sp>
      <p:sp>
        <p:nvSpPr>
          <p:cNvPr id="56" name="Rounded Rectangle 55"/>
          <p:cNvSpPr/>
          <p:nvPr/>
        </p:nvSpPr>
        <p:spPr>
          <a:xfrm>
            <a:off x="1082835" y="320616"/>
            <a:ext cx="2914856" cy="347730"/>
          </a:xfrm>
          <a:prstGeom prst="round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Your Remote Repository</a:t>
            </a:r>
            <a:endParaRPr lang="en-US" b="1" dirty="0"/>
          </a:p>
        </p:txBody>
      </p:sp>
      <p:sp>
        <p:nvSpPr>
          <p:cNvPr id="59" name="TextBox 58"/>
          <p:cNvSpPr txBox="1"/>
          <p:nvPr/>
        </p:nvSpPr>
        <p:spPr>
          <a:xfrm>
            <a:off x="5254311" y="5293099"/>
            <a:ext cx="1198449" cy="461665"/>
          </a:xfrm>
          <a:prstGeom prst="rect">
            <a:avLst/>
          </a:prstGeom>
          <a:solidFill>
            <a:srgbClr val="FFC000"/>
          </a:solidFill>
        </p:spPr>
        <p:txBody>
          <a:bodyPr wrap="square" rtlCol="0">
            <a:spAutoFit/>
          </a:bodyPr>
          <a:lstStyle/>
          <a:p>
            <a:r>
              <a:rPr lang="en-US" sz="2400" b="1" dirty="0"/>
              <a:t>g</a:t>
            </a:r>
            <a:r>
              <a:rPr lang="en-US" sz="2400" b="1" dirty="0" smtClean="0"/>
              <a:t>it fork</a:t>
            </a:r>
            <a:endParaRPr lang="en-US" sz="2400" b="1" dirty="0"/>
          </a:p>
        </p:txBody>
      </p:sp>
      <p:cxnSp>
        <p:nvCxnSpPr>
          <p:cNvPr id="27" name="Straight Arrow Connector 26"/>
          <p:cNvCxnSpPr/>
          <p:nvPr/>
        </p:nvCxnSpPr>
        <p:spPr>
          <a:xfrm>
            <a:off x="2372767" y="1698478"/>
            <a:ext cx="0" cy="142556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p:cNvCxnSpPr/>
          <p:nvPr/>
        </p:nvCxnSpPr>
        <p:spPr>
          <a:xfrm flipV="1">
            <a:off x="2687578" y="1657939"/>
            <a:ext cx="1" cy="1449353"/>
          </a:xfrm>
          <a:prstGeom prst="straightConnector1">
            <a:avLst/>
          </a:prstGeom>
          <a:ln w="38100">
            <a:prstDash val="sysDot"/>
            <a:tailEnd type="triangle"/>
          </a:ln>
        </p:spPr>
        <p:style>
          <a:lnRef idx="3">
            <a:schemeClr val="accent6"/>
          </a:lnRef>
          <a:fillRef idx="0">
            <a:schemeClr val="accent6"/>
          </a:fillRef>
          <a:effectRef idx="2">
            <a:schemeClr val="accent6"/>
          </a:effectRef>
          <a:fontRef idx="minor">
            <a:schemeClr val="tx1"/>
          </a:fontRef>
        </p:style>
      </p:cxnSp>
      <p:sp>
        <p:nvSpPr>
          <p:cNvPr id="25" name="Rounded Rectangle 24"/>
          <p:cNvSpPr/>
          <p:nvPr/>
        </p:nvSpPr>
        <p:spPr>
          <a:xfrm>
            <a:off x="6476397" y="143691"/>
            <a:ext cx="3709851" cy="242952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7838981" y="748998"/>
            <a:ext cx="1545466" cy="897228"/>
            <a:chOff x="5203064" y="605307"/>
            <a:chExt cx="1545466" cy="897228"/>
          </a:xfrm>
        </p:grpSpPr>
        <p:sp>
          <p:nvSpPr>
            <p:cNvPr id="28" name="Can 27"/>
            <p:cNvSpPr/>
            <p:nvPr/>
          </p:nvSpPr>
          <p:spPr>
            <a:xfrm>
              <a:off x="5203065" y="605307"/>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an 28"/>
            <p:cNvSpPr/>
            <p:nvPr/>
          </p:nvSpPr>
          <p:spPr>
            <a:xfrm>
              <a:off x="5203064" y="910107"/>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a:off x="5203065" y="1206321"/>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ounded Rectangle 30"/>
          <p:cNvSpPr/>
          <p:nvPr/>
        </p:nvSpPr>
        <p:spPr>
          <a:xfrm>
            <a:off x="6779623" y="320616"/>
            <a:ext cx="3289517" cy="347730"/>
          </a:xfrm>
          <a:prstGeom prst="roundRect">
            <a:avLst>
              <a:gd name="adj" fmla="val 5000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Other Remote Repository</a:t>
            </a:r>
            <a:endParaRPr lang="en-US" b="1" dirty="0"/>
          </a:p>
        </p:txBody>
      </p:sp>
      <p:cxnSp>
        <p:nvCxnSpPr>
          <p:cNvPr id="33" name="Straight Arrow Connector 32"/>
          <p:cNvCxnSpPr/>
          <p:nvPr/>
        </p:nvCxnSpPr>
        <p:spPr>
          <a:xfrm flipH="1" flipV="1">
            <a:off x="4138435" y="923353"/>
            <a:ext cx="2314325" cy="921"/>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34" name="TextBox 33"/>
          <p:cNvSpPr txBox="1"/>
          <p:nvPr/>
        </p:nvSpPr>
        <p:spPr>
          <a:xfrm>
            <a:off x="4867827" y="554021"/>
            <a:ext cx="927277" cy="369332"/>
          </a:xfrm>
          <a:prstGeom prst="rect">
            <a:avLst/>
          </a:prstGeom>
          <a:noFill/>
        </p:spPr>
        <p:txBody>
          <a:bodyPr wrap="square" rtlCol="0">
            <a:spAutoFit/>
          </a:bodyPr>
          <a:lstStyle/>
          <a:p>
            <a:r>
              <a:rPr lang="en-US" b="1" dirty="0" smtClean="0"/>
              <a:t>1. fork</a:t>
            </a:r>
            <a:endParaRPr lang="en-US" b="1" dirty="0"/>
          </a:p>
        </p:txBody>
      </p:sp>
      <p:cxnSp>
        <p:nvCxnSpPr>
          <p:cNvPr id="37" name="Straight Arrow Connector 36"/>
          <p:cNvCxnSpPr/>
          <p:nvPr/>
        </p:nvCxnSpPr>
        <p:spPr>
          <a:xfrm flipV="1">
            <a:off x="4138435" y="1642472"/>
            <a:ext cx="2301261" cy="3754"/>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38" name="TextBox 37"/>
          <p:cNvSpPr txBox="1"/>
          <p:nvPr/>
        </p:nvSpPr>
        <p:spPr>
          <a:xfrm>
            <a:off x="4418455" y="1681122"/>
            <a:ext cx="1664164" cy="369332"/>
          </a:xfrm>
          <a:prstGeom prst="rect">
            <a:avLst/>
          </a:prstGeom>
          <a:noFill/>
        </p:spPr>
        <p:txBody>
          <a:bodyPr wrap="square" rtlCol="0">
            <a:spAutoFit/>
          </a:bodyPr>
          <a:lstStyle/>
          <a:p>
            <a:r>
              <a:rPr lang="en-US" b="1" dirty="0" smtClean="0"/>
              <a:t>6. pull request</a:t>
            </a:r>
            <a:endParaRPr lang="en-US" b="1" dirty="0"/>
          </a:p>
        </p:txBody>
      </p:sp>
      <p:cxnSp>
        <p:nvCxnSpPr>
          <p:cNvPr id="39" name="Straight Arrow Connector 38"/>
          <p:cNvCxnSpPr/>
          <p:nvPr/>
        </p:nvCxnSpPr>
        <p:spPr>
          <a:xfrm flipH="1">
            <a:off x="3011415" y="2581802"/>
            <a:ext cx="5600299" cy="2891535"/>
          </a:xfrm>
          <a:prstGeom prst="straightConnector1">
            <a:avLst/>
          </a:prstGeom>
          <a:ln w="76200">
            <a:prstDash val="sysDot"/>
            <a:tailEnd type="triangle"/>
          </a:ln>
        </p:spPr>
        <p:style>
          <a:lnRef idx="3">
            <a:schemeClr val="accent6"/>
          </a:lnRef>
          <a:fillRef idx="0">
            <a:schemeClr val="accent6"/>
          </a:fillRef>
          <a:effectRef idx="2">
            <a:schemeClr val="accent6"/>
          </a:effectRef>
          <a:fontRef idx="minor">
            <a:schemeClr val="tx1"/>
          </a:fontRef>
        </p:style>
      </p:cxnSp>
      <p:sp>
        <p:nvSpPr>
          <p:cNvPr id="43" name="TextBox 42"/>
          <p:cNvSpPr txBox="1"/>
          <p:nvPr/>
        </p:nvSpPr>
        <p:spPr>
          <a:xfrm rot="19969492">
            <a:off x="3868389" y="3728752"/>
            <a:ext cx="5539467" cy="307777"/>
          </a:xfrm>
          <a:prstGeom prst="rect">
            <a:avLst/>
          </a:prstGeom>
          <a:noFill/>
        </p:spPr>
        <p:txBody>
          <a:bodyPr wrap="square" rtlCol="0">
            <a:spAutoFit/>
          </a:bodyPr>
          <a:lstStyle/>
          <a:p>
            <a:r>
              <a:rPr lang="en-US" sz="1400" b="1" dirty="0" smtClean="0"/>
              <a:t>7. Owner send mail to you whether the change is accepted or rejected</a:t>
            </a:r>
            <a:endParaRPr lang="en-US" sz="1400" b="1" dirty="0"/>
          </a:p>
        </p:txBody>
      </p:sp>
    </p:spTree>
    <p:extLst>
      <p:ext uri="{BB962C8B-B14F-4D97-AF65-F5344CB8AC3E}">
        <p14:creationId xmlns:p14="http://schemas.microsoft.com/office/powerpoint/2010/main" val="2801411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Working with OSS</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43</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4069529"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b="1" i="1" dirty="0">
                <a:solidFill>
                  <a:schemeClr val="tx1"/>
                </a:solidFill>
              </a:rPr>
              <a:t>open source</a:t>
            </a:r>
            <a:r>
              <a:rPr lang="en-US" sz="2200" dirty="0">
                <a:solidFill>
                  <a:schemeClr val="tx1"/>
                </a:solidFill>
              </a:rPr>
              <a:t> refers to any program whose </a:t>
            </a:r>
            <a:r>
              <a:rPr lang="en-US" sz="2200" b="1" i="1" dirty="0">
                <a:solidFill>
                  <a:schemeClr val="tx1"/>
                </a:solidFill>
              </a:rPr>
              <a:t>source</a:t>
            </a:r>
            <a:r>
              <a:rPr lang="en-US" sz="2200" dirty="0">
                <a:solidFill>
                  <a:schemeClr val="tx1"/>
                </a:solidFill>
              </a:rPr>
              <a:t> code is made available for use or modification as users or other developers see fit. </a:t>
            </a:r>
            <a:endParaRPr lang="en-US" sz="2200" dirty="0" smtClean="0">
              <a:solidFill>
                <a:schemeClr val="tx1"/>
              </a:solidFill>
            </a:endParaRPr>
          </a:p>
          <a:p>
            <a:r>
              <a:rPr lang="en-US" sz="2200" b="1" i="1" dirty="0" smtClean="0">
                <a:solidFill>
                  <a:schemeClr val="tx1"/>
                </a:solidFill>
              </a:rPr>
              <a:t>Open </a:t>
            </a:r>
            <a:r>
              <a:rPr lang="en-US" sz="2200" b="1" i="1" dirty="0">
                <a:solidFill>
                  <a:schemeClr val="tx1"/>
                </a:solidFill>
              </a:rPr>
              <a:t>source</a:t>
            </a:r>
            <a:r>
              <a:rPr lang="en-US" sz="2200" dirty="0">
                <a:solidFill>
                  <a:schemeClr val="tx1"/>
                </a:solidFill>
              </a:rPr>
              <a:t> software is usually developed as a public collaboration and made freely available.</a:t>
            </a:r>
          </a:p>
          <a:p>
            <a:r>
              <a:rPr lang="en-US" sz="2200" dirty="0">
                <a:solidFill>
                  <a:schemeClr val="tx1"/>
                </a:solidFill>
              </a:rPr>
              <a:t>The logo for open source is copy left symbol and the license is GPL (General Public License). One of the main founders of open source is </a:t>
            </a:r>
            <a:r>
              <a:rPr lang="en-US" sz="2200" b="1" dirty="0">
                <a:solidFill>
                  <a:schemeClr val="tx1"/>
                </a:solidFill>
              </a:rPr>
              <a:t>Richard Stallman. </a:t>
            </a:r>
          </a:p>
          <a:p>
            <a:pPr marL="0" indent="0">
              <a:buFont typeface="Arial"/>
              <a:buNone/>
            </a:pPr>
            <a:r>
              <a:rPr sz="2200" dirty="0" smtClean="0">
                <a:solidFill>
                  <a:schemeClr val="tx1"/>
                </a:solidFill>
              </a:rPr>
              <a:t> </a:t>
            </a:r>
          </a:p>
          <a:p>
            <a:pPr marL="0" indent="0">
              <a:buFont typeface="Arial"/>
              <a:buNone/>
            </a:pPr>
            <a:endParaRPr sz="2200" dirty="0">
              <a:solidFill>
                <a:schemeClr val="tx1"/>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270420" y="1214791"/>
            <a:ext cx="7921580" cy="5259388"/>
          </a:xfrm>
          <a:prstGeom prst="rect">
            <a:avLst/>
          </a:prstGeom>
          <a:noFill/>
          <a:ln>
            <a:noFill/>
          </a:ln>
        </p:spPr>
      </p:pic>
    </p:spTree>
    <p:extLst>
      <p:ext uri="{BB962C8B-B14F-4D97-AF65-F5344CB8AC3E}">
        <p14:creationId xmlns:p14="http://schemas.microsoft.com/office/powerpoint/2010/main" val="32033041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Working with OSS</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44</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solidFill>
                  <a:schemeClr val="tx1"/>
                </a:solidFill>
              </a:rPr>
              <a:t>Linux </a:t>
            </a:r>
            <a:r>
              <a:rPr lang="en-US" sz="2400" dirty="0">
                <a:solidFill>
                  <a:schemeClr val="tx1"/>
                </a:solidFill>
              </a:rPr>
              <a:t>kernel (core part of the Linux OS) is published in open source at kernel.org, many developers develop their own version of Linux operating system in sourceforge.net. Below is the some list of Linux distribution. </a:t>
            </a:r>
          </a:p>
          <a:p>
            <a:pPr marL="0" indent="0">
              <a:buFont typeface="Arial"/>
              <a:buNone/>
            </a:pPr>
            <a:r>
              <a:rPr sz="2400" dirty="0" smtClean="0">
                <a:solidFill>
                  <a:schemeClr val="tx1"/>
                </a:solidFill>
              </a:rPr>
              <a:t> </a:t>
            </a:r>
          </a:p>
          <a:p>
            <a:pPr marL="0" indent="0">
              <a:buFont typeface="Arial"/>
              <a:buNone/>
            </a:pPr>
            <a:endParaRPr sz="2400" dirty="0">
              <a:solidFill>
                <a:schemeClr val="tx1"/>
              </a:solidFill>
            </a:endParaRPr>
          </a:p>
        </p:txBody>
      </p:sp>
      <p:grpSp>
        <p:nvGrpSpPr>
          <p:cNvPr id="8" name="Group 7"/>
          <p:cNvGrpSpPr/>
          <p:nvPr/>
        </p:nvGrpSpPr>
        <p:grpSpPr>
          <a:xfrm>
            <a:off x="1113504" y="2764337"/>
            <a:ext cx="8868696" cy="3774576"/>
            <a:chOff x="0" y="0"/>
            <a:chExt cx="11310424" cy="5636773"/>
          </a:xfrm>
        </p:grpSpPr>
        <p:sp>
          <p:nvSpPr>
            <p:cNvPr id="9" name="Rectangle 8"/>
            <p:cNvSpPr/>
            <p:nvPr/>
          </p:nvSpPr>
          <p:spPr>
            <a:xfrm>
              <a:off x="0" y="0"/>
              <a:ext cx="11310424" cy="5636773"/>
            </a:xfrm>
            <a:prstGeom prst="rect">
              <a:avLst/>
            </a:prstGeom>
            <a:solidFill>
              <a:srgbClr val="A5A5A5">
                <a:lumMod val="20000"/>
                <a:lumOff val="80000"/>
              </a:srgbClr>
            </a:solidFill>
            <a:ln w="12700" cap="flat" cmpd="sng" algn="ctr">
              <a:noFill/>
              <a:prstDash val="solid"/>
              <a:miter lim="800000"/>
            </a:ln>
            <a:effectLst>
              <a:glow rad="228600">
                <a:srgbClr val="A5A5A5">
                  <a:satMod val="175000"/>
                  <a:alpha val="40000"/>
                </a:srgb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ndParaRPr>
            </a:p>
          </p:txBody>
        </p:sp>
        <p:pic>
          <p:nvPicPr>
            <p:cNvPr id="10" name="Picture 9" descr="Distributi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480" y="56272"/>
              <a:ext cx="93503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istribu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6280" y="56272"/>
              <a:ext cx="103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Distributi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5480" y="56272"/>
              <a:ext cx="6492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Distribution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680" y="56272"/>
              <a:ext cx="6445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Distribution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9480" y="562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Distribution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7680" y="208672"/>
              <a:ext cx="6858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Distribution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9480" y="437272"/>
              <a:ext cx="8445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descr="Distribution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0080" y="437272"/>
              <a:ext cx="1092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Distributi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50880" y="56272"/>
              <a:ext cx="11763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Distribution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88880" y="132472"/>
              <a:ext cx="584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Distribution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17280" y="132472"/>
              <a:ext cx="14287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Distribution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07080" y="1427872"/>
              <a:ext cx="15271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Distribution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83480" y="1199272"/>
              <a:ext cx="1247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Distribution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302680" y="894472"/>
              <a:ext cx="58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descr="Distribution 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98080" y="894472"/>
              <a:ext cx="10858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Distribution Logo"/>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741080" y="894472"/>
              <a:ext cx="7858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descr="Distribution Logo"/>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03080" y="818272"/>
              <a:ext cx="7270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Distribution Logo"/>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41280" y="970672"/>
              <a:ext cx="1143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descr="Distribution Logo"/>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7080" y="1961272"/>
              <a:ext cx="68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Distribution Logo"/>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560480" y="589672"/>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Distribution Logo"/>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69080" y="1961272"/>
              <a:ext cx="63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descr="Distribution Logo"/>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31080" y="1732672"/>
              <a:ext cx="14033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descr="Distribution Logo"/>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78880" y="1732672"/>
              <a:ext cx="831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Distribution Logo"/>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17080" y="1504072"/>
              <a:ext cx="16764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Distribution Logo"/>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26880" y="1580272"/>
              <a:ext cx="4016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Distribution Logo"/>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88480" y="970672"/>
              <a:ext cx="6413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Distribution Logo"/>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103280" y="2189872"/>
              <a:ext cx="7270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descr="Distribution Logo"/>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884080" y="1580272"/>
              <a:ext cx="1323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descr="Distribution Logo"/>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8268380" y="1504072"/>
              <a:ext cx="12827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descr="Distribution Logo"/>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8865280" y="1961272"/>
              <a:ext cx="45085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descr="Distribution Logo"/>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7080" y="3028072"/>
              <a:ext cx="12827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Distribution Logo"/>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1854880" y="2494672"/>
              <a:ext cx="5016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Distribution Logo"/>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2693080" y="2494672"/>
              <a:ext cx="655638"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2" descr="Distribution Logo"/>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378880" y="2494672"/>
              <a:ext cx="9620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3" descr="Distribution Logo"/>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265080" y="2875672"/>
              <a:ext cx="13636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descr="Distribution Logo"/>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436280" y="2723272"/>
              <a:ext cx="14430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5" descr="Distribution Logo"/>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664880" y="3104272"/>
              <a:ext cx="7620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descr="Distribution Logo"/>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884080" y="2266072"/>
              <a:ext cx="104298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7" descr="Distribution Logo"/>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445680" y="3332872"/>
              <a:ext cx="8826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8" descr="Distribution Logo"/>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426880" y="2951872"/>
              <a:ext cx="762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9" descr="Distribution Logo"/>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8828768" y="2951872"/>
              <a:ext cx="7223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descr="Distribution Logo"/>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6198280" y="3713872"/>
              <a:ext cx="60166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1" descr="Distribution Logo"/>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036480" y="3409072"/>
              <a:ext cx="16446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descr="Distribution Logo"/>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407080" y="3485272"/>
              <a:ext cx="49371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descr="Distribution Logo"/>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5283880" y="3790072"/>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4" descr="Distribution Logo"/>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931080" y="3409072"/>
              <a:ext cx="5715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descr="Distribution Logo"/>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2693080" y="3332872"/>
              <a:ext cx="56515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56" descr="Distribution Logo"/>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8919255" y="3485272"/>
              <a:ext cx="63182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7" descr="Distribution Logo"/>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531280" y="3332872"/>
              <a:ext cx="684213"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8" descr="Distribution Logo"/>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445680" y="4094872"/>
              <a:ext cx="760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59" descr="Distribution Logo"/>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1245280" y="348527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60" descr="Distribution Logo"/>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8408080" y="4399672"/>
              <a:ext cx="762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61" descr="Distribution Logo"/>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9076418" y="4933072"/>
              <a:ext cx="4746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2" descr="Distribution Logo"/>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188880" y="5161672"/>
              <a:ext cx="1028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3" descr="Distribution Logo"/>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407080" y="3942472"/>
              <a:ext cx="4762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64" descr="Distribution Logo"/>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1245280" y="4094872"/>
              <a:ext cx="3778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65" descr="Distribution Logo"/>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1854880" y="4094872"/>
              <a:ext cx="7397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66" descr="Distribution Logo"/>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769280" y="4247272"/>
              <a:ext cx="1638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67" descr="Distribution Logo"/>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4979080" y="4704472"/>
              <a:ext cx="7302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68" descr="Distribution Logo"/>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4369480" y="4704472"/>
              <a:ext cx="4889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69" descr="Distribution Logo"/>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6731680" y="5085472"/>
              <a:ext cx="4889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0" descr="Distribution Logo"/>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788080" y="4628272"/>
              <a:ext cx="6858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71" descr="Distribution Logo"/>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1550080" y="4628272"/>
              <a:ext cx="12858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2" descr="Distribution Logo"/>
            <p:cNvPicPr>
              <a:picLocks noChangeAspect="1"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5817280" y="4323472"/>
              <a:ext cx="488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73" descr="Distribution Logo"/>
            <p:cNvPicPr>
              <a:picLocks noChangeAspect="1"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1931080" y="5237872"/>
              <a:ext cx="9747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74" descr="Distribution Logo"/>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4369480" y="2037472"/>
              <a:ext cx="2514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75" descr="Distribution Logo"/>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2769280" y="4704472"/>
              <a:ext cx="609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76" descr="Distribution Logo"/>
            <p:cNvPicPr>
              <a:picLocks noChangeAspect="1"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3455080" y="4628272"/>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77" descr="Distribution Logo"/>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6807880" y="3790072"/>
              <a:ext cx="13716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8" descr="Distribution Logo"/>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6122080" y="5085472"/>
              <a:ext cx="384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9" descr="Distribution Logo"/>
            <p:cNvPicPr>
              <a:picLocks noChangeAspect="1"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4979080" y="5161672"/>
              <a:ext cx="949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80" descr="Distribution Logo"/>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6426880" y="4780672"/>
              <a:ext cx="625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81" descr="Distribution Logo"/>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8255680" y="3713872"/>
              <a:ext cx="68262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82" descr="Distribution Logo"/>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8255680" y="5085472"/>
              <a:ext cx="508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83" descr="Click here to find out more!">
              <a:hlinkClick r:id="rId76"/>
            </p:cNvPr>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3912280" y="2951872"/>
              <a:ext cx="1428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4" descr="Image result for kali linux"/>
            <p:cNvPicPr>
              <a:picLocks noChangeAspect="1" noChangeArrowheads="1"/>
            </p:cNvPicPr>
            <p:nvPr/>
          </p:nvPicPr>
          <p:blipFill>
            <a:blip r:embed="rId78" cstate="print">
              <a:extLst>
                <a:ext uri="{28A0092B-C50C-407E-A947-70E740481C1C}">
                  <a14:useLocalDpi xmlns:a14="http://schemas.microsoft.com/office/drawing/2010/main" val="0"/>
                </a:ext>
              </a:extLst>
            </a:blip>
            <a:srcRect/>
            <a:stretch>
              <a:fillRect/>
            </a:stretch>
          </p:blipFill>
          <p:spPr bwMode="auto">
            <a:xfrm>
              <a:off x="9551080" y="240502"/>
              <a:ext cx="1392516" cy="78329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5"/>
            <p:cNvPicPr>
              <a:picLocks noChangeAspect="1"/>
            </p:cNvPicPr>
            <p:nvPr/>
          </p:nvPicPr>
          <p:blipFill>
            <a:blip r:embed="rId79"/>
            <a:stretch>
              <a:fillRect/>
            </a:stretch>
          </p:blipFill>
          <p:spPr>
            <a:xfrm>
              <a:off x="9589582" y="1120299"/>
              <a:ext cx="1354014" cy="1354014"/>
            </a:xfrm>
            <a:prstGeom prst="rect">
              <a:avLst/>
            </a:prstGeom>
          </p:spPr>
        </p:pic>
        <p:pic>
          <p:nvPicPr>
            <p:cNvPr id="87" name="Picture 86"/>
            <p:cNvPicPr>
              <a:picLocks noChangeAspect="1"/>
            </p:cNvPicPr>
            <p:nvPr/>
          </p:nvPicPr>
          <p:blipFill>
            <a:blip r:embed="rId80"/>
            <a:stretch>
              <a:fillRect/>
            </a:stretch>
          </p:blipFill>
          <p:spPr>
            <a:xfrm>
              <a:off x="9566957" y="2605797"/>
              <a:ext cx="1376640" cy="910877"/>
            </a:xfrm>
            <a:prstGeom prst="rect">
              <a:avLst/>
            </a:prstGeom>
          </p:spPr>
        </p:pic>
        <p:pic>
          <p:nvPicPr>
            <p:cNvPr id="88" name="Picture 87"/>
            <p:cNvPicPr>
              <a:picLocks noChangeAspect="1"/>
            </p:cNvPicPr>
            <p:nvPr/>
          </p:nvPicPr>
          <p:blipFill>
            <a:blip r:embed="rId81"/>
            <a:stretch>
              <a:fillRect/>
            </a:stretch>
          </p:blipFill>
          <p:spPr>
            <a:xfrm>
              <a:off x="9566956" y="3579849"/>
              <a:ext cx="1376639" cy="1076282"/>
            </a:xfrm>
            <a:prstGeom prst="rect">
              <a:avLst/>
            </a:prstGeom>
          </p:spPr>
        </p:pic>
        <p:pic>
          <p:nvPicPr>
            <p:cNvPr id="89" name="Picture 88"/>
            <p:cNvPicPr>
              <a:picLocks noChangeAspect="1"/>
            </p:cNvPicPr>
            <p:nvPr/>
          </p:nvPicPr>
          <p:blipFill>
            <a:blip r:embed="rId82"/>
            <a:stretch>
              <a:fillRect/>
            </a:stretch>
          </p:blipFill>
          <p:spPr>
            <a:xfrm>
              <a:off x="9551080" y="4713997"/>
              <a:ext cx="1474788" cy="919146"/>
            </a:xfrm>
            <a:prstGeom prst="rect">
              <a:avLst/>
            </a:prstGeom>
          </p:spPr>
        </p:pic>
      </p:grpSp>
    </p:spTree>
    <p:extLst>
      <p:ext uri="{BB962C8B-B14F-4D97-AF65-F5344CB8AC3E}">
        <p14:creationId xmlns:p14="http://schemas.microsoft.com/office/powerpoint/2010/main" val="26356553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Working with OSS</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45</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chemeClr val="tx1"/>
                </a:solidFill>
              </a:rPr>
              <a:t>You can browse the sourceforge.net website and you can view open source projects in different categories. If you are interested you can also work with any projects or you can create your own project and collaborate with others. </a:t>
            </a:r>
          </a:p>
          <a:p>
            <a:pPr marL="0" indent="0">
              <a:buFont typeface="Arial"/>
              <a:buNone/>
            </a:pPr>
            <a:r>
              <a:rPr sz="2400" dirty="0" smtClean="0">
                <a:solidFill>
                  <a:schemeClr val="tx1"/>
                </a:solidFill>
              </a:rPr>
              <a:t> </a:t>
            </a:r>
          </a:p>
          <a:p>
            <a:pPr marL="0" indent="0">
              <a:buFont typeface="Arial"/>
              <a:buNone/>
            </a:pPr>
            <a:endParaRPr sz="2400" dirty="0">
              <a:solidFill>
                <a:schemeClr val="tx1"/>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13970" y="2571626"/>
            <a:ext cx="7782300" cy="3893568"/>
          </a:xfrm>
          <a:prstGeom prst="rect">
            <a:avLst/>
          </a:prstGeom>
          <a:noFill/>
          <a:ln>
            <a:noFill/>
          </a:ln>
        </p:spPr>
      </p:pic>
    </p:spTree>
    <p:extLst>
      <p:ext uri="{BB962C8B-B14F-4D97-AF65-F5344CB8AC3E}">
        <p14:creationId xmlns:p14="http://schemas.microsoft.com/office/powerpoint/2010/main" val="39633307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Working with OSS</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46</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chemeClr val="tx1"/>
                </a:solidFill>
              </a:rPr>
              <a:t>If you are interested to work with Linux kernel, you can view the Kernel mailing list home page.</a:t>
            </a:r>
          </a:p>
          <a:p>
            <a:pPr marL="0" indent="0">
              <a:buFont typeface="Arial"/>
              <a:buNone/>
            </a:pPr>
            <a:r>
              <a:rPr sz="2400" dirty="0" smtClean="0">
                <a:solidFill>
                  <a:schemeClr val="tx1"/>
                </a:solidFill>
              </a:rPr>
              <a:t> </a:t>
            </a:r>
          </a:p>
          <a:p>
            <a:pPr marL="0" indent="0">
              <a:buFont typeface="Arial"/>
              <a:buNone/>
            </a:pPr>
            <a:endParaRPr sz="2400" dirty="0">
              <a:solidFill>
                <a:schemeClr val="tx1"/>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146886" y="2039397"/>
            <a:ext cx="9478184" cy="4528828"/>
          </a:xfrm>
          <a:prstGeom prst="rect">
            <a:avLst/>
          </a:prstGeom>
          <a:noFill/>
          <a:ln>
            <a:noFill/>
          </a:ln>
        </p:spPr>
      </p:pic>
    </p:spTree>
    <p:extLst>
      <p:ext uri="{BB962C8B-B14F-4D97-AF65-F5344CB8AC3E}">
        <p14:creationId xmlns:p14="http://schemas.microsoft.com/office/powerpoint/2010/main" val="23944824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Working with OSS</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47</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165194"/>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chemeClr val="tx1"/>
                </a:solidFill>
              </a:rPr>
              <a:t>You can browse the most used topics in Github, you can find at: </a:t>
            </a:r>
            <a:r>
              <a:rPr lang="en-US" sz="2400" u="sng" dirty="0">
                <a:solidFill>
                  <a:schemeClr val="tx1"/>
                </a:solidFill>
                <a:hlinkClick r:id="rId2"/>
              </a:rPr>
              <a:t>https://github.com/topics</a:t>
            </a:r>
            <a:r>
              <a:rPr lang="en-US" sz="2400" dirty="0">
                <a:solidFill>
                  <a:schemeClr val="tx1"/>
                </a:solidFill>
              </a:rPr>
              <a:t>.</a:t>
            </a:r>
          </a:p>
          <a:p>
            <a:r>
              <a:rPr lang="en-US" sz="2400" dirty="0">
                <a:solidFill>
                  <a:schemeClr val="tx1"/>
                </a:solidFill>
              </a:rPr>
              <a:t>You can contribute to GitHub’s set of featured topics in the github/explore repository. It categories different topics of your interest.</a:t>
            </a:r>
          </a:p>
          <a:p>
            <a:pPr marL="0" indent="0">
              <a:buFont typeface="Arial"/>
              <a:buNone/>
            </a:pPr>
            <a:r>
              <a:rPr sz="2400" dirty="0" smtClean="0">
                <a:solidFill>
                  <a:schemeClr val="tx1"/>
                </a:solidFill>
              </a:rPr>
              <a:t> </a:t>
            </a:r>
          </a:p>
          <a:p>
            <a:pPr marL="0" indent="0">
              <a:buFont typeface="Arial"/>
              <a:buNone/>
            </a:pPr>
            <a:endParaRPr sz="2400" dirty="0">
              <a:solidFill>
                <a:schemeClr val="tx1"/>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7161" y="2402205"/>
            <a:ext cx="5934075" cy="2019300"/>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6107127" y="2402205"/>
            <a:ext cx="5939790" cy="3954145"/>
          </a:xfrm>
          <a:prstGeom prst="rect">
            <a:avLst/>
          </a:prstGeom>
          <a:noFill/>
          <a:ln>
            <a:noFill/>
          </a:ln>
        </p:spPr>
      </p:pic>
      <p:sp>
        <p:nvSpPr>
          <p:cNvPr id="3" name="Rectangle 2"/>
          <p:cNvSpPr/>
          <p:nvPr/>
        </p:nvSpPr>
        <p:spPr>
          <a:xfrm>
            <a:off x="27904" y="4379277"/>
            <a:ext cx="6096000" cy="2308324"/>
          </a:xfrm>
          <a:prstGeom prst="rect">
            <a:avLst/>
          </a:prstGeom>
        </p:spPr>
        <p:txBody>
          <a:bodyPr>
            <a:spAutoFit/>
          </a:bodyPr>
          <a:lstStyle/>
          <a:p>
            <a:r>
              <a:rPr lang="en-US" dirty="0"/>
              <a:t>Starring a repository shows appreciation to the repository maintainer for their work. </a:t>
            </a:r>
            <a:endParaRPr lang="en-US" dirty="0" smtClean="0"/>
          </a:p>
          <a:p>
            <a:endParaRPr lang="en-US" dirty="0" smtClean="0"/>
          </a:p>
          <a:p>
            <a:r>
              <a:rPr lang="en-US" dirty="0" err="1" smtClean="0"/>
              <a:t>GitHub's</a:t>
            </a:r>
            <a:r>
              <a:rPr lang="en-US" dirty="0" smtClean="0"/>
              <a:t> </a:t>
            </a:r>
            <a:r>
              <a:rPr lang="en-US" dirty="0"/>
              <a:t>repository rankings depend on the number of stars a repository has. </a:t>
            </a:r>
            <a:endParaRPr lang="en-US" dirty="0" smtClean="0"/>
          </a:p>
          <a:p>
            <a:endParaRPr lang="en-US" dirty="0" smtClean="0"/>
          </a:p>
          <a:p>
            <a:r>
              <a:rPr lang="en-US" dirty="0" smtClean="0"/>
              <a:t>You </a:t>
            </a:r>
            <a:r>
              <a:rPr lang="en-US" dirty="0"/>
              <a:t>can view all the repositories you have starred in your stars page. </a:t>
            </a:r>
          </a:p>
        </p:txBody>
      </p:sp>
    </p:spTree>
    <p:extLst>
      <p:ext uri="{BB962C8B-B14F-4D97-AF65-F5344CB8AC3E}">
        <p14:creationId xmlns:p14="http://schemas.microsoft.com/office/powerpoint/2010/main" val="385948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cs typeface="Arial"/>
              </a:rPr>
              <a:t>Working with OSS</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48</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5732809"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chemeClr val="tx1"/>
                </a:solidFill>
              </a:rPr>
              <a:t>The stars manage page gives details about how to managing your stars</a:t>
            </a:r>
            <a:r>
              <a:rPr lang="en-US" dirty="0" smtClean="0">
                <a:solidFill>
                  <a:schemeClr val="tx1"/>
                </a:solidFill>
              </a:rPr>
              <a:t>.</a:t>
            </a:r>
          </a:p>
          <a:p>
            <a:pPr marL="0" indent="0">
              <a:buNone/>
            </a:pPr>
            <a:endParaRPr lang="en-US" sz="900" dirty="0">
              <a:solidFill>
                <a:schemeClr val="tx1"/>
              </a:solidFill>
            </a:endParaRPr>
          </a:p>
          <a:p>
            <a:r>
              <a:rPr lang="en-US" dirty="0">
                <a:solidFill>
                  <a:schemeClr val="tx1"/>
                </a:solidFill>
              </a:rPr>
              <a:t>github as a community where your repositories are public and it allows other coding enthusiasts to view your projects and if they are interested they will also help you to add new features into your project or fix if there are any issues. </a:t>
            </a:r>
          </a:p>
          <a:p>
            <a:r>
              <a:rPr lang="en-US" dirty="0">
                <a:solidFill>
                  <a:schemeClr val="tx1"/>
                </a:solidFill>
              </a:rPr>
              <a:t>So anyone who is interested in hiring you for a job or maybe an internship, you can give them a link to your github portfolio. </a:t>
            </a:r>
            <a:endParaRPr lang="en-US" dirty="0" smtClean="0">
              <a:solidFill>
                <a:schemeClr val="tx1"/>
              </a:solidFill>
            </a:endParaRPr>
          </a:p>
          <a:p>
            <a:r>
              <a:rPr lang="en-US" dirty="0" smtClean="0">
                <a:solidFill>
                  <a:schemeClr val="tx1"/>
                </a:solidFill>
              </a:rPr>
              <a:t>They </a:t>
            </a:r>
            <a:r>
              <a:rPr lang="en-US" dirty="0">
                <a:solidFill>
                  <a:schemeClr val="tx1"/>
                </a:solidFill>
              </a:rPr>
              <a:t>can view all the projects you have worked on. If you are really active on github it will give potential employers a chance to see your work and you will get a better chance to get suitable job opportunities. </a:t>
            </a:r>
          </a:p>
          <a:p>
            <a:pPr marL="0" indent="0">
              <a:buNone/>
            </a:pPr>
            <a:endParaRPr lang="en-US" dirty="0">
              <a:solidFill>
                <a:schemeClr val="tx1"/>
              </a:solidFill>
            </a:endParaRPr>
          </a:p>
          <a:p>
            <a:pPr marL="0" indent="0">
              <a:buFont typeface="Arial"/>
              <a:buNone/>
            </a:pPr>
            <a:r>
              <a:rPr dirty="0" smtClean="0">
                <a:solidFill>
                  <a:schemeClr val="tx1"/>
                </a:solidFill>
              </a:rPr>
              <a:t> </a:t>
            </a:r>
          </a:p>
          <a:p>
            <a:pPr marL="0" indent="0">
              <a:buFont typeface="Arial"/>
              <a:buNone/>
            </a:pPr>
            <a:endParaRPr dirty="0">
              <a:solidFill>
                <a:schemeClr val="tx1"/>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933700" y="1332619"/>
            <a:ext cx="5939790" cy="3261995"/>
          </a:xfrm>
          <a:prstGeom prst="rect">
            <a:avLst/>
          </a:prstGeom>
          <a:noFill/>
          <a:ln>
            <a:noFill/>
          </a:ln>
        </p:spPr>
      </p:pic>
    </p:spTree>
    <p:extLst>
      <p:ext uri="{BB962C8B-B14F-4D97-AF65-F5344CB8AC3E}">
        <p14:creationId xmlns:p14="http://schemas.microsoft.com/office/powerpoint/2010/main" val="5282344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616527" y="2581852"/>
            <a:ext cx="10515600" cy="2481761"/>
          </a:xfrm>
        </p:spPr>
        <p:txBody>
          <a:bodyPr>
            <a:normAutofit/>
          </a:bodyPr>
          <a:lstStyle/>
          <a:p>
            <a:pPr algn="ctr"/>
            <a:r>
              <a:rPr lang="en-IN" sz="6600" b="1" dirty="0">
                <a:latin typeface="+mn-lt"/>
              </a:rPr>
              <a:t>THANK YOU</a:t>
            </a:r>
            <a:br>
              <a:rPr lang="en-IN" sz="6600" b="1" dirty="0">
                <a:latin typeface="+mn-lt"/>
              </a:rPr>
            </a:br>
            <a:endParaRPr lang="en-IN" sz="6600" b="1" dirty="0">
              <a:latin typeface="+mn-lt"/>
            </a:endParaRPr>
          </a:p>
        </p:txBody>
      </p:sp>
      <p:sp>
        <p:nvSpPr>
          <p:cNvPr id="4" name="Slide Number Placeholder 3">
            <a:extLst>
              <a:ext uri="{FF2B5EF4-FFF2-40B4-BE49-F238E27FC236}">
                <a16:creationId xmlns:a16="http://schemas.microsoft.com/office/drawing/2014/main" xmlns="" id="{2EDF7114-FA13-4A46-BEE1-0AA19A7BB12C}"/>
              </a:ext>
            </a:extLst>
          </p:cNvPr>
          <p:cNvSpPr>
            <a:spLocks noGrp="1"/>
          </p:cNvSpPr>
          <p:nvPr>
            <p:ph type="sldNum" sz="quarter" idx="12"/>
          </p:nvPr>
        </p:nvSpPr>
        <p:spPr/>
        <p:txBody>
          <a:bodyPr/>
          <a:lstStyle/>
          <a:p>
            <a:fld id="{141F685C-1888-4873-A039-0EDFAC3C950D}" type="slidenum">
              <a:rPr lang="en-IN" smtClean="0"/>
              <a:t>49</a:t>
            </a:fld>
            <a:endParaRPr lang="en-IN"/>
          </a:p>
        </p:txBody>
      </p:sp>
    </p:spTree>
    <p:extLst>
      <p:ext uri="{BB962C8B-B14F-4D97-AF65-F5344CB8AC3E}">
        <p14:creationId xmlns:p14="http://schemas.microsoft.com/office/powerpoint/2010/main" val="772765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a:picLocks noChangeAspect="1"/>
          </p:cNvPicPr>
          <p:nvPr/>
        </p:nvPicPr>
        <p:blipFill>
          <a:blip r:embed="rId2"/>
          <a:stretch>
            <a:fillRect/>
          </a:stretch>
        </p:blipFill>
        <p:spPr>
          <a:xfrm>
            <a:off x="4840551" y="325195"/>
            <a:ext cx="2167089" cy="1665748"/>
          </a:xfrm>
          <a:prstGeom prst="rect">
            <a:avLst/>
          </a:prstGeom>
        </p:spPr>
      </p:pic>
      <p:sp>
        <p:nvSpPr>
          <p:cNvPr id="21" name="Rounded Rectangle 20"/>
          <p:cNvSpPr/>
          <p:nvPr/>
        </p:nvSpPr>
        <p:spPr>
          <a:xfrm>
            <a:off x="45576" y="818885"/>
            <a:ext cx="4541517" cy="46166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p:cNvPicPr>
            <a:picLocks noChangeAspect="1"/>
          </p:cNvPicPr>
          <p:nvPr/>
        </p:nvPicPr>
        <p:blipFill>
          <a:blip r:embed="rId2"/>
          <a:stretch>
            <a:fillRect/>
          </a:stretch>
        </p:blipFill>
        <p:spPr>
          <a:xfrm>
            <a:off x="373486" y="5023700"/>
            <a:ext cx="1319279" cy="1014073"/>
          </a:xfrm>
          <a:prstGeom prst="rect">
            <a:avLst/>
          </a:prstGeom>
        </p:spPr>
      </p:pic>
      <p:pic>
        <p:nvPicPr>
          <p:cNvPr id="4" name="Picture 3"/>
          <p:cNvPicPr>
            <a:picLocks noChangeAspect="1"/>
          </p:cNvPicPr>
          <p:nvPr/>
        </p:nvPicPr>
        <p:blipFill>
          <a:blip r:embed="rId2"/>
          <a:stretch>
            <a:fillRect/>
          </a:stretch>
        </p:blipFill>
        <p:spPr>
          <a:xfrm>
            <a:off x="3526664" y="5023699"/>
            <a:ext cx="1319279" cy="1014073"/>
          </a:xfrm>
          <a:prstGeom prst="rect">
            <a:avLst/>
          </a:prstGeom>
        </p:spPr>
      </p:pic>
      <p:pic>
        <p:nvPicPr>
          <p:cNvPr id="5" name="Picture 4"/>
          <p:cNvPicPr>
            <a:picLocks noChangeAspect="1"/>
          </p:cNvPicPr>
          <p:nvPr/>
        </p:nvPicPr>
        <p:blipFill>
          <a:blip r:embed="rId2"/>
          <a:stretch>
            <a:fillRect/>
          </a:stretch>
        </p:blipFill>
        <p:spPr>
          <a:xfrm>
            <a:off x="6885903" y="5023700"/>
            <a:ext cx="1319279" cy="1014073"/>
          </a:xfrm>
          <a:prstGeom prst="rect">
            <a:avLst/>
          </a:prstGeom>
        </p:spPr>
      </p:pic>
      <p:pic>
        <p:nvPicPr>
          <p:cNvPr id="6" name="Picture 5"/>
          <p:cNvPicPr>
            <a:picLocks noChangeAspect="1"/>
          </p:cNvPicPr>
          <p:nvPr/>
        </p:nvPicPr>
        <p:blipFill>
          <a:blip r:embed="rId2"/>
          <a:stretch>
            <a:fillRect/>
          </a:stretch>
        </p:blipFill>
        <p:spPr>
          <a:xfrm>
            <a:off x="10245142" y="5023700"/>
            <a:ext cx="1319279" cy="1014073"/>
          </a:xfrm>
          <a:prstGeom prst="rect">
            <a:avLst/>
          </a:prstGeom>
        </p:spPr>
      </p:pic>
      <p:sp>
        <p:nvSpPr>
          <p:cNvPr id="7" name="Rectangle 6"/>
          <p:cNvSpPr/>
          <p:nvPr/>
        </p:nvSpPr>
        <p:spPr>
          <a:xfrm>
            <a:off x="467862" y="6037772"/>
            <a:ext cx="1130525" cy="1931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Developer 1</a:t>
            </a:r>
            <a:endParaRPr lang="en-US" sz="1400" b="1" dirty="0">
              <a:solidFill>
                <a:schemeClr val="tx1"/>
              </a:solidFill>
            </a:endParaRPr>
          </a:p>
        </p:txBody>
      </p:sp>
      <p:sp>
        <p:nvSpPr>
          <p:cNvPr id="8" name="Rectangle 7"/>
          <p:cNvSpPr/>
          <p:nvPr/>
        </p:nvSpPr>
        <p:spPr>
          <a:xfrm>
            <a:off x="3638347" y="6037772"/>
            <a:ext cx="1130525" cy="1931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Developer 2</a:t>
            </a:r>
            <a:endParaRPr lang="en-US" sz="1400" b="1" dirty="0">
              <a:solidFill>
                <a:schemeClr val="tx1"/>
              </a:solidFill>
            </a:endParaRPr>
          </a:p>
        </p:txBody>
      </p:sp>
      <p:sp>
        <p:nvSpPr>
          <p:cNvPr id="9" name="Rectangle 8"/>
          <p:cNvSpPr/>
          <p:nvPr/>
        </p:nvSpPr>
        <p:spPr>
          <a:xfrm>
            <a:off x="6980280" y="6037771"/>
            <a:ext cx="1130525" cy="1931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Developer 3</a:t>
            </a:r>
            <a:endParaRPr lang="en-US" sz="1400" b="1" dirty="0">
              <a:solidFill>
                <a:schemeClr val="tx1"/>
              </a:solidFill>
            </a:endParaRPr>
          </a:p>
        </p:txBody>
      </p:sp>
      <p:sp>
        <p:nvSpPr>
          <p:cNvPr id="10" name="Rectangle 9"/>
          <p:cNvSpPr/>
          <p:nvPr/>
        </p:nvSpPr>
        <p:spPr>
          <a:xfrm>
            <a:off x="10416590" y="6037771"/>
            <a:ext cx="1130525" cy="1931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Developer 4</a:t>
            </a:r>
            <a:endParaRPr lang="en-US" sz="1400" b="1" dirty="0">
              <a:solidFill>
                <a:schemeClr val="tx1"/>
              </a:solidFill>
            </a:endParaRPr>
          </a:p>
        </p:txBody>
      </p:sp>
      <p:sp>
        <p:nvSpPr>
          <p:cNvPr id="12" name="Folded Corner 11"/>
          <p:cNvSpPr/>
          <p:nvPr/>
        </p:nvSpPr>
        <p:spPr>
          <a:xfrm>
            <a:off x="3784243" y="3889420"/>
            <a:ext cx="1061700" cy="1017431"/>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Working Copy</a:t>
            </a:r>
          </a:p>
        </p:txBody>
      </p:sp>
      <p:sp>
        <p:nvSpPr>
          <p:cNvPr id="15" name="Folded Corner 14"/>
          <p:cNvSpPr/>
          <p:nvPr/>
        </p:nvSpPr>
        <p:spPr>
          <a:xfrm>
            <a:off x="631065" y="3806646"/>
            <a:ext cx="1061700" cy="1017431"/>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Working Copy</a:t>
            </a:r>
          </a:p>
        </p:txBody>
      </p:sp>
      <p:sp>
        <p:nvSpPr>
          <p:cNvPr id="16" name="Folded Corner 15"/>
          <p:cNvSpPr/>
          <p:nvPr/>
        </p:nvSpPr>
        <p:spPr>
          <a:xfrm>
            <a:off x="7143482" y="3889419"/>
            <a:ext cx="1061700" cy="1017431"/>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Working Copy</a:t>
            </a:r>
          </a:p>
        </p:txBody>
      </p:sp>
      <p:sp>
        <p:nvSpPr>
          <p:cNvPr id="17" name="Folded Corner 16"/>
          <p:cNvSpPr/>
          <p:nvPr/>
        </p:nvSpPr>
        <p:spPr>
          <a:xfrm>
            <a:off x="10502721" y="3889418"/>
            <a:ext cx="1061700" cy="1017431"/>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Working Copy</a:t>
            </a:r>
          </a:p>
        </p:txBody>
      </p:sp>
      <p:sp>
        <p:nvSpPr>
          <p:cNvPr id="18" name="Can 17"/>
          <p:cNvSpPr/>
          <p:nvPr/>
        </p:nvSpPr>
        <p:spPr>
          <a:xfrm>
            <a:off x="5438450" y="1393947"/>
            <a:ext cx="919051" cy="492946"/>
          </a:xfrm>
          <a:prstGeom prst="ca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Repository</a:t>
            </a:r>
            <a:endParaRPr lang="en-US" sz="1400" b="1" dirty="0">
              <a:solidFill>
                <a:schemeClr val="tx1"/>
              </a:solidFill>
            </a:endParaRPr>
          </a:p>
        </p:txBody>
      </p:sp>
      <p:sp>
        <p:nvSpPr>
          <p:cNvPr id="19" name="TextBox 18"/>
          <p:cNvSpPr txBox="1"/>
          <p:nvPr/>
        </p:nvSpPr>
        <p:spPr>
          <a:xfrm>
            <a:off x="5502723" y="730811"/>
            <a:ext cx="1571962" cy="400110"/>
          </a:xfrm>
          <a:prstGeom prst="rect">
            <a:avLst/>
          </a:prstGeom>
          <a:noFill/>
        </p:spPr>
        <p:txBody>
          <a:bodyPr wrap="square" rtlCol="0">
            <a:spAutoFit/>
          </a:bodyPr>
          <a:lstStyle/>
          <a:p>
            <a:r>
              <a:rPr lang="en-US" sz="2000" b="1" dirty="0" smtClean="0"/>
              <a:t>Server</a:t>
            </a:r>
            <a:endParaRPr lang="en-US" sz="1400" b="1" dirty="0"/>
          </a:p>
        </p:txBody>
      </p:sp>
      <p:sp>
        <p:nvSpPr>
          <p:cNvPr id="20" name="TextBox 19"/>
          <p:cNvSpPr txBox="1"/>
          <p:nvPr/>
        </p:nvSpPr>
        <p:spPr>
          <a:xfrm>
            <a:off x="0" y="789067"/>
            <a:ext cx="4632671" cy="461665"/>
          </a:xfrm>
          <a:prstGeom prst="rect">
            <a:avLst/>
          </a:prstGeom>
          <a:noFill/>
        </p:spPr>
        <p:txBody>
          <a:bodyPr wrap="square" rtlCol="0">
            <a:spAutoFit/>
          </a:bodyPr>
          <a:lstStyle/>
          <a:p>
            <a:r>
              <a:rPr lang="en-US" sz="2400" b="1" dirty="0" smtClean="0"/>
              <a:t>Centralized Version Control System</a:t>
            </a:r>
            <a:endParaRPr lang="en-US" sz="2400" b="1" dirty="0"/>
          </a:p>
        </p:txBody>
      </p:sp>
      <p:cxnSp>
        <p:nvCxnSpPr>
          <p:cNvPr id="42" name="Straight Arrow Connector 41"/>
          <p:cNvCxnSpPr/>
          <p:nvPr/>
        </p:nvCxnSpPr>
        <p:spPr>
          <a:xfrm flipV="1">
            <a:off x="1161915" y="1957588"/>
            <a:ext cx="3958843" cy="1823300"/>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p:cNvCxnSpPr>
            <a:stCxn id="12" idx="0"/>
          </p:cNvCxnSpPr>
          <p:nvPr/>
        </p:nvCxnSpPr>
        <p:spPr>
          <a:xfrm flipV="1">
            <a:off x="4315093" y="1967527"/>
            <a:ext cx="1420855" cy="1921893"/>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p:nvPr/>
        </p:nvCxnSpPr>
        <p:spPr>
          <a:xfrm flipH="1" flipV="1">
            <a:off x="6270713" y="1967527"/>
            <a:ext cx="1403620" cy="1896134"/>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p:cNvCxnSpPr/>
          <p:nvPr/>
        </p:nvCxnSpPr>
        <p:spPr>
          <a:xfrm flipH="1" flipV="1">
            <a:off x="6885903" y="1990943"/>
            <a:ext cx="4134790" cy="1885596"/>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9628297" y="3507207"/>
            <a:ext cx="874424" cy="369332"/>
          </a:xfrm>
          <a:prstGeom prst="rect">
            <a:avLst/>
          </a:prstGeom>
          <a:noFill/>
        </p:spPr>
        <p:txBody>
          <a:bodyPr wrap="square" rtlCol="0">
            <a:spAutoFit/>
          </a:bodyPr>
          <a:lstStyle/>
          <a:p>
            <a:r>
              <a:rPr lang="en-US" b="1" dirty="0" smtClean="0"/>
              <a:t>update</a:t>
            </a:r>
            <a:endParaRPr lang="en-US" b="1" dirty="0"/>
          </a:p>
        </p:txBody>
      </p:sp>
      <p:sp>
        <p:nvSpPr>
          <p:cNvPr id="50" name="TextBox 49"/>
          <p:cNvSpPr txBox="1"/>
          <p:nvPr/>
        </p:nvSpPr>
        <p:spPr>
          <a:xfrm rot="1549861">
            <a:off x="7244510" y="2042356"/>
            <a:ext cx="1030309" cy="369332"/>
          </a:xfrm>
          <a:prstGeom prst="rect">
            <a:avLst/>
          </a:prstGeom>
          <a:noFill/>
        </p:spPr>
        <p:txBody>
          <a:bodyPr wrap="square" rtlCol="0">
            <a:spAutoFit/>
          </a:bodyPr>
          <a:lstStyle/>
          <a:p>
            <a:r>
              <a:rPr lang="en-US" b="1" dirty="0" smtClean="0"/>
              <a:t>commit</a:t>
            </a:r>
            <a:endParaRPr lang="en-US" b="1" dirty="0"/>
          </a:p>
        </p:txBody>
      </p:sp>
      <p:sp>
        <p:nvSpPr>
          <p:cNvPr id="51" name="TextBox 50"/>
          <p:cNvSpPr txBox="1"/>
          <p:nvPr/>
        </p:nvSpPr>
        <p:spPr>
          <a:xfrm rot="20208908">
            <a:off x="1533090" y="2933144"/>
            <a:ext cx="1250720" cy="369332"/>
          </a:xfrm>
          <a:prstGeom prst="rect">
            <a:avLst/>
          </a:prstGeom>
          <a:noFill/>
        </p:spPr>
        <p:txBody>
          <a:bodyPr wrap="square" rtlCol="0">
            <a:spAutoFit/>
          </a:bodyPr>
          <a:lstStyle/>
          <a:p>
            <a:r>
              <a:rPr lang="en-US" b="1" dirty="0" smtClean="0"/>
              <a:t>1. update</a:t>
            </a:r>
            <a:endParaRPr lang="en-US" b="1" dirty="0"/>
          </a:p>
        </p:txBody>
      </p:sp>
      <p:sp>
        <p:nvSpPr>
          <p:cNvPr id="52" name="TextBox 51"/>
          <p:cNvSpPr txBox="1"/>
          <p:nvPr/>
        </p:nvSpPr>
        <p:spPr>
          <a:xfrm rot="20110474">
            <a:off x="3913406" y="2181889"/>
            <a:ext cx="1312870" cy="369332"/>
          </a:xfrm>
          <a:prstGeom prst="rect">
            <a:avLst/>
          </a:prstGeom>
          <a:noFill/>
        </p:spPr>
        <p:txBody>
          <a:bodyPr wrap="square" rtlCol="0">
            <a:spAutoFit/>
          </a:bodyPr>
          <a:lstStyle/>
          <a:p>
            <a:r>
              <a:rPr lang="en-US" b="1" dirty="0" smtClean="0"/>
              <a:t>2. commit</a:t>
            </a:r>
            <a:endParaRPr lang="en-US" b="1" dirty="0"/>
          </a:p>
        </p:txBody>
      </p:sp>
      <p:sp>
        <p:nvSpPr>
          <p:cNvPr id="53" name="TextBox 52"/>
          <p:cNvSpPr txBox="1"/>
          <p:nvPr/>
        </p:nvSpPr>
        <p:spPr>
          <a:xfrm>
            <a:off x="3683475" y="3365990"/>
            <a:ext cx="874424" cy="369332"/>
          </a:xfrm>
          <a:prstGeom prst="rect">
            <a:avLst/>
          </a:prstGeom>
          <a:noFill/>
        </p:spPr>
        <p:txBody>
          <a:bodyPr wrap="square" rtlCol="0">
            <a:spAutoFit/>
          </a:bodyPr>
          <a:lstStyle/>
          <a:p>
            <a:r>
              <a:rPr lang="en-US" b="1" dirty="0" smtClean="0"/>
              <a:t>update</a:t>
            </a:r>
            <a:endParaRPr lang="en-US" b="1" dirty="0"/>
          </a:p>
        </p:txBody>
      </p:sp>
      <p:sp>
        <p:nvSpPr>
          <p:cNvPr id="54" name="TextBox 53"/>
          <p:cNvSpPr txBox="1"/>
          <p:nvPr/>
        </p:nvSpPr>
        <p:spPr>
          <a:xfrm rot="18231622">
            <a:off x="4851629" y="2453799"/>
            <a:ext cx="1030309" cy="369332"/>
          </a:xfrm>
          <a:prstGeom prst="rect">
            <a:avLst/>
          </a:prstGeom>
          <a:noFill/>
        </p:spPr>
        <p:txBody>
          <a:bodyPr wrap="square" rtlCol="0">
            <a:spAutoFit/>
          </a:bodyPr>
          <a:lstStyle/>
          <a:p>
            <a:r>
              <a:rPr lang="en-US" b="1" dirty="0" smtClean="0"/>
              <a:t>commit</a:t>
            </a:r>
            <a:endParaRPr lang="en-US" b="1" dirty="0"/>
          </a:p>
        </p:txBody>
      </p:sp>
      <p:sp>
        <p:nvSpPr>
          <p:cNvPr id="55" name="TextBox 54"/>
          <p:cNvSpPr txBox="1"/>
          <p:nvPr/>
        </p:nvSpPr>
        <p:spPr>
          <a:xfrm>
            <a:off x="6637473" y="3437314"/>
            <a:ext cx="874424" cy="369332"/>
          </a:xfrm>
          <a:prstGeom prst="rect">
            <a:avLst/>
          </a:prstGeom>
          <a:noFill/>
        </p:spPr>
        <p:txBody>
          <a:bodyPr wrap="square" rtlCol="0">
            <a:spAutoFit/>
          </a:bodyPr>
          <a:lstStyle/>
          <a:p>
            <a:r>
              <a:rPr lang="en-US" b="1" dirty="0" smtClean="0"/>
              <a:t>update</a:t>
            </a:r>
            <a:endParaRPr lang="en-US" b="1" dirty="0"/>
          </a:p>
        </p:txBody>
      </p:sp>
      <p:sp>
        <p:nvSpPr>
          <p:cNvPr id="56" name="TextBox 55"/>
          <p:cNvSpPr txBox="1"/>
          <p:nvPr/>
        </p:nvSpPr>
        <p:spPr>
          <a:xfrm rot="3040859">
            <a:off x="6376479" y="2359447"/>
            <a:ext cx="1030309" cy="369332"/>
          </a:xfrm>
          <a:prstGeom prst="rect">
            <a:avLst/>
          </a:prstGeom>
          <a:noFill/>
        </p:spPr>
        <p:txBody>
          <a:bodyPr wrap="square" rtlCol="0">
            <a:spAutoFit/>
          </a:bodyPr>
          <a:lstStyle/>
          <a:p>
            <a:r>
              <a:rPr lang="en-US" b="1" dirty="0" smtClean="0"/>
              <a:t>commit</a:t>
            </a:r>
            <a:endParaRPr lang="en-US" b="1" dirty="0"/>
          </a:p>
        </p:txBody>
      </p:sp>
    </p:spTree>
    <p:extLst>
      <p:ext uri="{BB962C8B-B14F-4D97-AF65-F5344CB8AC3E}">
        <p14:creationId xmlns:p14="http://schemas.microsoft.com/office/powerpoint/2010/main" val="486755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rPr>
              <a:t>Centralized Version Control System</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6</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fontAlgn="base"/>
            <a:r>
              <a:rPr lang="en-US" sz="2400" dirty="0">
                <a:solidFill>
                  <a:schemeClr val="tx1"/>
                </a:solidFill>
              </a:rPr>
              <a:t>Google doc is an example of centralized version control system because google doc only keeps one file for the word document, and everyone works on that one file. Therefore, all the changes and modifications will be stored and get reflected on that one common  </a:t>
            </a:r>
            <a:r>
              <a:rPr lang="en-US" sz="2400" dirty="0" smtClean="0">
                <a:solidFill>
                  <a:schemeClr val="tx1"/>
                </a:solidFill>
              </a:rPr>
              <a:t>file.</a:t>
            </a:r>
          </a:p>
          <a:p>
            <a:pPr lvl="0" fontAlgn="base"/>
            <a:endParaRPr lang="en-US" sz="1100" dirty="0">
              <a:solidFill>
                <a:schemeClr val="tx1"/>
              </a:solidFill>
            </a:endParaRPr>
          </a:p>
          <a:p>
            <a:pPr lvl="0" fontAlgn="base"/>
            <a:r>
              <a:rPr lang="en-US" sz="2400" dirty="0" smtClean="0">
                <a:solidFill>
                  <a:schemeClr val="tx1"/>
                </a:solidFill>
              </a:rPr>
              <a:t>In </a:t>
            </a:r>
            <a:r>
              <a:rPr lang="en-US" sz="2400" dirty="0">
                <a:solidFill>
                  <a:schemeClr val="tx1"/>
                </a:solidFill>
              </a:rPr>
              <a:t>Subversion there is only one repository filesystem, usually stored on a network server. Whenever you want to work on your project, you can connect the central file system through network connection. So you cannot do any work on your project without a network connection.  If anything happened to the central filesystem you may lose your data and or history of the changes. </a:t>
            </a:r>
            <a:endParaRPr lang="en-US" sz="2400" dirty="0" smtClean="0">
              <a:solidFill>
                <a:schemeClr val="tx1"/>
              </a:solidFill>
            </a:endParaRPr>
          </a:p>
          <a:p>
            <a:pPr lvl="0" fontAlgn="base"/>
            <a:endParaRPr lang="en-US" sz="1050" dirty="0">
              <a:solidFill>
                <a:schemeClr val="tx1"/>
              </a:solidFill>
            </a:endParaRPr>
          </a:p>
          <a:p>
            <a:pPr lvl="0" fontAlgn="base"/>
            <a:r>
              <a:rPr lang="en-US" sz="2400" dirty="0">
                <a:solidFill>
                  <a:schemeClr val="tx1"/>
                </a:solidFill>
              </a:rPr>
              <a:t>So the disadvantages are the Subversion is completely dependent on the functionality of a single server, which can become a bottleneck and may affect the performance due to heavy network traffic and reliability of backups.</a:t>
            </a:r>
          </a:p>
          <a:p>
            <a:pPr marL="0" indent="0">
              <a:buFont typeface="Arial"/>
              <a:buNone/>
            </a:pPr>
            <a:r>
              <a:rPr sz="2400" dirty="0" smtClean="0">
                <a:solidFill>
                  <a:schemeClr val="tx1"/>
                </a:solidFill>
              </a:rPr>
              <a:t> </a:t>
            </a:r>
          </a:p>
          <a:p>
            <a:pPr marL="0" indent="0">
              <a:buFont typeface="Arial"/>
              <a:buNone/>
            </a:pPr>
            <a:endParaRPr sz="2400" dirty="0">
              <a:solidFill>
                <a:schemeClr val="tx1"/>
              </a:solidFill>
            </a:endParaRPr>
          </a:p>
        </p:txBody>
      </p:sp>
    </p:spTree>
    <p:extLst>
      <p:ext uri="{BB962C8B-B14F-4D97-AF65-F5344CB8AC3E}">
        <p14:creationId xmlns:p14="http://schemas.microsoft.com/office/powerpoint/2010/main" val="16359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a:latin typeface="+mn-lt"/>
              </a:rPr>
              <a:t>Distributed </a:t>
            </a:r>
            <a:r>
              <a:rPr lang="en-US" b="1" dirty="0" smtClean="0">
                <a:latin typeface="+mn-lt"/>
              </a:rPr>
              <a:t>Version Control System</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7</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0" y="1196094"/>
            <a:ext cx="12192000" cy="552538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fontAlgn="base"/>
            <a:r>
              <a:rPr lang="en-US" sz="2400" dirty="0" smtClean="0">
                <a:solidFill>
                  <a:schemeClr val="tx1"/>
                </a:solidFill>
              </a:rPr>
              <a:t>Distributed </a:t>
            </a:r>
            <a:r>
              <a:rPr lang="en-US" sz="2400" dirty="0">
                <a:solidFill>
                  <a:schemeClr val="tx1"/>
                </a:solidFill>
              </a:rPr>
              <a:t>version control systems takes a peer-to-peer approach to version control, as opposed to the client–server approach of centralized systems. </a:t>
            </a:r>
          </a:p>
          <a:p>
            <a:pPr lvl="0" fontAlgn="base"/>
            <a:r>
              <a:rPr lang="en-US" sz="2400" dirty="0">
                <a:solidFill>
                  <a:schemeClr val="tx1"/>
                </a:solidFill>
              </a:rPr>
              <a:t>In the distributed model, all developers have their own local filesystem, and changes between file system are implemented locally on their machines. The advantages of this model are faster access, ability to work offline and does not rely on a single location for backups. Example for this model are GitHub and Mercurial. </a:t>
            </a:r>
            <a:endParaRPr lang="en-US" sz="2400" dirty="0" smtClean="0">
              <a:solidFill>
                <a:schemeClr val="tx1"/>
              </a:solidFill>
            </a:endParaRPr>
          </a:p>
          <a:p>
            <a:pPr lvl="0" fontAlgn="base"/>
            <a:r>
              <a:rPr lang="en-US" sz="2400" dirty="0">
                <a:solidFill>
                  <a:schemeClr val="tx1"/>
                </a:solidFill>
              </a:rPr>
              <a:t>Git has some advantages over other distributed version control systems like Mercurial. </a:t>
            </a:r>
            <a:endParaRPr lang="en-US" sz="1800" dirty="0">
              <a:solidFill>
                <a:schemeClr val="tx1"/>
              </a:solidFill>
            </a:endParaRPr>
          </a:p>
          <a:p>
            <a:pPr lvl="1" fontAlgn="base"/>
            <a:r>
              <a:rPr lang="en-US" sz="2000" dirty="0">
                <a:solidFill>
                  <a:schemeClr val="tx1"/>
                </a:solidFill>
              </a:rPr>
              <a:t>git is faster than mercurial for network operations such as downloading and uploading project files to the file server.</a:t>
            </a:r>
            <a:endParaRPr lang="en-US" sz="1600" dirty="0">
              <a:solidFill>
                <a:schemeClr val="tx1"/>
              </a:solidFill>
            </a:endParaRPr>
          </a:p>
          <a:p>
            <a:pPr lvl="1" fontAlgn="base"/>
            <a:r>
              <a:rPr lang="en-US" sz="2000" dirty="0">
                <a:solidFill>
                  <a:schemeClr val="tx1"/>
                </a:solidFill>
              </a:rPr>
              <a:t>Git’s approach to branches are more powerful than Mercurial</a:t>
            </a:r>
            <a:r>
              <a:rPr lang="en-US" sz="2000" dirty="0" smtClean="0">
                <a:solidFill>
                  <a:schemeClr val="tx1"/>
                </a:solidFill>
              </a:rPr>
              <a:t>. </a:t>
            </a:r>
            <a:endParaRPr lang="en-US" sz="1600" dirty="0">
              <a:solidFill>
                <a:schemeClr val="tx1"/>
              </a:solidFill>
            </a:endParaRPr>
          </a:p>
          <a:p>
            <a:pPr lvl="1" fontAlgn="base"/>
            <a:r>
              <a:rPr lang="en-US" sz="2000" dirty="0">
                <a:solidFill>
                  <a:schemeClr val="tx1"/>
                </a:solidFill>
              </a:rPr>
              <a:t>git is more powerful for larger projects.</a:t>
            </a:r>
            <a:endParaRPr lang="en-US" sz="1600" dirty="0">
              <a:solidFill>
                <a:schemeClr val="tx1"/>
              </a:solidFill>
            </a:endParaRPr>
          </a:p>
          <a:p>
            <a:pPr lvl="1" fontAlgn="base"/>
            <a:r>
              <a:rPr lang="en-US" sz="2000" dirty="0">
                <a:solidFill>
                  <a:schemeClr val="tx1"/>
                </a:solidFill>
              </a:rPr>
              <a:t>Git is one of the most widely-used popular version control system in use today. For example, teams at Amazon and Microsoft have adopted git as their version control system for many of their projects. </a:t>
            </a:r>
            <a:endParaRPr lang="en-US" sz="1600" dirty="0">
              <a:solidFill>
                <a:schemeClr val="tx1"/>
              </a:solidFill>
            </a:endParaRPr>
          </a:p>
          <a:p>
            <a:pPr lvl="1" fontAlgn="base"/>
            <a:r>
              <a:rPr lang="en-US" sz="2000" dirty="0">
                <a:solidFill>
                  <a:schemeClr val="tx1"/>
                </a:solidFill>
              </a:rPr>
              <a:t>Git is Open Source and you can create a public or private file system which can be accessible by your project team.</a:t>
            </a:r>
            <a:endParaRPr lang="en-US" sz="1600" dirty="0">
              <a:solidFill>
                <a:schemeClr val="tx1"/>
              </a:solidFill>
            </a:endParaRPr>
          </a:p>
          <a:p>
            <a:pPr lvl="0" fontAlgn="base"/>
            <a:endParaRPr lang="en-US" sz="2800" dirty="0">
              <a:solidFill>
                <a:schemeClr val="tx1"/>
              </a:solidFill>
            </a:endParaRPr>
          </a:p>
          <a:p>
            <a:pPr marL="0" indent="0">
              <a:buFont typeface="Arial"/>
              <a:buNone/>
            </a:pPr>
            <a:endParaRPr sz="2400" dirty="0" smtClean="0">
              <a:solidFill>
                <a:schemeClr val="tx1"/>
              </a:solidFill>
            </a:endParaRPr>
          </a:p>
          <a:p>
            <a:pPr marL="0" indent="0">
              <a:buFont typeface="Arial"/>
              <a:buNone/>
            </a:pPr>
            <a:endParaRPr sz="2400" dirty="0">
              <a:solidFill>
                <a:schemeClr val="tx1"/>
              </a:solidFill>
            </a:endParaRPr>
          </a:p>
        </p:txBody>
      </p:sp>
    </p:spTree>
    <p:extLst>
      <p:ext uri="{BB962C8B-B14F-4D97-AF65-F5344CB8AC3E}">
        <p14:creationId xmlns:p14="http://schemas.microsoft.com/office/powerpoint/2010/main" val="1734844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203064" y="605307"/>
            <a:ext cx="1545466" cy="897228"/>
            <a:chOff x="5203064" y="605307"/>
            <a:chExt cx="1545466" cy="897228"/>
          </a:xfrm>
        </p:grpSpPr>
        <p:sp>
          <p:nvSpPr>
            <p:cNvPr id="2" name="Can 1"/>
            <p:cNvSpPr/>
            <p:nvPr/>
          </p:nvSpPr>
          <p:spPr>
            <a:xfrm>
              <a:off x="5203065" y="605307"/>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n 2"/>
            <p:cNvSpPr/>
            <p:nvPr/>
          </p:nvSpPr>
          <p:spPr>
            <a:xfrm>
              <a:off x="5203064" y="910107"/>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p:cNvSpPr/>
            <p:nvPr/>
          </p:nvSpPr>
          <p:spPr>
            <a:xfrm>
              <a:off x="5203065" y="1206321"/>
              <a:ext cx="1545465" cy="2962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757706" y="2959994"/>
            <a:ext cx="942305" cy="897228"/>
            <a:chOff x="5203064" y="605307"/>
            <a:chExt cx="1545466" cy="897228"/>
          </a:xfrm>
          <a:solidFill>
            <a:schemeClr val="accent4">
              <a:lumMod val="40000"/>
              <a:lumOff val="60000"/>
            </a:schemeClr>
          </a:solidFill>
        </p:grpSpPr>
        <p:sp>
          <p:nvSpPr>
            <p:cNvPr id="7" name="Can 6"/>
            <p:cNvSpPr/>
            <p:nvPr/>
          </p:nvSpPr>
          <p:spPr>
            <a:xfrm>
              <a:off x="5203065" y="605307"/>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5203064" y="910107"/>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n 8"/>
            <p:cNvSpPr/>
            <p:nvPr/>
          </p:nvSpPr>
          <p:spPr>
            <a:xfrm>
              <a:off x="5203065" y="1206321"/>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5504643" y="2959994"/>
            <a:ext cx="942305" cy="897228"/>
            <a:chOff x="5203064" y="605307"/>
            <a:chExt cx="1545466" cy="897228"/>
          </a:xfrm>
          <a:solidFill>
            <a:schemeClr val="accent4">
              <a:lumMod val="40000"/>
              <a:lumOff val="60000"/>
            </a:schemeClr>
          </a:solidFill>
        </p:grpSpPr>
        <p:sp>
          <p:nvSpPr>
            <p:cNvPr id="11" name="Can 10"/>
            <p:cNvSpPr/>
            <p:nvPr/>
          </p:nvSpPr>
          <p:spPr>
            <a:xfrm>
              <a:off x="5203065" y="605307"/>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5203064" y="910107"/>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p:cNvSpPr/>
            <p:nvPr/>
          </p:nvSpPr>
          <p:spPr>
            <a:xfrm>
              <a:off x="5203065" y="1206321"/>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0251579" y="2964287"/>
            <a:ext cx="942305" cy="897228"/>
            <a:chOff x="5203064" y="605307"/>
            <a:chExt cx="1545466" cy="897228"/>
          </a:xfrm>
          <a:solidFill>
            <a:schemeClr val="accent4">
              <a:lumMod val="40000"/>
              <a:lumOff val="60000"/>
            </a:schemeClr>
          </a:solidFill>
        </p:grpSpPr>
        <p:sp>
          <p:nvSpPr>
            <p:cNvPr id="15" name="Can 14"/>
            <p:cNvSpPr/>
            <p:nvPr/>
          </p:nvSpPr>
          <p:spPr>
            <a:xfrm>
              <a:off x="5203065" y="605307"/>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an 15"/>
            <p:cNvSpPr/>
            <p:nvPr/>
          </p:nvSpPr>
          <p:spPr>
            <a:xfrm>
              <a:off x="5203064" y="910107"/>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n 16"/>
            <p:cNvSpPr/>
            <p:nvPr/>
          </p:nvSpPr>
          <p:spPr>
            <a:xfrm>
              <a:off x="5203065" y="1206321"/>
              <a:ext cx="1545465" cy="296214"/>
            </a:xfrm>
            <a:prstGeom prst="ca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p:nvPicPr>
        <p:blipFill>
          <a:blip r:embed="rId2"/>
          <a:stretch>
            <a:fillRect/>
          </a:stretch>
        </p:blipFill>
        <p:spPr>
          <a:xfrm>
            <a:off x="566671" y="5075216"/>
            <a:ext cx="1319279" cy="1014073"/>
          </a:xfrm>
          <a:prstGeom prst="rect">
            <a:avLst/>
          </a:prstGeom>
        </p:spPr>
      </p:pic>
      <p:sp>
        <p:nvSpPr>
          <p:cNvPr id="19" name="Rectangle 18"/>
          <p:cNvSpPr/>
          <p:nvPr/>
        </p:nvSpPr>
        <p:spPr>
          <a:xfrm>
            <a:off x="661047" y="6100027"/>
            <a:ext cx="1130525" cy="1931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Developer 2</a:t>
            </a:r>
            <a:endParaRPr lang="en-US" sz="1400" b="1" dirty="0">
              <a:solidFill>
                <a:schemeClr val="tx1"/>
              </a:solidFill>
            </a:endParaRPr>
          </a:p>
        </p:txBody>
      </p:sp>
      <p:pic>
        <p:nvPicPr>
          <p:cNvPr id="23" name="Picture 22"/>
          <p:cNvPicPr>
            <a:picLocks noChangeAspect="1"/>
          </p:cNvPicPr>
          <p:nvPr/>
        </p:nvPicPr>
        <p:blipFill>
          <a:blip r:embed="rId2"/>
          <a:stretch>
            <a:fillRect/>
          </a:stretch>
        </p:blipFill>
        <p:spPr>
          <a:xfrm>
            <a:off x="5352243" y="5075216"/>
            <a:ext cx="1319279" cy="1014073"/>
          </a:xfrm>
          <a:prstGeom prst="rect">
            <a:avLst/>
          </a:prstGeom>
        </p:spPr>
      </p:pic>
      <p:sp>
        <p:nvSpPr>
          <p:cNvPr id="24" name="Rectangle 23"/>
          <p:cNvSpPr/>
          <p:nvPr/>
        </p:nvSpPr>
        <p:spPr>
          <a:xfrm>
            <a:off x="5444404" y="6100027"/>
            <a:ext cx="1130525" cy="1931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Developer 1</a:t>
            </a:r>
            <a:endParaRPr lang="en-US" sz="1400" b="1" dirty="0">
              <a:solidFill>
                <a:schemeClr val="tx1"/>
              </a:solidFill>
            </a:endParaRPr>
          </a:p>
        </p:txBody>
      </p:sp>
      <p:pic>
        <p:nvPicPr>
          <p:cNvPr id="25" name="Picture 24"/>
          <p:cNvPicPr>
            <a:picLocks noChangeAspect="1"/>
          </p:cNvPicPr>
          <p:nvPr/>
        </p:nvPicPr>
        <p:blipFill>
          <a:blip r:embed="rId2"/>
          <a:stretch>
            <a:fillRect/>
          </a:stretch>
        </p:blipFill>
        <p:spPr>
          <a:xfrm>
            <a:off x="10116280" y="5075216"/>
            <a:ext cx="1319279" cy="1014073"/>
          </a:xfrm>
          <a:prstGeom prst="rect">
            <a:avLst/>
          </a:prstGeom>
        </p:spPr>
      </p:pic>
      <p:sp>
        <p:nvSpPr>
          <p:cNvPr id="26" name="Rectangle 25"/>
          <p:cNvSpPr/>
          <p:nvPr/>
        </p:nvSpPr>
        <p:spPr>
          <a:xfrm>
            <a:off x="10210656" y="6089288"/>
            <a:ext cx="1130525" cy="19318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Developer 3</a:t>
            </a:r>
            <a:endParaRPr lang="en-US" sz="1400" b="1" dirty="0">
              <a:solidFill>
                <a:schemeClr val="tx1"/>
              </a:solidFill>
            </a:endParaRPr>
          </a:p>
        </p:txBody>
      </p:sp>
      <p:cxnSp>
        <p:nvCxnSpPr>
          <p:cNvPr id="28" name="Straight Arrow Connector 27"/>
          <p:cNvCxnSpPr>
            <a:stCxn id="9" idx="3"/>
            <a:endCxn id="18" idx="0"/>
          </p:cNvCxnSpPr>
          <p:nvPr/>
        </p:nvCxnSpPr>
        <p:spPr>
          <a:xfrm flipH="1">
            <a:off x="1226311" y="3857222"/>
            <a:ext cx="2548" cy="1217994"/>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flipH="1">
            <a:off x="1226311" y="1445786"/>
            <a:ext cx="3976753" cy="1457459"/>
          </a:xfrm>
          <a:prstGeom prst="straightConnector1">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p:cNvCxnSpPr/>
          <p:nvPr/>
        </p:nvCxnSpPr>
        <p:spPr>
          <a:xfrm flipH="1">
            <a:off x="6006850" y="3857221"/>
            <a:ext cx="2548" cy="1217994"/>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flipH="1">
            <a:off x="10787389" y="3870101"/>
            <a:ext cx="2548" cy="1217994"/>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a:stCxn id="4" idx="3"/>
            <a:endCxn id="11" idx="1"/>
          </p:cNvCxnSpPr>
          <p:nvPr/>
        </p:nvCxnSpPr>
        <p:spPr>
          <a:xfrm flipH="1">
            <a:off x="5975796" y="1502535"/>
            <a:ext cx="2" cy="1457459"/>
          </a:xfrm>
          <a:prstGeom prst="straightConnector1">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8" name="Straight Arrow Connector 37"/>
          <p:cNvCxnSpPr/>
          <p:nvPr/>
        </p:nvCxnSpPr>
        <p:spPr>
          <a:xfrm>
            <a:off x="6748529" y="1475470"/>
            <a:ext cx="3974200" cy="1454840"/>
          </a:xfrm>
          <a:prstGeom prst="straightConnector1">
            <a:avLst/>
          </a:prstGeom>
          <a:ln w="38100">
            <a:headEnd type="triangle"/>
            <a:tailEnd type="triangle"/>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a:off x="566670" y="4625113"/>
            <a:ext cx="927277" cy="307777"/>
          </a:xfrm>
          <a:prstGeom prst="rect">
            <a:avLst/>
          </a:prstGeom>
          <a:noFill/>
        </p:spPr>
        <p:txBody>
          <a:bodyPr wrap="square" rtlCol="0">
            <a:spAutoFit/>
          </a:bodyPr>
          <a:lstStyle/>
          <a:p>
            <a:r>
              <a:rPr lang="en-US" sz="1400" dirty="0" smtClean="0"/>
              <a:t>update</a:t>
            </a:r>
            <a:endParaRPr lang="en-US" sz="1400" dirty="0"/>
          </a:p>
        </p:txBody>
      </p:sp>
      <p:sp>
        <p:nvSpPr>
          <p:cNvPr id="41" name="TextBox 40"/>
          <p:cNvSpPr txBox="1"/>
          <p:nvPr/>
        </p:nvSpPr>
        <p:spPr>
          <a:xfrm>
            <a:off x="5158046" y="4684931"/>
            <a:ext cx="927277" cy="307777"/>
          </a:xfrm>
          <a:prstGeom prst="rect">
            <a:avLst/>
          </a:prstGeom>
          <a:noFill/>
        </p:spPr>
        <p:txBody>
          <a:bodyPr wrap="square" rtlCol="0">
            <a:spAutoFit/>
          </a:bodyPr>
          <a:lstStyle/>
          <a:p>
            <a:r>
              <a:rPr lang="en-US" sz="1400" dirty="0" smtClean="0"/>
              <a:t>2. update</a:t>
            </a:r>
            <a:endParaRPr lang="en-US" sz="1400" dirty="0"/>
          </a:p>
        </p:txBody>
      </p:sp>
      <p:sp>
        <p:nvSpPr>
          <p:cNvPr id="42" name="TextBox 41"/>
          <p:cNvSpPr txBox="1"/>
          <p:nvPr/>
        </p:nvSpPr>
        <p:spPr>
          <a:xfrm>
            <a:off x="10137136" y="4718069"/>
            <a:ext cx="927277" cy="307777"/>
          </a:xfrm>
          <a:prstGeom prst="rect">
            <a:avLst/>
          </a:prstGeom>
          <a:noFill/>
        </p:spPr>
        <p:txBody>
          <a:bodyPr wrap="square" rtlCol="0">
            <a:spAutoFit/>
          </a:bodyPr>
          <a:lstStyle/>
          <a:p>
            <a:r>
              <a:rPr lang="en-US" sz="1400" dirty="0" smtClean="0"/>
              <a:t>update</a:t>
            </a:r>
            <a:endParaRPr lang="en-US" sz="1400" dirty="0"/>
          </a:p>
        </p:txBody>
      </p:sp>
      <p:sp>
        <p:nvSpPr>
          <p:cNvPr id="43" name="TextBox 42"/>
          <p:cNvSpPr txBox="1"/>
          <p:nvPr/>
        </p:nvSpPr>
        <p:spPr>
          <a:xfrm>
            <a:off x="1226309" y="3933390"/>
            <a:ext cx="927277" cy="307777"/>
          </a:xfrm>
          <a:prstGeom prst="rect">
            <a:avLst/>
          </a:prstGeom>
          <a:noFill/>
        </p:spPr>
        <p:txBody>
          <a:bodyPr wrap="square" rtlCol="0">
            <a:spAutoFit/>
          </a:bodyPr>
          <a:lstStyle/>
          <a:p>
            <a:r>
              <a:rPr lang="en-US" sz="1400" dirty="0" smtClean="0"/>
              <a:t>commit</a:t>
            </a:r>
            <a:endParaRPr lang="en-US" sz="1400" dirty="0"/>
          </a:p>
        </p:txBody>
      </p:sp>
      <p:sp>
        <p:nvSpPr>
          <p:cNvPr id="44" name="TextBox 43"/>
          <p:cNvSpPr txBox="1"/>
          <p:nvPr/>
        </p:nvSpPr>
        <p:spPr>
          <a:xfrm>
            <a:off x="5975795" y="3911908"/>
            <a:ext cx="927277" cy="307777"/>
          </a:xfrm>
          <a:prstGeom prst="rect">
            <a:avLst/>
          </a:prstGeom>
          <a:noFill/>
        </p:spPr>
        <p:txBody>
          <a:bodyPr wrap="square" rtlCol="0">
            <a:spAutoFit/>
          </a:bodyPr>
          <a:lstStyle/>
          <a:p>
            <a:r>
              <a:rPr lang="en-US" sz="1400" dirty="0" smtClean="0"/>
              <a:t>3. commit</a:t>
            </a:r>
            <a:endParaRPr lang="en-US" sz="1400" dirty="0"/>
          </a:p>
        </p:txBody>
      </p:sp>
      <p:sp>
        <p:nvSpPr>
          <p:cNvPr id="45" name="TextBox 44"/>
          <p:cNvSpPr txBox="1"/>
          <p:nvPr/>
        </p:nvSpPr>
        <p:spPr>
          <a:xfrm>
            <a:off x="10787389" y="3963166"/>
            <a:ext cx="927277" cy="307777"/>
          </a:xfrm>
          <a:prstGeom prst="rect">
            <a:avLst/>
          </a:prstGeom>
          <a:noFill/>
        </p:spPr>
        <p:txBody>
          <a:bodyPr wrap="square" rtlCol="0">
            <a:spAutoFit/>
          </a:bodyPr>
          <a:lstStyle/>
          <a:p>
            <a:r>
              <a:rPr lang="en-US" sz="1400" dirty="0" smtClean="0"/>
              <a:t>commit</a:t>
            </a:r>
            <a:endParaRPr lang="en-US" sz="1400" dirty="0"/>
          </a:p>
        </p:txBody>
      </p:sp>
      <p:sp>
        <p:nvSpPr>
          <p:cNvPr id="46" name="TextBox 45"/>
          <p:cNvSpPr txBox="1"/>
          <p:nvPr/>
        </p:nvSpPr>
        <p:spPr>
          <a:xfrm rot="20308432">
            <a:off x="4470237" y="1491035"/>
            <a:ext cx="927277" cy="369332"/>
          </a:xfrm>
          <a:prstGeom prst="rect">
            <a:avLst/>
          </a:prstGeom>
          <a:noFill/>
        </p:spPr>
        <p:txBody>
          <a:bodyPr wrap="square" rtlCol="0">
            <a:spAutoFit/>
          </a:bodyPr>
          <a:lstStyle/>
          <a:p>
            <a:r>
              <a:rPr lang="en-US" b="1" dirty="0" smtClean="0"/>
              <a:t>push</a:t>
            </a:r>
            <a:endParaRPr lang="en-US" b="1" dirty="0"/>
          </a:p>
        </p:txBody>
      </p:sp>
      <p:sp>
        <p:nvSpPr>
          <p:cNvPr id="47" name="TextBox 46"/>
          <p:cNvSpPr txBox="1"/>
          <p:nvPr/>
        </p:nvSpPr>
        <p:spPr>
          <a:xfrm rot="20308432">
            <a:off x="1327933" y="2326385"/>
            <a:ext cx="927277" cy="369332"/>
          </a:xfrm>
          <a:prstGeom prst="rect">
            <a:avLst/>
          </a:prstGeom>
          <a:noFill/>
        </p:spPr>
        <p:txBody>
          <a:bodyPr wrap="square" rtlCol="0">
            <a:spAutoFit/>
          </a:bodyPr>
          <a:lstStyle/>
          <a:p>
            <a:r>
              <a:rPr lang="en-US" b="1" dirty="0" smtClean="0"/>
              <a:t>pull</a:t>
            </a:r>
            <a:endParaRPr lang="en-US" b="1" dirty="0"/>
          </a:p>
        </p:txBody>
      </p:sp>
      <p:sp>
        <p:nvSpPr>
          <p:cNvPr id="48" name="TextBox 47"/>
          <p:cNvSpPr txBox="1"/>
          <p:nvPr/>
        </p:nvSpPr>
        <p:spPr>
          <a:xfrm>
            <a:off x="5150704" y="2516211"/>
            <a:ext cx="927277" cy="369332"/>
          </a:xfrm>
          <a:prstGeom prst="rect">
            <a:avLst/>
          </a:prstGeom>
          <a:noFill/>
        </p:spPr>
        <p:txBody>
          <a:bodyPr wrap="square" rtlCol="0">
            <a:spAutoFit/>
          </a:bodyPr>
          <a:lstStyle/>
          <a:p>
            <a:r>
              <a:rPr lang="en-US" b="1" dirty="0" smtClean="0"/>
              <a:t>1. pull</a:t>
            </a:r>
            <a:endParaRPr lang="en-US" b="1" dirty="0"/>
          </a:p>
        </p:txBody>
      </p:sp>
      <p:sp>
        <p:nvSpPr>
          <p:cNvPr id="49" name="TextBox 48"/>
          <p:cNvSpPr txBox="1"/>
          <p:nvPr/>
        </p:nvSpPr>
        <p:spPr>
          <a:xfrm>
            <a:off x="5963286" y="1614083"/>
            <a:ext cx="927277" cy="369332"/>
          </a:xfrm>
          <a:prstGeom prst="rect">
            <a:avLst/>
          </a:prstGeom>
          <a:noFill/>
        </p:spPr>
        <p:txBody>
          <a:bodyPr wrap="square" rtlCol="0">
            <a:spAutoFit/>
          </a:bodyPr>
          <a:lstStyle/>
          <a:p>
            <a:r>
              <a:rPr lang="en-US" b="1" dirty="0" smtClean="0"/>
              <a:t>4. push</a:t>
            </a:r>
            <a:endParaRPr lang="en-US" b="1" dirty="0"/>
          </a:p>
        </p:txBody>
      </p:sp>
      <p:sp>
        <p:nvSpPr>
          <p:cNvPr id="50" name="TextBox 49"/>
          <p:cNvSpPr txBox="1"/>
          <p:nvPr/>
        </p:nvSpPr>
        <p:spPr>
          <a:xfrm rot="1273480">
            <a:off x="9827318" y="2373800"/>
            <a:ext cx="927277" cy="369332"/>
          </a:xfrm>
          <a:prstGeom prst="rect">
            <a:avLst/>
          </a:prstGeom>
          <a:noFill/>
        </p:spPr>
        <p:txBody>
          <a:bodyPr wrap="square" rtlCol="0">
            <a:spAutoFit/>
          </a:bodyPr>
          <a:lstStyle/>
          <a:p>
            <a:r>
              <a:rPr lang="en-US" b="1" dirty="0" smtClean="0"/>
              <a:t>pull</a:t>
            </a:r>
            <a:endParaRPr lang="en-US" b="1" dirty="0"/>
          </a:p>
        </p:txBody>
      </p:sp>
      <p:sp>
        <p:nvSpPr>
          <p:cNvPr id="51" name="TextBox 50"/>
          <p:cNvSpPr txBox="1"/>
          <p:nvPr/>
        </p:nvSpPr>
        <p:spPr>
          <a:xfrm rot="1273480">
            <a:off x="6956001" y="1354873"/>
            <a:ext cx="927277" cy="369332"/>
          </a:xfrm>
          <a:prstGeom prst="rect">
            <a:avLst/>
          </a:prstGeom>
          <a:noFill/>
        </p:spPr>
        <p:txBody>
          <a:bodyPr wrap="square" rtlCol="0">
            <a:spAutoFit/>
          </a:bodyPr>
          <a:lstStyle/>
          <a:p>
            <a:r>
              <a:rPr lang="en-US" b="1" dirty="0" smtClean="0"/>
              <a:t>push</a:t>
            </a:r>
            <a:endParaRPr lang="en-US" b="1" dirty="0"/>
          </a:p>
        </p:txBody>
      </p:sp>
      <p:sp>
        <p:nvSpPr>
          <p:cNvPr id="52" name="Right Arrow 51"/>
          <p:cNvSpPr/>
          <p:nvPr/>
        </p:nvSpPr>
        <p:spPr>
          <a:xfrm>
            <a:off x="4078648" y="2928100"/>
            <a:ext cx="1374680" cy="96960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Local Repository</a:t>
            </a:r>
            <a:endParaRPr lang="en-US" sz="1600" b="1" dirty="0">
              <a:solidFill>
                <a:schemeClr val="tx1"/>
              </a:solidFill>
            </a:endParaRPr>
          </a:p>
        </p:txBody>
      </p:sp>
      <p:sp>
        <p:nvSpPr>
          <p:cNvPr id="53" name="Right Arrow 52"/>
          <p:cNvSpPr/>
          <p:nvPr/>
        </p:nvSpPr>
        <p:spPr>
          <a:xfrm>
            <a:off x="8843293" y="2964669"/>
            <a:ext cx="1374680" cy="96960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Local Repository</a:t>
            </a:r>
            <a:endParaRPr lang="en-US" sz="1600" b="1" dirty="0">
              <a:solidFill>
                <a:schemeClr val="tx1"/>
              </a:solidFill>
            </a:endParaRPr>
          </a:p>
        </p:txBody>
      </p:sp>
      <p:sp>
        <p:nvSpPr>
          <p:cNvPr id="55" name="Left Arrow 54"/>
          <p:cNvSpPr/>
          <p:nvPr/>
        </p:nvSpPr>
        <p:spPr>
          <a:xfrm>
            <a:off x="1731065" y="2934225"/>
            <a:ext cx="1432047" cy="963476"/>
          </a:xfrm>
          <a:prstGeom prst="lef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Local Repository</a:t>
            </a:r>
            <a:endParaRPr lang="en-US" sz="1600" dirty="0"/>
          </a:p>
        </p:txBody>
      </p:sp>
      <p:sp>
        <p:nvSpPr>
          <p:cNvPr id="56" name="Rounded Rectangle 55"/>
          <p:cNvSpPr/>
          <p:nvPr/>
        </p:nvSpPr>
        <p:spPr>
          <a:xfrm>
            <a:off x="4714035" y="166118"/>
            <a:ext cx="2498502" cy="347730"/>
          </a:xfrm>
          <a:prstGeom prst="round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Remote Repository</a:t>
            </a:r>
            <a:endParaRPr lang="en-US" b="1" dirty="0"/>
          </a:p>
        </p:txBody>
      </p:sp>
      <p:sp>
        <p:nvSpPr>
          <p:cNvPr id="59" name="TextBox 58"/>
          <p:cNvSpPr txBox="1"/>
          <p:nvPr/>
        </p:nvSpPr>
        <p:spPr>
          <a:xfrm>
            <a:off x="55583" y="843754"/>
            <a:ext cx="4686869" cy="461665"/>
          </a:xfrm>
          <a:prstGeom prst="rect">
            <a:avLst/>
          </a:prstGeom>
          <a:solidFill>
            <a:srgbClr val="FFC000"/>
          </a:solidFill>
        </p:spPr>
        <p:txBody>
          <a:bodyPr wrap="square" rtlCol="0">
            <a:spAutoFit/>
          </a:bodyPr>
          <a:lstStyle/>
          <a:p>
            <a:r>
              <a:rPr lang="en-US" sz="2400" b="1" dirty="0" smtClean="0"/>
              <a:t>Distributed Version Control System</a:t>
            </a:r>
            <a:endParaRPr lang="en-US" sz="2400" b="1" dirty="0"/>
          </a:p>
        </p:txBody>
      </p:sp>
    </p:spTree>
    <p:extLst>
      <p:ext uri="{BB962C8B-B14F-4D97-AF65-F5344CB8AC3E}">
        <p14:creationId xmlns:p14="http://schemas.microsoft.com/office/powerpoint/2010/main" val="1771261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r>
              <a:rPr lang="en-US" b="1" dirty="0" smtClean="0">
                <a:latin typeface="+mn-lt"/>
                <a:ea typeface="+mn-ea"/>
                <a:cs typeface="Arial"/>
              </a:rPr>
              <a:t>Git</a:t>
            </a:r>
            <a:endParaRPr lang="en-IN" dirty="0">
              <a:latin typeface="+mn-lt"/>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9</a:t>
            </a:fld>
            <a:endParaRPr lang="en-IN"/>
          </a:p>
        </p:txBody>
      </p:sp>
      <p:sp>
        <p:nvSpPr>
          <p:cNvPr id="6"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388856"/>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2400" dirty="0">
                <a:solidFill>
                  <a:schemeClr val="tx1"/>
                </a:solidFill>
              </a:rPr>
              <a:t>Git is invented by Linus Torvalds. </a:t>
            </a:r>
            <a:endParaRPr lang="en-US" sz="2400" dirty="0" smtClean="0">
              <a:solidFill>
                <a:schemeClr val="tx1"/>
              </a:solidFill>
            </a:endParaRPr>
          </a:p>
          <a:p>
            <a:pPr>
              <a:buFont typeface="Wingdings" panose="05000000000000000000" pitchFamily="2" charset="2"/>
              <a:buChar char="§"/>
            </a:pPr>
            <a:r>
              <a:rPr lang="en-US" sz="2400" dirty="0" smtClean="0">
                <a:solidFill>
                  <a:schemeClr val="tx1"/>
                </a:solidFill>
              </a:rPr>
              <a:t>The </a:t>
            </a:r>
            <a:r>
              <a:rPr lang="en-US" sz="2400" dirty="0">
                <a:solidFill>
                  <a:schemeClr val="tx1"/>
                </a:solidFill>
              </a:rPr>
              <a:t>latest Linux kernel-4.13 has 60,538 files and over 24 million lines of code. </a:t>
            </a:r>
            <a:endParaRPr lang="en-US" sz="2400" dirty="0" smtClean="0">
              <a:solidFill>
                <a:schemeClr val="tx1"/>
              </a:solidFill>
            </a:endParaRPr>
          </a:p>
          <a:p>
            <a:pPr>
              <a:buFont typeface="Wingdings" panose="05000000000000000000" pitchFamily="2" charset="2"/>
              <a:buChar char="§"/>
            </a:pPr>
            <a:r>
              <a:rPr lang="en-US" sz="2400" dirty="0" smtClean="0">
                <a:solidFill>
                  <a:schemeClr val="tx1"/>
                </a:solidFill>
              </a:rPr>
              <a:t>Approximately </a:t>
            </a:r>
            <a:r>
              <a:rPr lang="en-US" sz="2400" dirty="0">
                <a:solidFill>
                  <a:schemeClr val="tx1"/>
                </a:solidFill>
              </a:rPr>
              <a:t>3,500 new lines of code are added into the Linux kernel source code every day. </a:t>
            </a:r>
            <a:endParaRPr lang="en-US" sz="2400" dirty="0" smtClean="0">
              <a:solidFill>
                <a:schemeClr val="tx1"/>
              </a:solidFill>
            </a:endParaRPr>
          </a:p>
          <a:p>
            <a:pPr>
              <a:buFont typeface="Wingdings" panose="05000000000000000000" pitchFamily="2" charset="2"/>
              <a:buChar char="§"/>
            </a:pPr>
            <a:r>
              <a:rPr lang="en-US" sz="2400" dirty="0" smtClean="0">
                <a:solidFill>
                  <a:schemeClr val="tx1"/>
                </a:solidFill>
              </a:rPr>
              <a:t>1,681 </a:t>
            </a:r>
            <a:r>
              <a:rPr lang="en-US" sz="2400" dirty="0">
                <a:solidFill>
                  <a:schemeClr val="tx1"/>
                </a:solidFill>
              </a:rPr>
              <a:t>developers are involved from 225 companies. New version of the Linux kernel is released in every quarter. </a:t>
            </a:r>
            <a:endParaRPr lang="en-US" sz="2400" dirty="0" smtClean="0">
              <a:solidFill>
                <a:schemeClr val="tx1"/>
              </a:solidFill>
            </a:endParaRPr>
          </a:p>
          <a:p>
            <a:pPr>
              <a:buFont typeface="Wingdings" panose="05000000000000000000" pitchFamily="2" charset="2"/>
              <a:buChar char="§"/>
            </a:pPr>
            <a:r>
              <a:rPr lang="en-US" sz="2400" dirty="0" smtClean="0">
                <a:solidFill>
                  <a:schemeClr val="tx1"/>
                </a:solidFill>
              </a:rPr>
              <a:t>To </a:t>
            </a:r>
            <a:r>
              <a:rPr lang="en-US" sz="2400" dirty="0">
                <a:solidFill>
                  <a:schemeClr val="tx1"/>
                </a:solidFill>
              </a:rPr>
              <a:t>maintain such length code which is being worked upon by thousands of developers there was a need of a tool which could manage such a length code well and make collaborations between developers across different places and companies efficient and easy</a:t>
            </a:r>
            <a:r>
              <a:rPr lang="en-US" sz="2400" dirty="0" smtClean="0">
                <a:solidFill>
                  <a:schemeClr val="tx1"/>
                </a:solidFill>
              </a:rPr>
              <a:t>.</a:t>
            </a:r>
          </a:p>
          <a:p>
            <a:pPr>
              <a:buFont typeface="Wingdings" panose="05000000000000000000" pitchFamily="2" charset="2"/>
              <a:buChar char="§"/>
            </a:pPr>
            <a:r>
              <a:rPr lang="en-US" sz="2400" dirty="0" smtClean="0">
                <a:solidFill>
                  <a:schemeClr val="tx1"/>
                </a:solidFill>
              </a:rPr>
              <a:t>Git </a:t>
            </a:r>
            <a:r>
              <a:rPr lang="en-US" sz="2400" dirty="0">
                <a:solidFill>
                  <a:schemeClr val="tx1"/>
                </a:solidFill>
              </a:rPr>
              <a:t>is used to maintain Linux kernel. Git makes collaboration as quick and painless as possible.  </a:t>
            </a:r>
            <a:endParaRPr lang="en-US" sz="2400" dirty="0" smtClean="0">
              <a:solidFill>
                <a:schemeClr val="tx1"/>
              </a:solidFill>
            </a:endParaRPr>
          </a:p>
          <a:p>
            <a:pPr>
              <a:buFont typeface="Wingdings" panose="05000000000000000000" pitchFamily="2" charset="2"/>
              <a:buChar char="§"/>
            </a:pPr>
            <a:r>
              <a:rPr lang="en-US" sz="2400" dirty="0" smtClean="0">
                <a:solidFill>
                  <a:schemeClr val="tx1"/>
                </a:solidFill>
              </a:rPr>
              <a:t>If </a:t>
            </a:r>
            <a:r>
              <a:rPr lang="en-US" sz="2400" dirty="0">
                <a:solidFill>
                  <a:schemeClr val="tx1"/>
                </a:solidFill>
              </a:rPr>
              <a:t>Git helps to maintain a Linux kernel project of that magnitude operating smoothly, you can imagine how easy git can make collaboration on your projects. </a:t>
            </a:r>
            <a:r>
              <a:rPr sz="2400" dirty="0" smtClean="0">
                <a:solidFill>
                  <a:schemeClr val="tx1"/>
                </a:solidFill>
              </a:rPr>
              <a:t> </a:t>
            </a:r>
          </a:p>
          <a:p>
            <a:pPr marL="0" indent="0">
              <a:buFont typeface="Arial"/>
              <a:buNone/>
            </a:pPr>
            <a:endParaRPr sz="2400" dirty="0">
              <a:solidFill>
                <a:schemeClr val="tx1"/>
              </a:solidFill>
            </a:endParaRPr>
          </a:p>
        </p:txBody>
      </p:sp>
    </p:spTree>
    <p:extLst>
      <p:ext uri="{BB962C8B-B14F-4D97-AF65-F5344CB8AC3E}">
        <p14:creationId xmlns:p14="http://schemas.microsoft.com/office/powerpoint/2010/main" val="2459624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4162</TotalTime>
  <Words>2750</Words>
  <Application>Microsoft Office PowerPoint</Application>
  <PresentationFormat>Widescreen</PresentationFormat>
  <Paragraphs>341</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Wingdings</vt:lpstr>
      <vt:lpstr>Office Theme</vt:lpstr>
      <vt:lpstr>Version Control System $git  Prof. B. Thangaraju</vt:lpstr>
      <vt:lpstr>Why do we need Version Control System (VCS)?</vt:lpstr>
      <vt:lpstr>Version Control System</vt:lpstr>
      <vt:lpstr>Centralized Version Control System</vt:lpstr>
      <vt:lpstr>PowerPoint Presentation</vt:lpstr>
      <vt:lpstr>Centralized Version Control System</vt:lpstr>
      <vt:lpstr>Distributed Version Control System</vt:lpstr>
      <vt:lpstr>PowerPoint Presentation</vt:lpstr>
      <vt:lpstr>Git</vt:lpstr>
      <vt:lpstr>Git Vs Github </vt:lpstr>
      <vt:lpstr>Git Installation</vt:lpstr>
      <vt:lpstr>Git Configuration</vt:lpstr>
      <vt:lpstr>Git demo</vt:lpstr>
      <vt:lpstr>Java Demo Program </vt:lpstr>
      <vt:lpstr>Git –Stage 1</vt:lpstr>
      <vt:lpstr>Git –Stage 2: add</vt:lpstr>
      <vt:lpstr>Git – Stage 3: commit</vt:lpstr>
      <vt:lpstr>Git – Stage 3: commit</vt:lpstr>
      <vt:lpstr>Git log</vt:lpstr>
      <vt:lpstr>Git Workflow</vt:lpstr>
      <vt:lpstr>https://github.com/</vt:lpstr>
      <vt:lpstr>Sign up</vt:lpstr>
      <vt:lpstr>Create a Project as Project1</vt:lpstr>
      <vt:lpstr>Github url</vt:lpstr>
      <vt:lpstr>Git remote and git push</vt:lpstr>
      <vt:lpstr>Git branches</vt:lpstr>
      <vt:lpstr>Working with Git branches </vt:lpstr>
      <vt:lpstr>Working with Git branches </vt:lpstr>
      <vt:lpstr>Merging branches</vt:lpstr>
      <vt:lpstr>Deleting Branches</vt:lpstr>
      <vt:lpstr>Managing Conflict </vt:lpstr>
      <vt:lpstr>Managing Conflict </vt:lpstr>
      <vt:lpstr>Managing Conflict </vt:lpstr>
      <vt:lpstr>PowerPoint Presentation</vt:lpstr>
      <vt:lpstr>Git clone –working with remote repo</vt:lpstr>
      <vt:lpstr>Git clone –working with remote repo</vt:lpstr>
      <vt:lpstr>PowerPoint Presentation</vt:lpstr>
      <vt:lpstr>Git fork</vt:lpstr>
      <vt:lpstr>Collaborate with OSS Project</vt:lpstr>
      <vt:lpstr>Collaborate with OSS Project</vt:lpstr>
      <vt:lpstr>Collaborate with OSS Project</vt:lpstr>
      <vt:lpstr>PowerPoint Presentation</vt:lpstr>
      <vt:lpstr>Working with OSS</vt:lpstr>
      <vt:lpstr>Working with OSS</vt:lpstr>
      <vt:lpstr>Working with OSS</vt:lpstr>
      <vt:lpstr>Working with OSS</vt:lpstr>
      <vt:lpstr>Working with OSS</vt:lpstr>
      <vt:lpstr>Working with OSS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Shell Scripting</dc:title>
  <dc:creator>Prof. B THANGARAJU</dc:creator>
  <cp:lastModifiedBy>Thangaraj</cp:lastModifiedBy>
  <cp:revision>58</cp:revision>
  <dcterms:created xsi:type="dcterms:W3CDTF">2017-07-04T05:54:21Z</dcterms:created>
  <dcterms:modified xsi:type="dcterms:W3CDTF">2022-01-10T13:34:10Z</dcterms:modified>
</cp:coreProperties>
</file>