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5027-A66F-627C-88E5-95D8946D6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ABB6D-A42A-1DF0-5E9B-0D1A20B0C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4AAD-23C9-A69C-1306-55607ED7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D1AF8-875A-5352-A1F8-61FA72A8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344A-7AA8-05BB-43AC-633C6F8E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0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D893-4CAB-F8B3-9D55-43635340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68CA1-DB02-B018-DB4A-E92E09572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F8C8-902E-FFFE-0EA8-92E478CA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F8076-6562-B7B6-14C6-5260DACD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1EAA-245B-974F-8BAB-837687E39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34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24228-AD7A-A4A8-97CD-064A2F5AED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146D1-7D3D-7E5A-A2E1-95E3F91BF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0C334-BD69-669C-5BA5-587B6E6F7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85EE-929E-540C-E646-92865ED4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24294-8164-0F2B-018F-86439BC4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2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0DA7-D70E-6BC6-BB24-67D592D1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BF574-B16B-AA0A-C532-82DD8043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3079-5E43-7006-F3CC-C50CE71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23921-1660-E4D8-92F3-63291F725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97134-00D2-D768-3B83-907BFBD3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D98-45DA-84FE-1C6E-4BB78E0D2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48AE8-0DB3-9C24-3004-7F38F2AFB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3ADD-0B9D-F180-225E-F9ADBA2E6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0BB7D-1C25-18AB-2C8F-39E6AD6E9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47EC1-AD07-5999-14FC-21974167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59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FA897-E1E8-83D7-9A68-609C895F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56BB-B36F-4675-7C87-F9192275D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3BB6C-7535-9F95-3BFB-BDE5B0C19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DE06C-2A53-8E55-14D8-BCE02896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8AB3F3-5B7D-E120-AF82-1A82D628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03B91-171F-50A5-E6EA-67D399B3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18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606E-9219-B14C-17E4-58C0D2E0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87D3-EA1B-DAE1-3FFC-4C77B5CE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07008-AC66-8B37-4A06-24AE504FE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04323-ED0C-2454-6806-2CE47F233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C193EC-81B1-8420-221E-D78D711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0D6FB-FB2E-AE34-9823-5BC59FEF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4538B-38E5-8E9C-101F-DD7DDFD8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E8D21-3714-D06A-6620-37431B34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23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E907-0BDF-CDC6-C9B0-47FFB0D0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F8373-A388-C261-785C-5468FCCF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72978-7AD2-82B1-D42D-D7561E292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A847C-3106-E58B-257C-F876E7F5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33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4A739-FA61-EC59-F219-C806B7B8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EAFA3F-B45D-C917-99C7-D5CBD0DB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4624D-95BE-9E93-368B-1CFD33D5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A468-B382-E929-3EF4-591BF19A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8250-B737-11B0-D838-B796E390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01E92-46AF-9E4A-C8C6-E1C93605C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4B49B-42CD-D919-2848-CDC00809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5885B-D654-1B76-DC1D-533343DE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DBE0-29BA-F3A0-D7D3-4AF3B58A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8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7D43-3366-97AA-F4D3-F6133DE9E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F250D-E12F-916C-E89F-4B2FEFE3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8E82A-D2A1-7649-9311-5B631C7BC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D4A-1450-4DE2-520D-365658290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FF75F-BBAB-85A8-3B91-5DDF5EA6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B5FA-CA49-5107-E310-52BBB359E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98C43-7C8B-9DB1-84F1-3A6A937A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3EFF1-3745-7C72-64CD-D98D04038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37B34-5235-80AB-A61C-CD23784D8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BAC77-28AA-4B06-87AA-6534D8747590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70A2-4A24-33C6-C36E-F49A0247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5A62-99DE-25A0-5D30-FA82484FE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608B-E275-4EFF-9743-F512ADED65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6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BF7E-2253-9536-686C-504D0DCE8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109" y="540774"/>
            <a:ext cx="10717162" cy="1347019"/>
          </a:xfrm>
        </p:spPr>
        <p:txBody>
          <a:bodyPr>
            <a:noAutofit/>
          </a:bodyPr>
          <a:lstStyle/>
          <a:p>
            <a:b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Collections System: End-to-End Workflow</a:t>
            </a:r>
            <a:b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55608B20-6161-6EE5-E04A-FE226526EE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57083" y="2006534"/>
            <a:ext cx="1024521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Inputs: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customer data including demographics, repayment history, credit   score, credit utilization, and missed payments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Decision Logic: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predictive model outputs with business rules to determine optimal outreach action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Actions: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Triggers personalized interventions such as SMS reminders, hardship support offers, or escalation to manual review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Learning: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customer responses and repayment outcomes to refine future decisions through continuous feedback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30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7BB2-E49B-2717-FBC4-FC025554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5" y="1854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40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Workflow: From Data to Action</a:t>
            </a:r>
            <a:br>
              <a:rPr lang="en-US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FD5546-5B2C-AB7C-6DBD-1D31433C3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7587" y="1381849"/>
            <a:ext cx="1062621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Data Ingestion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Collects real-time customer data such as payment history, credit score, and engagement behavior.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Scoring &amp; Decision Engine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predictive models and business rules to assess delinquency risk and select the best outreach 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Outreach Actions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Executes personalized interventions like SMS reminders, support offers, or escalation triggers.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 Monitoring &amp; Learning Loop </a:t>
            </a:r>
            <a:b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 customer responses and repayment outcomes to continuously refine future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2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095C-4CDB-8D59-3450-D8D02E2A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Agentic AI: Autonomous vs. Human Oversight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110F3C1-6299-6CD8-B128-E68568992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90920"/>
              </p:ext>
            </p:extLst>
          </p:nvPr>
        </p:nvGraphicFramePr>
        <p:xfrm>
          <a:off x="838200" y="1825624"/>
          <a:ext cx="10515600" cy="420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62768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22086641"/>
                    </a:ext>
                  </a:extLst>
                </a:gridCol>
              </a:tblGrid>
              <a:tr h="84031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Autonomous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       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Oversight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627442"/>
                  </a:ext>
                </a:extLst>
              </a:tr>
              <a:tr h="84031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 delinquency risk using 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Review hardship assistance requests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66158"/>
                  </a:ext>
                </a:extLst>
              </a:tr>
              <a:tr h="84031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 and trigger outreach actions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customer disputes or complaints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24109"/>
                  </a:ext>
                </a:extLst>
              </a:tr>
              <a:tr h="84031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Adjust outreach timing based on engagement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Approve escalations for legal or regulatory  exceptions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01640"/>
                  </a:ext>
                </a:extLst>
              </a:tr>
              <a:tr h="840310"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from outcomes and update strategy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Audit fairness and compliance metrics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09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022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81DB-4203-ADEC-0C3D-ED5E0139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16" y="365125"/>
            <a:ext cx="10586884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AI: Safeguards for Fairness &amp; Compliance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4F46E3-5199-12AC-CA16-D2751FAA16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5407" y="1843740"/>
            <a:ext cx="1028208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&amp; Mitigation: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 audits across demographics; exclusion of proxy variables like location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SHAP or similar tools to explain predictions in plain language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Human-in-the-Loop Controls: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Escalate high-impact or ambiguous cases for manual review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Regulatory Alignment: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Comply with ECOA, GDPR, FCA, FCRA; maintain audit trails and documentation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6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45338-91E2-2C2B-9522-803348C8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 Outcomes for </a:t>
            </a:r>
            <a:r>
              <a:rPr lang="en-US" sz="3600" u="sng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Geldium</a:t>
            </a:r>
            <a:r>
              <a:rPr lang="en-US" sz="36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Customers</a:t>
            </a:r>
            <a:endParaRPr lang="en-IN" sz="36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EF39-3524-64D8-3429-072CEEA67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896" y="1690688"/>
            <a:ext cx="10409903" cy="44862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KPIs: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15–20% reduction in 30+ day delinquency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25% lower cost per outreach interaction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resolution of high-risk accounts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collections efficiency and scalability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Outcomes: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personalized, empathetic outreach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trust and satisfaction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Fairer treatment across segments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Clearer communication and support options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34559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63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   AI-Powered Collections System: End-to-End Workflow </vt:lpstr>
      <vt:lpstr>                                   System Workflow: From Data to Action </vt:lpstr>
      <vt:lpstr>        Agentic AI: Autonomous vs. Human Oversight</vt:lpstr>
      <vt:lpstr>Responsible AI: Safeguards for Fairness &amp; Compliance</vt:lpstr>
      <vt:lpstr>Business Impact: Outcomes for Geldium &amp; Customers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sharma</dc:creator>
  <cp:lastModifiedBy>shubham sharma</cp:lastModifiedBy>
  <cp:revision>1</cp:revision>
  <dcterms:created xsi:type="dcterms:W3CDTF">2025-09-10T09:32:08Z</dcterms:created>
  <dcterms:modified xsi:type="dcterms:W3CDTF">2025-09-10T09:32:08Z</dcterms:modified>
</cp:coreProperties>
</file>