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FCB577-5328-4097-A33D-E363F9421B42}"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222972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CB577-5328-4097-A33D-E363F9421B42}"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143378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CB577-5328-4097-A33D-E363F9421B42}"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82273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CB577-5328-4097-A33D-E363F9421B42}"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28497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FCB577-5328-4097-A33D-E363F9421B42}"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347703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FCB577-5328-4097-A33D-E363F9421B42}"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228078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FCB577-5328-4097-A33D-E363F9421B42}"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179531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FCB577-5328-4097-A33D-E363F9421B42}"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182816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CB577-5328-4097-A33D-E363F9421B42}"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313212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FCB577-5328-4097-A33D-E363F9421B42}"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30988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FCB577-5328-4097-A33D-E363F9421B42}"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8140E-EC5B-4D65-A86E-AF045FE12A5D}" type="slidenum">
              <a:rPr lang="en-IN" smtClean="0"/>
              <a:t>‹#›</a:t>
            </a:fld>
            <a:endParaRPr lang="en-IN"/>
          </a:p>
        </p:txBody>
      </p:sp>
    </p:spTree>
    <p:extLst>
      <p:ext uri="{BB962C8B-B14F-4D97-AF65-F5344CB8AC3E}">
        <p14:creationId xmlns:p14="http://schemas.microsoft.com/office/powerpoint/2010/main" val="291539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CB577-5328-4097-A33D-E363F9421B42}" type="datetimeFigureOut">
              <a:rPr lang="en-IN" smtClean="0"/>
              <a:t>09-06-2023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8140E-EC5B-4D65-A86E-AF045FE12A5D}" type="slidenum">
              <a:rPr lang="en-IN" smtClean="0"/>
              <a:t>‹#›</a:t>
            </a:fld>
            <a:endParaRPr lang="en-IN"/>
          </a:p>
        </p:txBody>
      </p:sp>
    </p:spTree>
    <p:extLst>
      <p:ext uri="{BB962C8B-B14F-4D97-AF65-F5344CB8AC3E}">
        <p14:creationId xmlns:p14="http://schemas.microsoft.com/office/powerpoint/2010/main" val="196224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9451" y="1593669"/>
            <a:ext cx="10158549" cy="3618412"/>
          </a:xfrm>
        </p:spPr>
        <p:txBody>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sz="4400" b="1" dirty="0" smtClean="0">
                <a:latin typeface="Times New Roman" panose="02020603050405020304" pitchFamily="18" charset="0"/>
                <a:cs typeface="Times New Roman" panose="02020603050405020304" pitchFamily="18" charset="0"/>
              </a:rPr>
              <a:t>POC </a:t>
            </a:r>
            <a:r>
              <a:rPr lang="en-IN" sz="4400" b="1" dirty="0">
                <a:latin typeface="Times New Roman" panose="02020603050405020304" pitchFamily="18" charset="0"/>
                <a:cs typeface="Times New Roman" panose="02020603050405020304" pitchFamily="18" charset="0"/>
              </a:rPr>
              <a:t>Security</a:t>
            </a:r>
            <a:r>
              <a:rPr lang="en-IN" sz="4400" b="1" dirty="0">
                <a:latin typeface="Times New Roman" panose="02020603050405020304" pitchFamily="18" charset="0"/>
                <a:cs typeface="Times New Roman" panose="02020603050405020304" pitchFamily="18" charset="0"/>
              </a:rPr>
              <a:t> testing tool – OWASP ZAP</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1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IN" b="1" dirty="0"/>
              <a:t>Running an Automated Scan </a:t>
            </a:r>
            <a:endParaRPr lang="en-US" b="1" dirty="0"/>
          </a:p>
        </p:txBody>
      </p:sp>
      <p:pic>
        <p:nvPicPr>
          <p:cNvPr id="4" name="Content Placeholder 3"/>
          <p:cNvPicPr>
            <a:picLocks noGrp="1" noChangeAspect="1"/>
          </p:cNvPicPr>
          <p:nvPr>
            <p:ph idx="1"/>
          </p:nvPr>
        </p:nvPicPr>
        <p:blipFill>
          <a:blip r:embed="rId2"/>
          <a:stretch>
            <a:fillRect/>
          </a:stretch>
        </p:blipFill>
        <p:spPr>
          <a:xfrm>
            <a:off x="838200" y="1932912"/>
            <a:ext cx="10515600" cy="4402573"/>
          </a:xfrm>
          <a:prstGeom prst="rect">
            <a:avLst/>
          </a:prstGeom>
        </p:spPr>
      </p:pic>
    </p:spTree>
    <p:extLst>
      <p:ext uri="{BB962C8B-B14F-4D97-AF65-F5344CB8AC3E}">
        <p14:creationId xmlns:p14="http://schemas.microsoft.com/office/powerpoint/2010/main" val="263633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IN" b="1" dirty="0"/>
              <a:t>Key Findings </a:t>
            </a:r>
            <a:endParaRPr lang="en-US" b="1" dirty="0"/>
          </a:p>
        </p:txBody>
      </p:sp>
      <p:sp>
        <p:nvSpPr>
          <p:cNvPr id="3" name="Content Placeholder 2"/>
          <p:cNvSpPr>
            <a:spLocks noGrp="1"/>
          </p:cNvSpPr>
          <p:nvPr>
            <p:ph idx="1"/>
          </p:nvPr>
        </p:nvSpPr>
        <p:spPr/>
        <p:txBody>
          <a:bodyPr>
            <a:normAutofit fontScale="47500" lnSpcReduction="20000"/>
          </a:bodyPr>
          <a:lstStyle/>
          <a:p>
            <a:pPr marL="285750" indent="-285750">
              <a:buFont typeface="Wingdings" panose="05000000000000000000" pitchFamily="2" charset="2"/>
              <a:buChar char="Ø"/>
            </a:pPr>
            <a:r>
              <a:rPr lang="en-IN" dirty="0" smtClean="0"/>
              <a:t>ZAP will crawl the web application with its spider and passively scan each page it finds. Then ZAP will use the active scanner to attack all of the discovered pages, functionality, and parameters.</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ZAP provides 2 spiders for crawling web applications, we can use either or both of them from this screen.</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The traditional ZAP spider which discovers links by examining the HTML in responses from the web application. This spider is fast, but it is not always effective when exploring an AJAX web application that generates links using JavaScript.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For AJAX applications, ZAP’s AJAX spider is likely to be more effective. This spider explores the web application by invoking browsers which then follow the links that have been generated. The AJAX spider is slower than the traditional spider and requires additional configuration for use in a “headless” environment.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ZAP will passively scan all of the requests and responses </a:t>
            </a:r>
            <a:r>
              <a:rPr lang="en-IN" dirty="0" err="1" smtClean="0"/>
              <a:t>proxied</a:t>
            </a:r>
            <a:r>
              <a:rPr lang="en-IN" dirty="0" smtClean="0"/>
              <a:t> through it. Passive scanning is good at finding some vulnerabilities and as a way to get a feel for the basic security state of a web application and locate where more investigation may be warranted.</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Active scanning, however, attempts to find other vulnerabilities by using known attacks against the selected targets. Active scanning is a real attack on those targets and can put the targets at risk, so do not use active scanning against targets you do not have permission to test.</a:t>
            </a:r>
            <a:endParaRPr lang="en-IN" dirty="0"/>
          </a:p>
        </p:txBody>
      </p:sp>
    </p:spTree>
    <p:extLst>
      <p:ext uri="{BB962C8B-B14F-4D97-AF65-F5344CB8AC3E}">
        <p14:creationId xmlns:p14="http://schemas.microsoft.com/office/powerpoint/2010/main" val="81184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US" b="1" dirty="0"/>
              <a:t>View Alerts and Alert Details</a:t>
            </a:r>
            <a:r>
              <a:rPr lang="en-IN" b="1" dirty="0"/>
              <a:t> </a:t>
            </a:r>
            <a:endParaRPr lang="en-US" b="1" dirty="0"/>
          </a:p>
        </p:txBody>
      </p:sp>
      <p:sp>
        <p:nvSpPr>
          <p:cNvPr id="3" name="Content Placeholder 2"/>
          <p:cNvSpPr>
            <a:spLocks noGrp="1"/>
          </p:cNvSpPr>
          <p:nvPr>
            <p:ph idx="1"/>
          </p:nvPr>
        </p:nvSpPr>
        <p:spPr>
          <a:xfrm>
            <a:off x="838200" y="1384663"/>
            <a:ext cx="10515600" cy="4792300"/>
          </a:xfrm>
        </p:spPr>
        <p:txBody>
          <a:bodyPr>
            <a:normAutofit/>
          </a:bodyPr>
          <a:lstStyle/>
          <a:p>
            <a:pPr marL="0" indent="0">
              <a:buNone/>
            </a:pPr>
            <a:r>
              <a:rPr lang="en-US" sz="1600" dirty="0">
                <a:solidFill>
                  <a:srgbClr val="444444"/>
                </a:solidFill>
                <a:latin typeface="Open Sans"/>
              </a:rPr>
              <a:t>The left-hand side of the Footer contains a count of the Alerts found during your test, broken out into risk categories. These risk categories are:</a:t>
            </a:r>
          </a:p>
          <a:p>
            <a:endParaRPr lang="en-US" sz="2000" dirty="0">
              <a:solidFill>
                <a:srgbClr val="444444"/>
              </a:solidFill>
              <a:latin typeface="Open Sans"/>
            </a:endParaRPr>
          </a:p>
          <a:p>
            <a:endParaRPr lang="en-IN" sz="2000" dirty="0"/>
          </a:p>
        </p:txBody>
      </p:sp>
      <p:pic>
        <p:nvPicPr>
          <p:cNvPr id="4" name="Picture 2" descr="https://www.zaproxy.org/getting-started/images/alert-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90" y="2110446"/>
            <a:ext cx="2393032" cy="22506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0800000" flipV="1">
            <a:off x="1028989" y="4558526"/>
            <a:ext cx="11041089" cy="1815882"/>
          </a:xfrm>
          <a:prstGeom prst="rect">
            <a:avLst/>
          </a:prstGeom>
        </p:spPr>
        <p:txBody>
          <a:bodyPr wrap="square">
            <a:spAutoFit/>
          </a:bodyPr>
          <a:lstStyle/>
          <a:p>
            <a:r>
              <a:rPr lang="en-US" sz="1600" dirty="0" smtClean="0">
                <a:solidFill>
                  <a:srgbClr val="444444"/>
                </a:solidFill>
                <a:latin typeface="Open Sans"/>
              </a:rPr>
              <a:t>To view the alerts created during your test:</a:t>
            </a:r>
          </a:p>
          <a:p>
            <a:endParaRPr lang="en-US" sz="1600" dirty="0" smtClean="0">
              <a:solidFill>
                <a:srgbClr val="444444"/>
              </a:solidFill>
              <a:latin typeface="Open Sans"/>
            </a:endParaRPr>
          </a:p>
          <a:p>
            <a:pPr>
              <a:buFont typeface="+mj-lt"/>
              <a:buAutoNum type="arabicPeriod"/>
            </a:pPr>
            <a:r>
              <a:rPr lang="en-US" sz="1600" dirty="0" smtClean="0">
                <a:solidFill>
                  <a:srgbClr val="444444"/>
                </a:solidFill>
                <a:latin typeface="Open Sans"/>
              </a:rPr>
              <a:t>Click the </a:t>
            </a:r>
            <a:r>
              <a:rPr lang="en-US" sz="1600" b="1" dirty="0" smtClean="0">
                <a:solidFill>
                  <a:srgbClr val="444444"/>
                </a:solidFill>
                <a:latin typeface="Open Sans"/>
              </a:rPr>
              <a:t>Alerts</a:t>
            </a:r>
            <a:r>
              <a:rPr lang="en-US" sz="1600" dirty="0" smtClean="0">
                <a:solidFill>
                  <a:srgbClr val="444444"/>
                </a:solidFill>
                <a:latin typeface="Open Sans"/>
              </a:rPr>
              <a:t> tab in the Information Window.</a:t>
            </a:r>
          </a:p>
          <a:p>
            <a:pPr>
              <a:buFont typeface="+mj-lt"/>
              <a:buAutoNum type="arabicPeriod"/>
            </a:pPr>
            <a:r>
              <a:rPr lang="en-US" sz="1600" dirty="0" smtClean="0">
                <a:solidFill>
                  <a:srgbClr val="444444"/>
                </a:solidFill>
                <a:latin typeface="Open Sans"/>
              </a:rPr>
              <a:t>Click each alert displayed in that window to display the URL and the vulnerability detected in the right side of the Information Window.</a:t>
            </a:r>
          </a:p>
          <a:p>
            <a:pPr>
              <a:buFont typeface="+mj-lt"/>
              <a:buAutoNum type="arabicPeriod"/>
            </a:pPr>
            <a:r>
              <a:rPr lang="en-US" sz="1600" dirty="0" smtClean="0">
                <a:solidFill>
                  <a:srgbClr val="444444"/>
                </a:solidFill>
                <a:latin typeface="Open Sans"/>
              </a:rPr>
              <a:t>In the Workspace Windows, click the </a:t>
            </a:r>
            <a:r>
              <a:rPr lang="en-US" sz="1600" b="1" dirty="0" smtClean="0">
                <a:solidFill>
                  <a:srgbClr val="444444"/>
                </a:solidFill>
                <a:latin typeface="Open Sans"/>
              </a:rPr>
              <a:t>Response</a:t>
            </a:r>
            <a:r>
              <a:rPr lang="en-US" sz="1600" dirty="0" smtClean="0">
                <a:solidFill>
                  <a:srgbClr val="444444"/>
                </a:solidFill>
                <a:latin typeface="Open Sans"/>
              </a:rPr>
              <a:t> tab to see the contents of the header and body of the response. The part of the response that generated the alert will be highlighted.</a:t>
            </a:r>
            <a:endParaRPr lang="en-US" sz="1600" b="0" i="0" dirty="0">
              <a:solidFill>
                <a:srgbClr val="444444"/>
              </a:solidFill>
              <a:effectLst/>
              <a:latin typeface="Open Sans"/>
            </a:endParaRPr>
          </a:p>
        </p:txBody>
      </p:sp>
    </p:spTree>
    <p:extLst>
      <p:ext uri="{BB962C8B-B14F-4D97-AF65-F5344CB8AC3E}">
        <p14:creationId xmlns:p14="http://schemas.microsoft.com/office/powerpoint/2010/main" val="232509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81942" y="2299063"/>
            <a:ext cx="6296297" cy="25309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07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IN" b="1" dirty="0"/>
              <a:t>Table of Contents</a:t>
            </a:r>
            <a:endParaRPr lang="en-IN"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How does ZAP Work?</a:t>
            </a:r>
          </a:p>
          <a:p>
            <a:r>
              <a:rPr lang="en-US" dirty="0">
                <a:latin typeface="Times New Roman" panose="02020603050405020304" pitchFamily="18" charset="0"/>
                <a:cs typeface="Times New Roman" panose="02020603050405020304" pitchFamily="18" charset="0"/>
              </a:rPr>
              <a:t>ZAP Installation</a:t>
            </a:r>
          </a:p>
          <a:p>
            <a:r>
              <a:rPr lang="en-US" dirty="0">
                <a:latin typeface="Times New Roman" panose="02020603050405020304" pitchFamily="18" charset="0"/>
                <a:cs typeface="Times New Roman" panose="02020603050405020304" pitchFamily="18" charset="0"/>
              </a:rPr>
              <a:t>ZAP Desktop UI</a:t>
            </a:r>
          </a:p>
          <a:p>
            <a:r>
              <a:rPr lang="en-US" dirty="0">
                <a:latin typeface="Times New Roman" panose="02020603050405020304" pitchFamily="18" charset="0"/>
                <a:cs typeface="Times New Roman" panose="02020603050405020304" pitchFamily="18" charset="0"/>
              </a:rPr>
              <a:t>Running an Automated Scan </a:t>
            </a:r>
          </a:p>
          <a:p>
            <a:r>
              <a:rPr lang="en-US" dirty="0">
                <a:latin typeface="Times New Roman" panose="02020603050405020304" pitchFamily="18" charset="0"/>
                <a:cs typeface="Times New Roman" panose="02020603050405020304" pitchFamily="18" charset="0"/>
              </a:rPr>
              <a:t>Key Findings</a:t>
            </a:r>
          </a:p>
          <a:p>
            <a:r>
              <a:rPr lang="en-US" dirty="0">
                <a:latin typeface="Times New Roman" panose="02020603050405020304" pitchFamily="18" charset="0"/>
                <a:cs typeface="Times New Roman" panose="02020603050405020304" pitchFamily="18" charset="0"/>
              </a:rPr>
              <a:t>View Alerts and Alert Details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RIL Scan Report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17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    Overview</a:t>
            </a:r>
            <a:endParaRPr lang="en-IN" sz="4000" b="1" dirty="0"/>
          </a:p>
        </p:txBody>
      </p:sp>
      <p:sp>
        <p:nvSpPr>
          <p:cNvPr id="3" name="Content Placeholder 2"/>
          <p:cNvSpPr>
            <a:spLocks noGrp="1"/>
          </p:cNvSpPr>
          <p:nvPr>
            <p:ph idx="1"/>
          </p:nvPr>
        </p:nvSpPr>
        <p:spPr>
          <a:xfrm>
            <a:off x="838200" y="1851751"/>
            <a:ext cx="10515600" cy="4351338"/>
          </a:xfrm>
        </p:spPr>
        <p:txBody>
          <a:bodyPr/>
          <a:lstStyle/>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Zed Attack Proxy (ZAP) is a free, open-source penetration testing tool being maintained under the umbrella of the Open Web Application Security Project (OWASP). ZAP is designed specifically for testing web applications and is both flexible and extensible.</a:t>
            </a:r>
          </a:p>
          <a:p>
            <a:pPr lvl="1">
              <a:buFont typeface="Wingdings" panose="05000000000000000000"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 ZAP is what is known as a “man-in-the-middle proxy.” It stands between the tester’s browser and the web application so that it can intercept and inspect messages sent between browser and web application, modify the contents if needed, and then forward those packets on to the destination. It can be used as a stand-alone application, and as a daemon process.</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97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0"/>
              </a:spcBef>
            </a:pPr>
            <a:r>
              <a:rPr lang="en-US" sz="4000" b="1" dirty="0"/>
              <a:t>OWASP ZAP Overview</a:t>
            </a:r>
            <a:endParaRPr lang="en-US" sz="4000" b="1" dirty="0"/>
          </a:p>
        </p:txBody>
      </p:sp>
      <p:pic>
        <p:nvPicPr>
          <p:cNvPr id="4" name="Content Placeholder 3"/>
          <p:cNvPicPr>
            <a:picLocks noGrp="1" noChangeAspect="1"/>
          </p:cNvPicPr>
          <p:nvPr>
            <p:ph idx="1"/>
          </p:nvPr>
        </p:nvPicPr>
        <p:blipFill>
          <a:blip r:embed="rId2"/>
          <a:stretch>
            <a:fillRect/>
          </a:stretch>
        </p:blipFill>
        <p:spPr>
          <a:xfrm>
            <a:off x="2736532" y="2103098"/>
            <a:ext cx="6353175" cy="1314450"/>
          </a:xfrm>
          <a:prstGeom prst="rect">
            <a:avLst/>
          </a:prstGeom>
        </p:spPr>
      </p:pic>
      <p:sp>
        <p:nvSpPr>
          <p:cNvPr id="5" name="Rectangle 4"/>
          <p:cNvSpPr/>
          <p:nvPr/>
        </p:nvSpPr>
        <p:spPr>
          <a:xfrm>
            <a:off x="1306286" y="3579223"/>
            <a:ext cx="8725987" cy="646331"/>
          </a:xfrm>
          <a:prstGeom prst="rect">
            <a:avLst/>
          </a:prstGeom>
        </p:spPr>
        <p:txBody>
          <a:bodyPr wrap="square">
            <a:spAutoFit/>
          </a:bodyPr>
          <a:lstStyle/>
          <a:p>
            <a:r>
              <a:rPr lang="en-IN" dirty="0" smtClean="0"/>
              <a:t>If there is another network proxy already in use, as in many corporate environments, ZAP can be configured to connect to that proxy.</a:t>
            </a:r>
            <a:endParaRPr lang="en-IN" dirty="0"/>
          </a:p>
        </p:txBody>
      </p:sp>
      <p:pic>
        <p:nvPicPr>
          <p:cNvPr id="6" name="Picture 5"/>
          <p:cNvPicPr>
            <a:picLocks noChangeAspect="1"/>
          </p:cNvPicPr>
          <p:nvPr/>
        </p:nvPicPr>
        <p:blipFill>
          <a:blip r:embed="rId3"/>
          <a:stretch>
            <a:fillRect/>
          </a:stretch>
        </p:blipFill>
        <p:spPr>
          <a:xfrm>
            <a:off x="3350895" y="4575537"/>
            <a:ext cx="5738812" cy="1186414"/>
          </a:xfrm>
          <a:prstGeom prst="rect">
            <a:avLst/>
          </a:prstGeom>
        </p:spPr>
      </p:pic>
    </p:spTree>
    <p:extLst>
      <p:ext uri="{BB962C8B-B14F-4D97-AF65-F5344CB8AC3E}">
        <p14:creationId xmlns:p14="http://schemas.microsoft.com/office/powerpoint/2010/main" val="338663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0"/>
              </a:spcBef>
            </a:pPr>
            <a:r>
              <a:rPr lang="en-US" sz="4000" b="1" dirty="0"/>
              <a:t>How does ZAP Work?</a:t>
            </a:r>
            <a:endParaRPr lang="en-US" sz="4000" b="1" dirty="0"/>
          </a:p>
        </p:txBody>
      </p:sp>
      <p:sp>
        <p:nvSpPr>
          <p:cNvPr id="3" name="Content Placeholder 2"/>
          <p:cNvSpPr>
            <a:spLocks noGrp="1"/>
          </p:cNvSpPr>
          <p:nvPr>
            <p:ph idx="1"/>
          </p:nvPr>
        </p:nvSpPr>
        <p:spPr/>
        <p:txBody>
          <a:bodyPr/>
          <a:lstStyle/>
          <a:p>
            <a:r>
              <a:rPr lang="en-IN" sz="2400" dirty="0" smtClean="0"/>
              <a:t>ZAP creates a proxy server and makes the website traffic pass through the server</a:t>
            </a:r>
          </a:p>
          <a:p>
            <a:r>
              <a:rPr lang="en-IN" sz="2400" dirty="0" smtClean="0"/>
              <a:t>Refer to this flow chart for a better understanding:</a:t>
            </a:r>
          </a:p>
          <a:p>
            <a:endParaRPr lang="en-IN" dirty="0"/>
          </a:p>
        </p:txBody>
      </p:sp>
      <p:pic>
        <p:nvPicPr>
          <p:cNvPr id="4" name="Picture 3"/>
          <p:cNvPicPr>
            <a:picLocks noChangeAspect="1"/>
          </p:cNvPicPr>
          <p:nvPr/>
        </p:nvPicPr>
        <p:blipFill>
          <a:blip r:embed="rId2"/>
          <a:stretch>
            <a:fillRect/>
          </a:stretch>
        </p:blipFill>
        <p:spPr>
          <a:xfrm>
            <a:off x="418010" y="2834641"/>
            <a:ext cx="11510637" cy="3790420"/>
          </a:xfrm>
          <a:prstGeom prst="rect">
            <a:avLst/>
          </a:prstGeom>
        </p:spPr>
      </p:pic>
    </p:spTree>
    <p:extLst>
      <p:ext uri="{BB962C8B-B14F-4D97-AF65-F5344CB8AC3E}">
        <p14:creationId xmlns:p14="http://schemas.microsoft.com/office/powerpoint/2010/main" val="137348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ZAP Installation</a:t>
            </a:r>
            <a:r>
              <a:rPr lang="en-US" dirty="0"/>
              <a:t/>
            </a:r>
            <a:br>
              <a:rPr lang="en-US" dirty="0"/>
            </a:br>
            <a:endParaRPr lang="en-IN" dirty="0"/>
          </a:p>
        </p:txBody>
      </p:sp>
      <p:sp>
        <p:nvSpPr>
          <p:cNvPr id="3" name="Content Placeholder 2"/>
          <p:cNvSpPr>
            <a:spLocks noGrp="1"/>
          </p:cNvSpPr>
          <p:nvPr>
            <p:ph idx="1"/>
          </p:nvPr>
        </p:nvSpPr>
        <p:spPr/>
        <p:txBody>
          <a:bodyPr/>
          <a:lstStyle/>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ZAP has installers for Windows, Linux, and Mac OS/X. </a:t>
            </a:r>
          </a:p>
          <a:p>
            <a:pPr marL="457200" lvl="1" indent="0">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2000" b="1" dirty="0" smtClean="0">
                <a:solidFill>
                  <a:srgbClr val="000000"/>
                </a:solidFill>
                <a:latin typeface="Times New Roman" panose="02020603050405020304" pitchFamily="18" charset="0"/>
                <a:cs typeface="Times New Roman" panose="02020603050405020304" pitchFamily="18" charset="0"/>
              </a:rPr>
              <a:t>Install ZAP</a:t>
            </a:r>
          </a:p>
          <a:p>
            <a:pPr marL="457200" lvl="1" indent="0">
              <a:buNone/>
            </a:pPr>
            <a:endParaRPr lang="en-US" sz="2000" b="1" dirty="0" smtClean="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The first thing to do is install ZAP on the system you intend to perform </a:t>
            </a:r>
            <a:r>
              <a:rPr lang="en-US" sz="2000" dirty="0" err="1" smtClean="0">
                <a:solidFill>
                  <a:srgbClr val="000000"/>
                </a:solidFill>
                <a:latin typeface="Times New Roman" panose="02020603050405020304" pitchFamily="18" charset="0"/>
                <a:cs typeface="Times New Roman" panose="02020603050405020304" pitchFamily="18" charset="0"/>
              </a:rPr>
              <a:t>pentesting</a:t>
            </a:r>
            <a:r>
              <a:rPr lang="en-US" sz="2000" dirty="0" smtClean="0">
                <a:solidFill>
                  <a:srgbClr val="000000"/>
                </a:solidFill>
                <a:latin typeface="Times New Roman" panose="02020603050405020304" pitchFamily="18" charset="0"/>
                <a:cs typeface="Times New Roman" panose="02020603050405020304" pitchFamily="18" charset="0"/>
              </a:rPr>
              <a:t> on. Download the appropriate installer from the Download page.</a:t>
            </a:r>
          </a:p>
          <a:p>
            <a:pPr marL="457200" lvl="1" indent="0">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Note that ZAP requires Java 8+ in order to run. The Mac OS/X installer includes an appropriate version of Java but you must install Java 8+ separately for Windows, Linux, and Cross-Platform versions.</a:t>
            </a:r>
          </a:p>
          <a:p>
            <a:pPr marL="457200" lvl="1" indent="0">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Once the installation is complete, launch ZAP and read the license terms. Click Agree if you accept the terms, and ZAP will finish installing, then ZAP will automatically start.</a:t>
            </a:r>
          </a:p>
          <a:p>
            <a:pPr marL="0" indent="0">
              <a:buNone/>
            </a:pPr>
            <a:endParaRPr lang="en-IN" dirty="0"/>
          </a:p>
        </p:txBody>
      </p:sp>
    </p:spTree>
    <p:extLst>
      <p:ext uri="{BB962C8B-B14F-4D97-AF65-F5344CB8AC3E}">
        <p14:creationId xmlns:p14="http://schemas.microsoft.com/office/powerpoint/2010/main" val="15510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ZAP </a:t>
            </a:r>
            <a:r>
              <a:rPr lang="en-US" b="1" dirty="0"/>
              <a:t>Desktop UI</a:t>
            </a:r>
            <a:r>
              <a:rPr lang="en-US" dirty="0"/>
              <a:t/>
            </a:r>
            <a:br>
              <a:rPr lang="en-US" dirty="0"/>
            </a:br>
            <a:endParaRPr lang="en-IN" dirty="0"/>
          </a:p>
        </p:txBody>
      </p:sp>
      <p:sp>
        <p:nvSpPr>
          <p:cNvPr id="3" name="Content Placeholder 2"/>
          <p:cNvSpPr>
            <a:spLocks noGrp="1"/>
          </p:cNvSpPr>
          <p:nvPr>
            <p:ph idx="1"/>
          </p:nvPr>
        </p:nvSpPr>
        <p:spPr/>
        <p:txBody>
          <a:bodyPr/>
          <a:lstStyle/>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The ZAP Desktop UI is composed of the following elements:</a:t>
            </a:r>
          </a:p>
          <a:p>
            <a:pPr marL="457200" lvl="1" indent="0">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Menu Bar – Provides access to many of the automated and manual tools.</a:t>
            </a: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Toolbar – Includes buttons which provide easy access to most commonly used features.</a:t>
            </a: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Tree Window – Displays the Sites tree and the Scripts tree.</a:t>
            </a: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Workspace Window – Displays requests, responses, and scripts and allows you to edit them.</a:t>
            </a: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Information Window – Displays details of the automated and manual tools.</a:t>
            </a:r>
          </a:p>
          <a:p>
            <a:pPr marL="457200" lvl="1" indent="0">
              <a:buNone/>
            </a:pPr>
            <a:r>
              <a:rPr lang="en-US" sz="2000" dirty="0" smtClean="0">
                <a:solidFill>
                  <a:srgbClr val="000000"/>
                </a:solidFill>
                <a:latin typeface="Times New Roman" panose="02020603050405020304" pitchFamily="18" charset="0"/>
                <a:cs typeface="Times New Roman" panose="02020603050405020304" pitchFamily="18" charset="0"/>
              </a:rPr>
              <a:t>Footer – Displays a summary of the alerts found and the status of the main automated tools.</a:t>
            </a:r>
          </a:p>
          <a:p>
            <a:endParaRPr lang="en-IN" dirty="0"/>
          </a:p>
        </p:txBody>
      </p:sp>
    </p:spTree>
    <p:extLst>
      <p:ext uri="{BB962C8B-B14F-4D97-AF65-F5344CB8AC3E}">
        <p14:creationId xmlns:p14="http://schemas.microsoft.com/office/powerpoint/2010/main" val="262156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US" b="1" dirty="0"/>
              <a:t>ZAP Desktop UI</a:t>
            </a:r>
            <a:endParaRPr lang="en-US" b="1" dirty="0"/>
          </a:p>
        </p:txBody>
      </p:sp>
      <p:pic>
        <p:nvPicPr>
          <p:cNvPr id="4" name="Picture 2" descr="https://www.zaproxy.org/getting-started/images/zap-full-scree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84226"/>
            <a:ext cx="10515600" cy="499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pPr>
            <a:r>
              <a:rPr lang="en-IN" b="1" dirty="0"/>
              <a:t>Running an Automated Scan </a:t>
            </a:r>
            <a:endParaRPr lang="en-US" b="1" dirty="0"/>
          </a:p>
        </p:txBody>
      </p:sp>
      <p:sp>
        <p:nvSpPr>
          <p:cNvPr id="3" name="Content Placeholder 2"/>
          <p:cNvSpPr>
            <a:spLocks noGrp="1"/>
          </p:cNvSpPr>
          <p:nvPr>
            <p:ph idx="1"/>
          </p:nvPr>
        </p:nvSpPr>
        <p:spPr/>
        <p:txBody>
          <a:bodyPr>
            <a:normAutofit fontScale="92500" lnSpcReduction="10000"/>
          </a:bodyPr>
          <a:lstStyle/>
          <a:p>
            <a:r>
              <a:rPr lang="en-IN" dirty="0" smtClean="0"/>
              <a:t>The easiest way to start using ZAP is via the Quick Start tab. Quick Start is a ZAP add-on that is included automatically when you installed ZAP.</a:t>
            </a:r>
          </a:p>
          <a:p>
            <a:endParaRPr lang="en-IN" dirty="0" smtClean="0"/>
          </a:p>
          <a:p>
            <a:r>
              <a:rPr lang="en-IN" dirty="0" smtClean="0"/>
              <a:t>To run a Quick Start Automated Scan :</a:t>
            </a:r>
          </a:p>
          <a:p>
            <a:endParaRPr lang="en-IN" dirty="0" smtClean="0"/>
          </a:p>
          <a:p>
            <a:r>
              <a:rPr lang="en-IN" dirty="0" smtClean="0"/>
              <a:t>1.Start ZAP and click the Quick Start tab of the Workspace Window.</a:t>
            </a:r>
          </a:p>
          <a:p>
            <a:r>
              <a:rPr lang="en-IN" dirty="0" smtClean="0"/>
              <a:t>2.Click the large Automated Scan button.</a:t>
            </a:r>
          </a:p>
          <a:p>
            <a:r>
              <a:rPr lang="en-IN" dirty="0" smtClean="0"/>
              <a:t>3.In the URL to attack text box, enter the full URL of the web application you want to attack.</a:t>
            </a:r>
          </a:p>
          <a:p>
            <a:r>
              <a:rPr lang="en-IN" dirty="0" smtClean="0"/>
              <a:t>4.Click the Attack tools.</a:t>
            </a:r>
            <a:endParaRPr lang="en-IN" dirty="0"/>
          </a:p>
        </p:txBody>
      </p:sp>
    </p:spTree>
    <p:extLst>
      <p:ext uri="{BB962C8B-B14F-4D97-AF65-F5344CB8AC3E}">
        <p14:creationId xmlns:p14="http://schemas.microsoft.com/office/powerpoint/2010/main" val="37727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893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Open Sans</vt:lpstr>
      <vt:lpstr>Times New Roman</vt:lpstr>
      <vt:lpstr>Wingdings</vt:lpstr>
      <vt:lpstr>Office Theme</vt:lpstr>
      <vt:lpstr>PowerPoint Presentation</vt:lpstr>
      <vt:lpstr>Table of Contents</vt:lpstr>
      <vt:lpstr>    Overview</vt:lpstr>
      <vt:lpstr>OWASP ZAP Overview</vt:lpstr>
      <vt:lpstr>How does ZAP Work?</vt:lpstr>
      <vt:lpstr>ZAP Installation </vt:lpstr>
      <vt:lpstr>    ZAP Desktop UI </vt:lpstr>
      <vt:lpstr>ZAP Desktop UI</vt:lpstr>
      <vt:lpstr>Running an Automated Scan </vt:lpstr>
      <vt:lpstr>Running an Automated Scan </vt:lpstr>
      <vt:lpstr>Key Findings </vt:lpstr>
      <vt:lpstr>View Alerts and Alert Details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Hole</dc:creator>
  <cp:lastModifiedBy>Saurabh Hole</cp:lastModifiedBy>
  <cp:revision>3</cp:revision>
  <dcterms:created xsi:type="dcterms:W3CDTF">2023-06-09T09:48:48Z</dcterms:created>
  <dcterms:modified xsi:type="dcterms:W3CDTF">2023-06-09T10:09:06Z</dcterms:modified>
</cp:coreProperties>
</file>