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60" r:id="rId5"/>
    <p:sldId id="279" r:id="rId6"/>
    <p:sldId id="261" r:id="rId7"/>
    <p:sldId id="262" r:id="rId8"/>
    <p:sldId id="263" r:id="rId9"/>
    <p:sldId id="264" r:id="rId10"/>
    <p:sldId id="266" r:id="rId11"/>
    <p:sldId id="267" r:id="rId12"/>
    <p:sldId id="268" r:id="rId13"/>
    <p:sldId id="269" r:id="rId14"/>
    <p:sldId id="270" r:id="rId15"/>
    <p:sldId id="271" r:id="rId16"/>
    <p:sldId id="274" r:id="rId17"/>
    <p:sldId id="272" r:id="rId18"/>
    <p:sldId id="275" r:id="rId19"/>
    <p:sldId id="277" r:id="rId20"/>
    <p:sldId id="276" r:id="rId21"/>
    <p:sldId id="278"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DD463-F8F5-1CAD-C5DF-32FB048C455B}" v="4983" dt="2020-05-02T23:31:24.818"/>
    <p1510:client id="{887211F9-6B08-EA26-28C0-E654113EACC5}" v="670" dt="2020-05-03T18:37:05.286"/>
    <p1510:client id="{989AE394-53E5-4553-8492-10C4A4DD7B99}" v="382" dt="2020-05-03T18:50:05.711"/>
    <p1510:client id="{AF6359E8-B904-AB34-4A92-1473BD9A045B}" v="4589" dt="2020-05-03T07:19:52.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2659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1085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9638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398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9457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237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5/3/2020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7176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5/3/2020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3728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976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4972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648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5/3/2020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7378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deccanherald.com/national/fight-territory-leads-death-11-69386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 name="Rectangle 12">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7AEEF4-DCEE-42E3-9853-20A7F14B965F}"/>
              </a:ext>
            </a:extLst>
          </p:cNvPr>
          <p:cNvPicPr>
            <a:picLocks noChangeAspect="1"/>
          </p:cNvPicPr>
          <p:nvPr/>
        </p:nvPicPr>
        <p:blipFill rotWithShape="1">
          <a:blip r:embed="rId2">
            <a:alphaModFix amt="25000"/>
          </a:blip>
          <a:srcRect t="7305" b="17192"/>
          <a:stretch/>
        </p:blipFill>
        <p:spPr>
          <a:xfrm>
            <a:off x="20" y="10"/>
            <a:ext cx="12191980" cy="6857990"/>
          </a:xfrm>
          <a:prstGeom prst="rect">
            <a:avLst/>
          </a:prstGeom>
        </p:spPr>
      </p:pic>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414416" y="481026"/>
            <a:ext cx="11360496" cy="3375951"/>
          </a:xfrm>
        </p:spPr>
        <p:txBody>
          <a:bodyPr vert="horz" lIns="91440" tIns="45720" rIns="91440" bIns="45720" rtlCol="0" anchor="ctr">
            <a:normAutofit/>
          </a:bodyPr>
          <a:lstStyle/>
          <a:p>
            <a:r>
              <a:rPr lang="en-US" sz="7200" spc="-60">
                <a:ln w="15875">
                  <a:solidFill>
                    <a:srgbClr val="FFFFFF"/>
                  </a:solidFill>
                </a:ln>
                <a:noFill/>
                <a:latin typeface="Times New Roman"/>
                <a:cs typeface="Times New Roman"/>
              </a:rPr>
              <a:t>Conservation of Asiatic Lions</a:t>
            </a:r>
            <a:endParaRPr lang="en-US" sz="7200" spc="-60">
              <a:ln w="15875">
                <a:solidFill>
                  <a:srgbClr val="FFFFFF"/>
                </a:solidFill>
              </a:ln>
              <a:latin typeface="Times New Roman"/>
              <a:cs typeface="Times New Roman"/>
            </a:endParaRP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926208" y="3853812"/>
            <a:ext cx="10551417" cy="2130936"/>
          </a:xfrm>
        </p:spPr>
        <p:txBody>
          <a:bodyPr vert="horz" lIns="91440" tIns="45720" rIns="91440" bIns="45720" rtlCol="0" anchor="ctr">
            <a:normAutofit/>
          </a:bodyPr>
          <a:lstStyle/>
          <a:p>
            <a:r>
              <a:rPr lang="en-US" dirty="0">
                <a:latin typeface="Times New Roman"/>
                <a:cs typeface="Times New Roman"/>
              </a:rPr>
              <a:t>Team    :  Manish Narwal, Rahul Islam</a:t>
            </a:r>
          </a:p>
          <a:p>
            <a:r>
              <a:rPr lang="en-US" dirty="0">
                <a:latin typeface="Times New Roman"/>
                <a:cs typeface="Times New Roman"/>
              </a:rPr>
              <a:t>Course :  SYS 611 Final Project, Spring 2020</a:t>
            </a:r>
          </a:p>
          <a:p>
            <a:r>
              <a:rPr lang="en-US" dirty="0">
                <a:latin typeface="Times New Roman"/>
                <a:cs typeface="Times New Roman"/>
              </a:rPr>
              <a:t>Advisor:  Prof. Michael Geller</a:t>
            </a:r>
            <a:endParaRPr lang="en-US" dirty="0">
              <a:latin typeface="Times New Roman"/>
              <a:ea typeface="+mn-lt"/>
              <a:cs typeface="Times New Roman"/>
            </a:endParaRPr>
          </a:p>
          <a:p>
            <a:pPr indent="-182880">
              <a:buFont typeface="Wingdings 2" pitchFamily="18" charset="2"/>
              <a:buChar char=""/>
            </a:pPr>
            <a:endParaRPr lang="en-US" dirty="0">
              <a:solidFill>
                <a:schemeClr val="tx1"/>
              </a:solidFill>
              <a:latin typeface="Times New Roman"/>
              <a:cs typeface="Times New Roman"/>
            </a:endParaRPr>
          </a:p>
        </p:txBody>
      </p:sp>
    </p:spTree>
    <p:extLst>
      <p:ext uri="{BB962C8B-B14F-4D97-AF65-F5344CB8AC3E}">
        <p14:creationId xmlns:p14="http://schemas.microsoft.com/office/powerpoint/2010/main" val="42628684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A923-E3EE-48C7-A03F-11CA004141A7}"/>
              </a:ext>
            </a:extLst>
          </p:cNvPr>
          <p:cNvSpPr>
            <a:spLocks noGrp="1"/>
          </p:cNvSpPr>
          <p:nvPr>
            <p:ph type="title"/>
          </p:nvPr>
        </p:nvSpPr>
        <p:spPr/>
        <p:txBody>
          <a:bodyPr/>
          <a:lstStyle/>
          <a:p>
            <a:r>
              <a:rPr lang="en-US"/>
              <a:t>FACTOR:</a:t>
            </a:r>
            <a:br>
              <a:rPr lang="en-US"/>
            </a:br>
            <a:r>
              <a:rPr lang="en-US"/>
              <a:t>HUMAN-LION</a:t>
            </a:r>
            <a:br>
              <a:rPr lang="en-US"/>
            </a:br>
            <a:r>
              <a:rPr lang="en-US"/>
              <a:t>CONFLICT</a:t>
            </a:r>
          </a:p>
        </p:txBody>
      </p:sp>
      <p:sp>
        <p:nvSpPr>
          <p:cNvPr id="3" name="Text Placeholder 2">
            <a:extLst>
              <a:ext uri="{FF2B5EF4-FFF2-40B4-BE49-F238E27FC236}">
                <a16:creationId xmlns:a16="http://schemas.microsoft.com/office/drawing/2014/main" id="{E2076B91-AE16-4F80-9F42-3F7FEEC8D3E7}"/>
              </a:ext>
            </a:extLst>
          </p:cNvPr>
          <p:cNvSpPr>
            <a:spLocks noGrp="1"/>
          </p:cNvSpPr>
          <p:nvPr>
            <p:ph type="body" idx="1"/>
          </p:nvPr>
        </p:nvSpPr>
        <p:spPr>
          <a:xfrm>
            <a:off x="3867912" y="592455"/>
            <a:ext cx="3474720" cy="807720"/>
          </a:xfrm>
        </p:spPr>
        <p:txBody>
          <a:bodyPr/>
          <a:lstStyle/>
          <a:p>
            <a:r>
              <a:rPr lang="en-US"/>
              <a:t>1)Human-Lion conflict=0.0</a:t>
            </a:r>
          </a:p>
          <a:p>
            <a:r>
              <a:rPr lang="en-US"/>
              <a:t>2)Human-Lion conflict=0.040</a:t>
            </a:r>
          </a:p>
        </p:txBody>
      </p:sp>
      <p:pic>
        <p:nvPicPr>
          <p:cNvPr id="7" name="Picture 7" descr="A screenshot of a cell phone&#10;&#10;Description generated with very high confidence">
            <a:extLst>
              <a:ext uri="{FF2B5EF4-FFF2-40B4-BE49-F238E27FC236}">
                <a16:creationId xmlns:a16="http://schemas.microsoft.com/office/drawing/2014/main" id="{6F676DF3-95D6-4E70-BB34-8BB23C7F204C}"/>
              </a:ext>
            </a:extLst>
          </p:cNvPr>
          <p:cNvPicPr>
            <a:picLocks noGrp="1" noChangeAspect="1"/>
          </p:cNvPicPr>
          <p:nvPr>
            <p:ph sz="half" idx="2"/>
          </p:nvPr>
        </p:nvPicPr>
        <p:blipFill>
          <a:blip r:embed="rId2"/>
          <a:stretch>
            <a:fillRect/>
          </a:stretch>
        </p:blipFill>
        <p:spPr>
          <a:xfrm>
            <a:off x="3867912" y="1612192"/>
            <a:ext cx="3665220" cy="2174322"/>
          </a:xfrm>
        </p:spPr>
      </p:pic>
      <p:sp>
        <p:nvSpPr>
          <p:cNvPr id="5" name="Text Placeholder 4">
            <a:extLst>
              <a:ext uri="{FF2B5EF4-FFF2-40B4-BE49-F238E27FC236}">
                <a16:creationId xmlns:a16="http://schemas.microsoft.com/office/drawing/2014/main" id="{BBAA7495-64AC-415A-9855-47290619B739}"/>
              </a:ext>
            </a:extLst>
          </p:cNvPr>
          <p:cNvSpPr>
            <a:spLocks noGrp="1"/>
          </p:cNvSpPr>
          <p:nvPr>
            <p:ph type="body" sz="quarter" idx="3"/>
          </p:nvPr>
        </p:nvSpPr>
        <p:spPr>
          <a:xfrm>
            <a:off x="7848542" y="642586"/>
            <a:ext cx="3474720" cy="763040"/>
          </a:xfrm>
        </p:spPr>
        <p:txBody>
          <a:bodyPr/>
          <a:lstStyle/>
          <a:p>
            <a:r>
              <a:rPr lang="en-US"/>
              <a:t>3)Human-Lion conflict=0.070</a:t>
            </a:r>
          </a:p>
          <a:p>
            <a:r>
              <a:rPr lang="en-US"/>
              <a:t>4)Human-Lion conflict=0.1</a:t>
            </a:r>
          </a:p>
        </p:txBody>
      </p:sp>
      <p:pic>
        <p:nvPicPr>
          <p:cNvPr id="9" name="Picture 9" descr="A close up of a map&#10;&#10;Description generated with high confidence">
            <a:extLst>
              <a:ext uri="{FF2B5EF4-FFF2-40B4-BE49-F238E27FC236}">
                <a16:creationId xmlns:a16="http://schemas.microsoft.com/office/drawing/2014/main" id="{8FB6A69E-46D7-4081-9026-ED85F75DC305}"/>
              </a:ext>
            </a:extLst>
          </p:cNvPr>
          <p:cNvPicPr>
            <a:picLocks noGrp="1" noChangeAspect="1"/>
          </p:cNvPicPr>
          <p:nvPr>
            <p:ph sz="quarter" idx="4"/>
          </p:nvPr>
        </p:nvPicPr>
        <p:blipFill>
          <a:blip r:embed="rId3"/>
          <a:stretch>
            <a:fillRect/>
          </a:stretch>
        </p:blipFill>
        <p:spPr>
          <a:xfrm>
            <a:off x="3807937" y="3884580"/>
            <a:ext cx="3785535" cy="2161440"/>
          </a:xfrm>
        </p:spPr>
      </p:pic>
      <p:pic>
        <p:nvPicPr>
          <p:cNvPr id="11" name="Picture 11" descr="A close up of a map&#10;&#10;Description generated with high confidence">
            <a:extLst>
              <a:ext uri="{FF2B5EF4-FFF2-40B4-BE49-F238E27FC236}">
                <a16:creationId xmlns:a16="http://schemas.microsoft.com/office/drawing/2014/main" id="{46857208-AAE6-4AF9-A0F6-034FFCB30AD3}"/>
              </a:ext>
            </a:extLst>
          </p:cNvPr>
          <p:cNvPicPr>
            <a:picLocks noChangeAspect="1"/>
          </p:cNvPicPr>
          <p:nvPr/>
        </p:nvPicPr>
        <p:blipFill>
          <a:blip r:embed="rId4"/>
          <a:stretch>
            <a:fillRect/>
          </a:stretch>
        </p:blipFill>
        <p:spPr>
          <a:xfrm>
            <a:off x="7842583" y="1554286"/>
            <a:ext cx="3625516" cy="2275561"/>
          </a:xfrm>
          <a:prstGeom prst="rect">
            <a:avLst/>
          </a:prstGeom>
        </p:spPr>
      </p:pic>
      <p:pic>
        <p:nvPicPr>
          <p:cNvPr id="13" name="Picture 13" descr="A close up of a map&#10;&#10;Description generated with high confidence">
            <a:extLst>
              <a:ext uri="{FF2B5EF4-FFF2-40B4-BE49-F238E27FC236}">
                <a16:creationId xmlns:a16="http://schemas.microsoft.com/office/drawing/2014/main" id="{D2296E3D-BF4A-4CC8-BCFB-C5275923B23F}"/>
              </a:ext>
            </a:extLst>
          </p:cNvPr>
          <p:cNvPicPr>
            <a:picLocks noChangeAspect="1"/>
          </p:cNvPicPr>
          <p:nvPr/>
        </p:nvPicPr>
        <p:blipFill>
          <a:blip r:embed="rId5"/>
          <a:stretch>
            <a:fillRect/>
          </a:stretch>
        </p:blipFill>
        <p:spPr>
          <a:xfrm>
            <a:off x="7772401" y="3835756"/>
            <a:ext cx="3816014" cy="2224463"/>
          </a:xfrm>
          <a:prstGeom prst="rect">
            <a:avLst/>
          </a:prstGeom>
        </p:spPr>
      </p:pic>
      <p:pic>
        <p:nvPicPr>
          <p:cNvPr id="4" name="Picture 5">
            <a:extLst>
              <a:ext uri="{FF2B5EF4-FFF2-40B4-BE49-F238E27FC236}">
                <a16:creationId xmlns:a16="http://schemas.microsoft.com/office/drawing/2014/main" id="{A1690946-0834-4FAD-B52A-B147A2A3BD92}"/>
              </a:ext>
            </a:extLst>
          </p:cNvPr>
          <p:cNvPicPr>
            <a:picLocks noChangeAspect="1"/>
          </p:cNvPicPr>
          <p:nvPr/>
        </p:nvPicPr>
        <p:blipFill>
          <a:blip r:embed="rId6"/>
          <a:stretch>
            <a:fillRect/>
          </a:stretch>
        </p:blipFill>
        <p:spPr>
          <a:xfrm>
            <a:off x="3650332" y="1615992"/>
            <a:ext cx="219075" cy="257175"/>
          </a:xfrm>
          <a:prstGeom prst="rect">
            <a:avLst/>
          </a:prstGeom>
        </p:spPr>
      </p:pic>
      <p:pic>
        <p:nvPicPr>
          <p:cNvPr id="8" name="Picture 9">
            <a:extLst>
              <a:ext uri="{FF2B5EF4-FFF2-40B4-BE49-F238E27FC236}">
                <a16:creationId xmlns:a16="http://schemas.microsoft.com/office/drawing/2014/main" id="{F86B07DF-7354-4D0C-922E-2527F8207C28}"/>
              </a:ext>
            </a:extLst>
          </p:cNvPr>
          <p:cNvPicPr>
            <a:picLocks noChangeAspect="1"/>
          </p:cNvPicPr>
          <p:nvPr/>
        </p:nvPicPr>
        <p:blipFill>
          <a:blip r:embed="rId7"/>
          <a:stretch>
            <a:fillRect/>
          </a:stretch>
        </p:blipFill>
        <p:spPr>
          <a:xfrm>
            <a:off x="3630780" y="3923047"/>
            <a:ext cx="238125" cy="295275"/>
          </a:xfrm>
          <a:prstGeom prst="rect">
            <a:avLst/>
          </a:prstGeom>
        </p:spPr>
      </p:pic>
      <p:pic>
        <p:nvPicPr>
          <p:cNvPr id="12" name="Picture 13">
            <a:extLst>
              <a:ext uri="{FF2B5EF4-FFF2-40B4-BE49-F238E27FC236}">
                <a16:creationId xmlns:a16="http://schemas.microsoft.com/office/drawing/2014/main" id="{6AD887EE-8DD8-489F-BCE2-DFAFC9DE2413}"/>
              </a:ext>
            </a:extLst>
          </p:cNvPr>
          <p:cNvPicPr>
            <a:picLocks noChangeAspect="1"/>
          </p:cNvPicPr>
          <p:nvPr/>
        </p:nvPicPr>
        <p:blipFill>
          <a:blip r:embed="rId8"/>
          <a:stretch>
            <a:fillRect/>
          </a:stretch>
        </p:blipFill>
        <p:spPr>
          <a:xfrm>
            <a:off x="7522996" y="1612232"/>
            <a:ext cx="314325" cy="304800"/>
          </a:xfrm>
          <a:prstGeom prst="rect">
            <a:avLst/>
          </a:prstGeom>
        </p:spPr>
      </p:pic>
      <p:pic>
        <p:nvPicPr>
          <p:cNvPr id="15" name="Picture 15">
            <a:extLst>
              <a:ext uri="{FF2B5EF4-FFF2-40B4-BE49-F238E27FC236}">
                <a16:creationId xmlns:a16="http://schemas.microsoft.com/office/drawing/2014/main" id="{BA2224FA-E5DC-45E8-BCD0-C8E1F72D0B8D}"/>
              </a:ext>
            </a:extLst>
          </p:cNvPr>
          <p:cNvPicPr>
            <a:picLocks noChangeAspect="1"/>
          </p:cNvPicPr>
          <p:nvPr/>
        </p:nvPicPr>
        <p:blipFill>
          <a:blip r:embed="rId9"/>
          <a:stretch>
            <a:fillRect/>
          </a:stretch>
        </p:blipFill>
        <p:spPr>
          <a:xfrm>
            <a:off x="7590674" y="3918284"/>
            <a:ext cx="219075" cy="304800"/>
          </a:xfrm>
          <a:prstGeom prst="rect">
            <a:avLst/>
          </a:prstGeom>
        </p:spPr>
      </p:pic>
    </p:spTree>
    <p:extLst>
      <p:ext uri="{BB962C8B-B14F-4D97-AF65-F5344CB8AC3E}">
        <p14:creationId xmlns:p14="http://schemas.microsoft.com/office/powerpoint/2010/main" val="221622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706-C554-416B-A838-24B4B88DBBB6}"/>
              </a:ext>
            </a:extLst>
          </p:cNvPr>
          <p:cNvSpPr>
            <a:spLocks noGrp="1"/>
          </p:cNvSpPr>
          <p:nvPr>
            <p:ph type="title"/>
          </p:nvPr>
        </p:nvSpPr>
        <p:spPr/>
        <p:txBody>
          <a:bodyPr/>
          <a:lstStyle/>
          <a:p>
            <a:r>
              <a:rPr lang="en-US"/>
              <a:t>FACTOR: </a:t>
            </a:r>
            <a:br>
              <a:rPr lang="en-US"/>
            </a:br>
            <a:r>
              <a:rPr lang="en-US"/>
              <a:t>DISEASE</a:t>
            </a:r>
          </a:p>
        </p:txBody>
      </p:sp>
      <p:sp>
        <p:nvSpPr>
          <p:cNvPr id="3" name="Text Placeholder 2">
            <a:extLst>
              <a:ext uri="{FF2B5EF4-FFF2-40B4-BE49-F238E27FC236}">
                <a16:creationId xmlns:a16="http://schemas.microsoft.com/office/drawing/2014/main" id="{4D6F01D4-7FD3-48E3-BD74-9B8987319C32}"/>
              </a:ext>
            </a:extLst>
          </p:cNvPr>
          <p:cNvSpPr>
            <a:spLocks noGrp="1"/>
          </p:cNvSpPr>
          <p:nvPr>
            <p:ph type="body" idx="1"/>
          </p:nvPr>
        </p:nvSpPr>
        <p:spPr>
          <a:xfrm>
            <a:off x="3867912" y="542323"/>
            <a:ext cx="3474720" cy="807720"/>
          </a:xfrm>
        </p:spPr>
        <p:txBody>
          <a:bodyPr/>
          <a:lstStyle/>
          <a:p>
            <a:r>
              <a:rPr lang="en-US"/>
              <a:t>1) DISEASE = 0.0</a:t>
            </a:r>
          </a:p>
          <a:p>
            <a:r>
              <a:rPr lang="en-US"/>
              <a:t>2) DISEASE = 0.05</a:t>
            </a:r>
          </a:p>
        </p:txBody>
      </p:sp>
      <p:sp>
        <p:nvSpPr>
          <p:cNvPr id="5" name="Text Placeholder 4">
            <a:extLst>
              <a:ext uri="{FF2B5EF4-FFF2-40B4-BE49-F238E27FC236}">
                <a16:creationId xmlns:a16="http://schemas.microsoft.com/office/drawing/2014/main" id="{206EF750-7F78-495F-BC59-8C7BBC2EC5A3}"/>
              </a:ext>
            </a:extLst>
          </p:cNvPr>
          <p:cNvSpPr>
            <a:spLocks noGrp="1"/>
          </p:cNvSpPr>
          <p:nvPr>
            <p:ph type="body" sz="quarter" idx="3"/>
          </p:nvPr>
        </p:nvSpPr>
        <p:spPr>
          <a:xfrm>
            <a:off x="7818463" y="542323"/>
            <a:ext cx="3474720" cy="813171"/>
          </a:xfrm>
        </p:spPr>
        <p:txBody>
          <a:bodyPr/>
          <a:lstStyle/>
          <a:p>
            <a:r>
              <a:rPr lang="en-US"/>
              <a:t>3)DISEASE= 0.075</a:t>
            </a:r>
          </a:p>
          <a:p>
            <a:r>
              <a:rPr lang="en-US"/>
              <a:t>4)DISEASE= 0.20</a:t>
            </a:r>
          </a:p>
        </p:txBody>
      </p:sp>
      <p:pic>
        <p:nvPicPr>
          <p:cNvPr id="21" name="Picture 21" descr="A screenshot of a cell phone&#10;&#10;Description generated with very high confidence">
            <a:extLst>
              <a:ext uri="{FF2B5EF4-FFF2-40B4-BE49-F238E27FC236}">
                <a16:creationId xmlns:a16="http://schemas.microsoft.com/office/drawing/2014/main" id="{B365CFD4-A9EC-4075-AEBE-6956340A2C45}"/>
              </a:ext>
            </a:extLst>
          </p:cNvPr>
          <p:cNvPicPr>
            <a:picLocks noGrp="1" noChangeAspect="1"/>
          </p:cNvPicPr>
          <p:nvPr>
            <p:ph sz="quarter" idx="4"/>
          </p:nvPr>
        </p:nvPicPr>
        <p:blipFill>
          <a:blip r:embed="rId2"/>
          <a:stretch>
            <a:fillRect/>
          </a:stretch>
        </p:blipFill>
        <p:spPr>
          <a:xfrm>
            <a:off x="3707674" y="3744426"/>
            <a:ext cx="3895825" cy="2351511"/>
          </a:xfrm>
        </p:spPr>
      </p:pic>
      <p:pic>
        <p:nvPicPr>
          <p:cNvPr id="11" name="Picture 11" descr="A screenshot of a cell phone&#10;&#10;Description generated with high confidence">
            <a:extLst>
              <a:ext uri="{FF2B5EF4-FFF2-40B4-BE49-F238E27FC236}">
                <a16:creationId xmlns:a16="http://schemas.microsoft.com/office/drawing/2014/main" id="{1ADECAB8-16FB-4F95-BAB4-818EDF4D798A}"/>
              </a:ext>
            </a:extLst>
          </p:cNvPr>
          <p:cNvPicPr>
            <a:picLocks noGrp="1" noChangeAspect="1"/>
          </p:cNvPicPr>
          <p:nvPr>
            <p:ph sz="half" idx="2"/>
          </p:nvPr>
        </p:nvPicPr>
        <p:blipFill>
          <a:blip r:embed="rId3"/>
          <a:stretch>
            <a:fillRect/>
          </a:stretch>
        </p:blipFill>
        <p:spPr>
          <a:xfrm>
            <a:off x="3657360" y="1354969"/>
            <a:ext cx="3945956" cy="2297742"/>
          </a:xfrm>
        </p:spPr>
      </p:pic>
      <p:pic>
        <p:nvPicPr>
          <p:cNvPr id="23" name="Picture 23" descr="A close up of a map&#10;&#10;Description generated with very high confidence">
            <a:extLst>
              <a:ext uri="{FF2B5EF4-FFF2-40B4-BE49-F238E27FC236}">
                <a16:creationId xmlns:a16="http://schemas.microsoft.com/office/drawing/2014/main" id="{53D053C4-5D70-4070-AB5F-00098540ED27}"/>
              </a:ext>
            </a:extLst>
          </p:cNvPr>
          <p:cNvPicPr>
            <a:picLocks noChangeAspect="1"/>
          </p:cNvPicPr>
          <p:nvPr/>
        </p:nvPicPr>
        <p:blipFill>
          <a:blip r:embed="rId4"/>
          <a:stretch>
            <a:fillRect/>
          </a:stretch>
        </p:blipFill>
        <p:spPr>
          <a:xfrm>
            <a:off x="7782426" y="1357827"/>
            <a:ext cx="3856120" cy="2287478"/>
          </a:xfrm>
          <a:prstGeom prst="rect">
            <a:avLst/>
          </a:prstGeom>
        </p:spPr>
      </p:pic>
      <p:pic>
        <p:nvPicPr>
          <p:cNvPr id="25" name="Picture 25" descr="A screenshot of a map&#10;&#10;Description generated with high confidence">
            <a:extLst>
              <a:ext uri="{FF2B5EF4-FFF2-40B4-BE49-F238E27FC236}">
                <a16:creationId xmlns:a16="http://schemas.microsoft.com/office/drawing/2014/main" id="{4CCF9861-121F-460E-A69D-FDE9EE9B36AD}"/>
              </a:ext>
            </a:extLst>
          </p:cNvPr>
          <p:cNvPicPr>
            <a:picLocks noChangeAspect="1"/>
          </p:cNvPicPr>
          <p:nvPr/>
        </p:nvPicPr>
        <p:blipFill>
          <a:blip r:embed="rId5"/>
          <a:stretch>
            <a:fillRect/>
          </a:stretch>
        </p:blipFill>
        <p:spPr>
          <a:xfrm>
            <a:off x="7822532" y="3825728"/>
            <a:ext cx="3816014" cy="2284623"/>
          </a:xfrm>
          <a:prstGeom prst="rect">
            <a:avLst/>
          </a:prstGeom>
        </p:spPr>
      </p:pic>
      <p:pic>
        <p:nvPicPr>
          <p:cNvPr id="4" name="Picture 5">
            <a:extLst>
              <a:ext uri="{FF2B5EF4-FFF2-40B4-BE49-F238E27FC236}">
                <a16:creationId xmlns:a16="http://schemas.microsoft.com/office/drawing/2014/main" id="{478B63F3-EE6A-4A7A-9FC1-0D754F7F7513}"/>
              </a:ext>
            </a:extLst>
          </p:cNvPr>
          <p:cNvPicPr>
            <a:picLocks noChangeAspect="1"/>
          </p:cNvPicPr>
          <p:nvPr/>
        </p:nvPicPr>
        <p:blipFill>
          <a:blip r:embed="rId6"/>
          <a:stretch>
            <a:fillRect/>
          </a:stretch>
        </p:blipFill>
        <p:spPr>
          <a:xfrm>
            <a:off x="3489910" y="1315202"/>
            <a:ext cx="219075" cy="257175"/>
          </a:xfrm>
          <a:prstGeom prst="rect">
            <a:avLst/>
          </a:prstGeom>
        </p:spPr>
      </p:pic>
      <p:pic>
        <p:nvPicPr>
          <p:cNvPr id="7" name="Picture 7">
            <a:extLst>
              <a:ext uri="{FF2B5EF4-FFF2-40B4-BE49-F238E27FC236}">
                <a16:creationId xmlns:a16="http://schemas.microsoft.com/office/drawing/2014/main" id="{BFC4FD94-3B66-4362-AAAD-2B72300C8A69}"/>
              </a:ext>
            </a:extLst>
          </p:cNvPr>
          <p:cNvPicPr>
            <a:picLocks noChangeAspect="1"/>
          </p:cNvPicPr>
          <p:nvPr/>
        </p:nvPicPr>
        <p:blipFill>
          <a:blip r:embed="rId7"/>
          <a:stretch>
            <a:fillRect/>
          </a:stretch>
        </p:blipFill>
        <p:spPr>
          <a:xfrm>
            <a:off x="3540543" y="3822784"/>
            <a:ext cx="238125" cy="295275"/>
          </a:xfrm>
          <a:prstGeom prst="rect">
            <a:avLst/>
          </a:prstGeom>
        </p:spPr>
      </p:pic>
      <p:pic>
        <p:nvPicPr>
          <p:cNvPr id="9" name="Picture 9">
            <a:extLst>
              <a:ext uri="{FF2B5EF4-FFF2-40B4-BE49-F238E27FC236}">
                <a16:creationId xmlns:a16="http://schemas.microsoft.com/office/drawing/2014/main" id="{A0A459C4-9B29-4879-B74F-E8C1B5F944D7}"/>
              </a:ext>
            </a:extLst>
          </p:cNvPr>
          <p:cNvPicPr>
            <a:picLocks noChangeAspect="1"/>
          </p:cNvPicPr>
          <p:nvPr/>
        </p:nvPicPr>
        <p:blipFill>
          <a:blip r:embed="rId8"/>
          <a:stretch>
            <a:fillRect/>
          </a:stretch>
        </p:blipFill>
        <p:spPr>
          <a:xfrm>
            <a:off x="7543049" y="1421732"/>
            <a:ext cx="314325" cy="304800"/>
          </a:xfrm>
          <a:prstGeom prst="rect">
            <a:avLst/>
          </a:prstGeom>
        </p:spPr>
      </p:pic>
      <p:pic>
        <p:nvPicPr>
          <p:cNvPr id="12" name="Picture 12">
            <a:extLst>
              <a:ext uri="{FF2B5EF4-FFF2-40B4-BE49-F238E27FC236}">
                <a16:creationId xmlns:a16="http://schemas.microsoft.com/office/drawing/2014/main" id="{DDC9BE08-760A-4CE7-8A0D-8B6A821E67BE}"/>
              </a:ext>
            </a:extLst>
          </p:cNvPr>
          <p:cNvPicPr>
            <a:picLocks noChangeAspect="1"/>
          </p:cNvPicPr>
          <p:nvPr/>
        </p:nvPicPr>
        <p:blipFill>
          <a:blip r:embed="rId9"/>
          <a:stretch>
            <a:fillRect/>
          </a:stretch>
        </p:blipFill>
        <p:spPr>
          <a:xfrm>
            <a:off x="7640805" y="3868153"/>
            <a:ext cx="219075" cy="304800"/>
          </a:xfrm>
          <a:prstGeom prst="rect">
            <a:avLst/>
          </a:prstGeom>
        </p:spPr>
      </p:pic>
    </p:spTree>
    <p:extLst>
      <p:ext uri="{BB962C8B-B14F-4D97-AF65-F5344CB8AC3E}">
        <p14:creationId xmlns:p14="http://schemas.microsoft.com/office/powerpoint/2010/main" val="27104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3214-C01F-403D-9EF0-1D6A7662BF25}"/>
              </a:ext>
            </a:extLst>
          </p:cNvPr>
          <p:cNvSpPr>
            <a:spLocks noGrp="1"/>
          </p:cNvSpPr>
          <p:nvPr>
            <p:ph type="title"/>
          </p:nvPr>
        </p:nvSpPr>
        <p:spPr/>
        <p:txBody>
          <a:bodyPr/>
          <a:lstStyle/>
          <a:p>
            <a:r>
              <a:rPr lang="en-US"/>
              <a:t>FACTOR:</a:t>
            </a:r>
            <a:br>
              <a:rPr lang="en-US"/>
            </a:br>
            <a:r>
              <a:rPr lang="en-US"/>
              <a:t>FIGHT FOR</a:t>
            </a:r>
            <a:br>
              <a:rPr lang="en-US"/>
            </a:br>
            <a:r>
              <a:rPr lang="en-US"/>
              <a:t>DOMINATION</a:t>
            </a:r>
          </a:p>
        </p:txBody>
      </p:sp>
      <p:sp>
        <p:nvSpPr>
          <p:cNvPr id="3" name="Text Placeholder 2">
            <a:extLst>
              <a:ext uri="{FF2B5EF4-FFF2-40B4-BE49-F238E27FC236}">
                <a16:creationId xmlns:a16="http://schemas.microsoft.com/office/drawing/2014/main" id="{BA41DE3C-CFC1-4168-8B82-24BABCEA224A}"/>
              </a:ext>
            </a:extLst>
          </p:cNvPr>
          <p:cNvSpPr>
            <a:spLocks noGrp="1"/>
          </p:cNvSpPr>
          <p:nvPr>
            <p:ph type="body" idx="1"/>
          </p:nvPr>
        </p:nvSpPr>
        <p:spPr>
          <a:xfrm>
            <a:off x="3867912" y="542323"/>
            <a:ext cx="3474720" cy="807720"/>
          </a:xfrm>
        </p:spPr>
        <p:txBody>
          <a:bodyPr/>
          <a:lstStyle/>
          <a:p>
            <a:r>
              <a:rPr lang="en-US"/>
              <a:t>1)Fight for domination = 0.0</a:t>
            </a:r>
          </a:p>
          <a:p>
            <a:r>
              <a:rPr lang="en-US" sz="1800"/>
              <a:t>2)Fight for domination = 0.1</a:t>
            </a:r>
            <a:endParaRPr lang="en-US"/>
          </a:p>
        </p:txBody>
      </p:sp>
      <p:pic>
        <p:nvPicPr>
          <p:cNvPr id="7" name="Picture 7" descr="A close up of a map&#10;&#10;Description generated with very high confidence">
            <a:extLst>
              <a:ext uri="{FF2B5EF4-FFF2-40B4-BE49-F238E27FC236}">
                <a16:creationId xmlns:a16="http://schemas.microsoft.com/office/drawing/2014/main" id="{CA5E2105-8C3A-4E23-BC97-07B0C414E439}"/>
              </a:ext>
            </a:extLst>
          </p:cNvPr>
          <p:cNvPicPr>
            <a:picLocks noGrp="1" noChangeAspect="1"/>
          </p:cNvPicPr>
          <p:nvPr>
            <p:ph sz="half" idx="2"/>
          </p:nvPr>
        </p:nvPicPr>
        <p:blipFill>
          <a:blip r:embed="rId2"/>
          <a:stretch>
            <a:fillRect/>
          </a:stretch>
        </p:blipFill>
        <p:spPr>
          <a:xfrm>
            <a:off x="3807755" y="1577363"/>
            <a:ext cx="3815613" cy="2354270"/>
          </a:xfrm>
        </p:spPr>
      </p:pic>
      <p:sp>
        <p:nvSpPr>
          <p:cNvPr id="5" name="Text Placeholder 4">
            <a:extLst>
              <a:ext uri="{FF2B5EF4-FFF2-40B4-BE49-F238E27FC236}">
                <a16:creationId xmlns:a16="http://schemas.microsoft.com/office/drawing/2014/main" id="{356047DD-9CDE-4A9A-B6FB-3A169C19B7C6}"/>
              </a:ext>
            </a:extLst>
          </p:cNvPr>
          <p:cNvSpPr>
            <a:spLocks noGrp="1"/>
          </p:cNvSpPr>
          <p:nvPr>
            <p:ph type="body" sz="quarter" idx="3"/>
          </p:nvPr>
        </p:nvSpPr>
        <p:spPr>
          <a:xfrm>
            <a:off x="7818463" y="542323"/>
            <a:ext cx="3474720" cy="813171"/>
          </a:xfrm>
        </p:spPr>
        <p:txBody>
          <a:bodyPr/>
          <a:lstStyle/>
          <a:p>
            <a:r>
              <a:rPr lang="en-US"/>
              <a:t>3)Fight for domination= 0.3</a:t>
            </a:r>
          </a:p>
          <a:p>
            <a:r>
              <a:rPr lang="en-US"/>
              <a:t>4)Fight for domination= 0.6</a:t>
            </a:r>
          </a:p>
        </p:txBody>
      </p:sp>
      <p:pic>
        <p:nvPicPr>
          <p:cNvPr id="9" name="Picture 9" descr="A close up of a map&#10;&#10;Description generated with high confidence">
            <a:extLst>
              <a:ext uri="{FF2B5EF4-FFF2-40B4-BE49-F238E27FC236}">
                <a16:creationId xmlns:a16="http://schemas.microsoft.com/office/drawing/2014/main" id="{1FB502EC-B32B-4F49-BC59-F9DDF1978EE9}"/>
              </a:ext>
            </a:extLst>
          </p:cNvPr>
          <p:cNvPicPr>
            <a:picLocks noGrp="1" noChangeAspect="1"/>
          </p:cNvPicPr>
          <p:nvPr>
            <p:ph sz="quarter" idx="4"/>
          </p:nvPr>
        </p:nvPicPr>
        <p:blipFill>
          <a:blip r:embed="rId3"/>
          <a:stretch>
            <a:fillRect/>
          </a:stretch>
        </p:blipFill>
        <p:spPr>
          <a:xfrm>
            <a:off x="3807938" y="3971872"/>
            <a:ext cx="3815613" cy="2347803"/>
          </a:xfrm>
        </p:spPr>
      </p:pic>
      <p:pic>
        <p:nvPicPr>
          <p:cNvPr id="11" name="Picture 11" descr="A close up of a map&#10;&#10;Description generated with high confidence">
            <a:extLst>
              <a:ext uri="{FF2B5EF4-FFF2-40B4-BE49-F238E27FC236}">
                <a16:creationId xmlns:a16="http://schemas.microsoft.com/office/drawing/2014/main" id="{83AAC276-B376-4B46-B8A6-5D6934594B1A}"/>
              </a:ext>
            </a:extLst>
          </p:cNvPr>
          <p:cNvPicPr>
            <a:picLocks noChangeAspect="1"/>
          </p:cNvPicPr>
          <p:nvPr/>
        </p:nvPicPr>
        <p:blipFill>
          <a:blip r:embed="rId4"/>
          <a:stretch>
            <a:fillRect/>
          </a:stretch>
        </p:blipFill>
        <p:spPr>
          <a:xfrm>
            <a:off x="7882689" y="1563589"/>
            <a:ext cx="3585410" cy="2367243"/>
          </a:xfrm>
          <a:prstGeom prst="rect">
            <a:avLst/>
          </a:prstGeom>
        </p:spPr>
      </p:pic>
      <p:pic>
        <p:nvPicPr>
          <p:cNvPr id="13" name="Picture 13" descr="A close up of a map&#10;&#10;Description generated with high confidence">
            <a:extLst>
              <a:ext uri="{FF2B5EF4-FFF2-40B4-BE49-F238E27FC236}">
                <a16:creationId xmlns:a16="http://schemas.microsoft.com/office/drawing/2014/main" id="{B1698D99-7717-4D8E-8D84-46E576928BD8}"/>
              </a:ext>
            </a:extLst>
          </p:cNvPr>
          <p:cNvPicPr>
            <a:picLocks noChangeAspect="1"/>
          </p:cNvPicPr>
          <p:nvPr/>
        </p:nvPicPr>
        <p:blipFill>
          <a:blip r:embed="rId5"/>
          <a:stretch>
            <a:fillRect/>
          </a:stretch>
        </p:blipFill>
        <p:spPr>
          <a:xfrm>
            <a:off x="7892716" y="3891430"/>
            <a:ext cx="3675646" cy="2484088"/>
          </a:xfrm>
          <a:prstGeom prst="rect">
            <a:avLst/>
          </a:prstGeom>
        </p:spPr>
      </p:pic>
      <p:pic>
        <p:nvPicPr>
          <p:cNvPr id="4" name="Picture 5">
            <a:extLst>
              <a:ext uri="{FF2B5EF4-FFF2-40B4-BE49-F238E27FC236}">
                <a16:creationId xmlns:a16="http://schemas.microsoft.com/office/drawing/2014/main" id="{9364BD47-1CCB-47B9-A8C4-42DA3EE7B48C}"/>
              </a:ext>
            </a:extLst>
          </p:cNvPr>
          <p:cNvPicPr>
            <a:picLocks noChangeAspect="1"/>
          </p:cNvPicPr>
          <p:nvPr/>
        </p:nvPicPr>
        <p:blipFill>
          <a:blip r:embed="rId6"/>
          <a:stretch>
            <a:fillRect/>
          </a:stretch>
        </p:blipFill>
        <p:spPr>
          <a:xfrm>
            <a:off x="3590174" y="1575887"/>
            <a:ext cx="219075" cy="257175"/>
          </a:xfrm>
          <a:prstGeom prst="rect">
            <a:avLst/>
          </a:prstGeom>
        </p:spPr>
      </p:pic>
      <p:pic>
        <p:nvPicPr>
          <p:cNvPr id="8" name="Picture 9">
            <a:extLst>
              <a:ext uri="{FF2B5EF4-FFF2-40B4-BE49-F238E27FC236}">
                <a16:creationId xmlns:a16="http://schemas.microsoft.com/office/drawing/2014/main" id="{15277D9D-3D93-4ACC-B982-B286508F2A45}"/>
              </a:ext>
            </a:extLst>
          </p:cNvPr>
          <p:cNvPicPr>
            <a:picLocks noChangeAspect="1"/>
          </p:cNvPicPr>
          <p:nvPr/>
        </p:nvPicPr>
        <p:blipFill>
          <a:blip r:embed="rId7"/>
          <a:stretch>
            <a:fillRect/>
          </a:stretch>
        </p:blipFill>
        <p:spPr>
          <a:xfrm>
            <a:off x="3580649" y="4013284"/>
            <a:ext cx="238125" cy="295275"/>
          </a:xfrm>
          <a:prstGeom prst="rect">
            <a:avLst/>
          </a:prstGeom>
        </p:spPr>
      </p:pic>
      <p:pic>
        <p:nvPicPr>
          <p:cNvPr id="12" name="Picture 13">
            <a:extLst>
              <a:ext uri="{FF2B5EF4-FFF2-40B4-BE49-F238E27FC236}">
                <a16:creationId xmlns:a16="http://schemas.microsoft.com/office/drawing/2014/main" id="{A7E1876F-6C71-446F-A239-FEFD9741A18C}"/>
              </a:ext>
            </a:extLst>
          </p:cNvPr>
          <p:cNvPicPr>
            <a:picLocks noChangeAspect="1"/>
          </p:cNvPicPr>
          <p:nvPr/>
        </p:nvPicPr>
        <p:blipFill>
          <a:blip r:embed="rId8"/>
          <a:stretch>
            <a:fillRect/>
          </a:stretch>
        </p:blipFill>
        <p:spPr>
          <a:xfrm>
            <a:off x="7573127" y="1572126"/>
            <a:ext cx="304299" cy="274722"/>
          </a:xfrm>
          <a:prstGeom prst="rect">
            <a:avLst/>
          </a:prstGeom>
        </p:spPr>
      </p:pic>
      <p:pic>
        <p:nvPicPr>
          <p:cNvPr id="15" name="Picture 15">
            <a:extLst>
              <a:ext uri="{FF2B5EF4-FFF2-40B4-BE49-F238E27FC236}">
                <a16:creationId xmlns:a16="http://schemas.microsoft.com/office/drawing/2014/main" id="{F03D4A75-6AF5-4B04-8250-DDE97AB65D01}"/>
              </a:ext>
            </a:extLst>
          </p:cNvPr>
          <p:cNvPicPr>
            <a:picLocks noChangeAspect="1"/>
          </p:cNvPicPr>
          <p:nvPr/>
        </p:nvPicPr>
        <p:blipFill>
          <a:blip r:embed="rId9"/>
          <a:stretch>
            <a:fillRect/>
          </a:stretch>
        </p:blipFill>
        <p:spPr>
          <a:xfrm>
            <a:off x="7710989" y="3938337"/>
            <a:ext cx="219075" cy="304800"/>
          </a:xfrm>
          <a:prstGeom prst="rect">
            <a:avLst/>
          </a:prstGeom>
        </p:spPr>
      </p:pic>
    </p:spTree>
    <p:extLst>
      <p:ext uri="{BB962C8B-B14F-4D97-AF65-F5344CB8AC3E}">
        <p14:creationId xmlns:p14="http://schemas.microsoft.com/office/powerpoint/2010/main" val="48592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3FB1-A918-45B6-B751-8E827FD6DBAA}"/>
              </a:ext>
            </a:extLst>
          </p:cNvPr>
          <p:cNvSpPr>
            <a:spLocks noGrp="1"/>
          </p:cNvSpPr>
          <p:nvPr>
            <p:ph type="title"/>
          </p:nvPr>
        </p:nvSpPr>
        <p:spPr/>
        <p:txBody>
          <a:bodyPr/>
          <a:lstStyle/>
          <a:p>
            <a:r>
              <a:rPr lang="en-US"/>
              <a:t>FACTOR:</a:t>
            </a:r>
            <a:br>
              <a:rPr lang="en-US"/>
            </a:br>
            <a:r>
              <a:rPr lang="en-US"/>
              <a:t>CUBS DEATH</a:t>
            </a:r>
            <a:br>
              <a:rPr lang="en-US"/>
            </a:br>
            <a:r>
              <a:rPr lang="en-US"/>
              <a:t>RATE</a:t>
            </a:r>
          </a:p>
        </p:txBody>
      </p:sp>
      <p:sp>
        <p:nvSpPr>
          <p:cNvPr id="3" name="Text Placeholder 2">
            <a:extLst>
              <a:ext uri="{FF2B5EF4-FFF2-40B4-BE49-F238E27FC236}">
                <a16:creationId xmlns:a16="http://schemas.microsoft.com/office/drawing/2014/main" id="{46369C14-254C-4E68-8456-094CBCF6B358}"/>
              </a:ext>
            </a:extLst>
          </p:cNvPr>
          <p:cNvSpPr>
            <a:spLocks noGrp="1"/>
          </p:cNvSpPr>
          <p:nvPr>
            <p:ph type="body" idx="1"/>
          </p:nvPr>
        </p:nvSpPr>
        <p:spPr>
          <a:xfrm>
            <a:off x="3867912" y="612507"/>
            <a:ext cx="3474720" cy="807720"/>
          </a:xfrm>
        </p:spPr>
        <p:txBody>
          <a:bodyPr/>
          <a:lstStyle/>
          <a:p>
            <a:r>
              <a:rPr lang="en-US"/>
              <a:t>1) CDR = 0.3</a:t>
            </a:r>
          </a:p>
          <a:p>
            <a:r>
              <a:rPr lang="en-US"/>
              <a:t>2) CDR = 0.5</a:t>
            </a:r>
          </a:p>
        </p:txBody>
      </p:sp>
      <p:pic>
        <p:nvPicPr>
          <p:cNvPr id="7" name="Picture 7" descr="A close up of a map&#10;&#10;Description generated with very high confidence">
            <a:extLst>
              <a:ext uri="{FF2B5EF4-FFF2-40B4-BE49-F238E27FC236}">
                <a16:creationId xmlns:a16="http://schemas.microsoft.com/office/drawing/2014/main" id="{05D71E5C-5056-46F8-9DFA-E79F21377CFE}"/>
              </a:ext>
            </a:extLst>
          </p:cNvPr>
          <p:cNvPicPr>
            <a:picLocks noGrp="1" noChangeAspect="1"/>
          </p:cNvPicPr>
          <p:nvPr>
            <p:ph sz="half" idx="2"/>
          </p:nvPr>
        </p:nvPicPr>
        <p:blipFill>
          <a:blip r:embed="rId2"/>
          <a:stretch>
            <a:fillRect/>
          </a:stretch>
        </p:blipFill>
        <p:spPr>
          <a:xfrm>
            <a:off x="3908017" y="1585189"/>
            <a:ext cx="3605062" cy="2358669"/>
          </a:xfrm>
        </p:spPr>
      </p:pic>
      <p:sp>
        <p:nvSpPr>
          <p:cNvPr id="5" name="Text Placeholder 4">
            <a:extLst>
              <a:ext uri="{FF2B5EF4-FFF2-40B4-BE49-F238E27FC236}">
                <a16:creationId xmlns:a16="http://schemas.microsoft.com/office/drawing/2014/main" id="{7CE95B53-A437-433C-91C9-FA084AE666F0}"/>
              </a:ext>
            </a:extLst>
          </p:cNvPr>
          <p:cNvSpPr>
            <a:spLocks noGrp="1"/>
          </p:cNvSpPr>
          <p:nvPr>
            <p:ph type="body" sz="quarter" idx="3"/>
          </p:nvPr>
        </p:nvSpPr>
        <p:spPr>
          <a:xfrm>
            <a:off x="7818463" y="572402"/>
            <a:ext cx="3474720" cy="813171"/>
          </a:xfrm>
        </p:spPr>
        <p:txBody>
          <a:bodyPr/>
          <a:lstStyle/>
          <a:p>
            <a:r>
              <a:rPr lang="en-US"/>
              <a:t>3) CDR = 0.7</a:t>
            </a:r>
          </a:p>
          <a:p>
            <a:r>
              <a:rPr lang="en-US"/>
              <a:t>4) CDR = 1</a:t>
            </a:r>
          </a:p>
        </p:txBody>
      </p:sp>
      <p:pic>
        <p:nvPicPr>
          <p:cNvPr id="9" name="Picture 9" descr="A close up of a map&#10;&#10;Description generated with very high confidence">
            <a:extLst>
              <a:ext uri="{FF2B5EF4-FFF2-40B4-BE49-F238E27FC236}">
                <a16:creationId xmlns:a16="http://schemas.microsoft.com/office/drawing/2014/main" id="{11FD0F77-6A2B-4491-9E2E-29CEFFCA4400}"/>
              </a:ext>
            </a:extLst>
          </p:cNvPr>
          <p:cNvPicPr>
            <a:picLocks noGrp="1" noChangeAspect="1"/>
          </p:cNvPicPr>
          <p:nvPr>
            <p:ph sz="quarter" idx="4"/>
          </p:nvPr>
        </p:nvPicPr>
        <p:blipFill>
          <a:blip r:embed="rId3"/>
          <a:stretch>
            <a:fillRect/>
          </a:stretch>
        </p:blipFill>
        <p:spPr>
          <a:xfrm>
            <a:off x="3908201" y="4024645"/>
            <a:ext cx="3605061" cy="2252284"/>
          </a:xfrm>
        </p:spPr>
      </p:pic>
      <p:pic>
        <p:nvPicPr>
          <p:cNvPr id="11" name="Picture 11" descr="A close up of a map&#10;&#10;Description generated with high confidence">
            <a:extLst>
              <a:ext uri="{FF2B5EF4-FFF2-40B4-BE49-F238E27FC236}">
                <a16:creationId xmlns:a16="http://schemas.microsoft.com/office/drawing/2014/main" id="{E61BB159-42B7-4709-9692-12BF96CB7435}"/>
              </a:ext>
            </a:extLst>
          </p:cNvPr>
          <p:cNvPicPr>
            <a:picLocks noChangeAspect="1"/>
          </p:cNvPicPr>
          <p:nvPr/>
        </p:nvPicPr>
        <p:blipFill>
          <a:blip r:embed="rId4"/>
          <a:stretch>
            <a:fillRect/>
          </a:stretch>
        </p:blipFill>
        <p:spPr>
          <a:xfrm>
            <a:off x="7872663" y="1632407"/>
            <a:ext cx="3695699" cy="2309818"/>
          </a:xfrm>
          <a:prstGeom prst="rect">
            <a:avLst/>
          </a:prstGeom>
        </p:spPr>
      </p:pic>
      <p:pic>
        <p:nvPicPr>
          <p:cNvPr id="13" name="Picture 13" descr="A close up of a map&#10;&#10;Description generated with high confidence">
            <a:extLst>
              <a:ext uri="{FF2B5EF4-FFF2-40B4-BE49-F238E27FC236}">
                <a16:creationId xmlns:a16="http://schemas.microsoft.com/office/drawing/2014/main" id="{277EC490-EC71-42DB-B91E-D75DD8724731}"/>
              </a:ext>
            </a:extLst>
          </p:cNvPr>
          <p:cNvPicPr>
            <a:picLocks noChangeAspect="1"/>
          </p:cNvPicPr>
          <p:nvPr/>
        </p:nvPicPr>
        <p:blipFill>
          <a:blip r:embed="rId5"/>
          <a:stretch>
            <a:fillRect/>
          </a:stretch>
        </p:blipFill>
        <p:spPr>
          <a:xfrm>
            <a:off x="7872664" y="4021772"/>
            <a:ext cx="3655593" cy="2303614"/>
          </a:xfrm>
          <a:prstGeom prst="rect">
            <a:avLst/>
          </a:prstGeom>
        </p:spPr>
      </p:pic>
      <p:pic>
        <p:nvPicPr>
          <p:cNvPr id="4" name="Picture 5">
            <a:extLst>
              <a:ext uri="{FF2B5EF4-FFF2-40B4-BE49-F238E27FC236}">
                <a16:creationId xmlns:a16="http://schemas.microsoft.com/office/drawing/2014/main" id="{C4D55FD7-88FA-48AF-B7F9-3EFAF5FF4462}"/>
              </a:ext>
            </a:extLst>
          </p:cNvPr>
          <p:cNvPicPr>
            <a:picLocks noChangeAspect="1"/>
          </p:cNvPicPr>
          <p:nvPr/>
        </p:nvPicPr>
        <p:blipFill>
          <a:blip r:embed="rId6"/>
          <a:stretch>
            <a:fillRect/>
          </a:stretch>
        </p:blipFill>
        <p:spPr>
          <a:xfrm>
            <a:off x="3650331" y="1585913"/>
            <a:ext cx="219075" cy="257175"/>
          </a:xfrm>
          <a:prstGeom prst="rect">
            <a:avLst/>
          </a:prstGeom>
        </p:spPr>
      </p:pic>
      <p:pic>
        <p:nvPicPr>
          <p:cNvPr id="8" name="Picture 9">
            <a:extLst>
              <a:ext uri="{FF2B5EF4-FFF2-40B4-BE49-F238E27FC236}">
                <a16:creationId xmlns:a16="http://schemas.microsoft.com/office/drawing/2014/main" id="{4B99957D-EB66-4D5F-9D6D-5B063EE90193}"/>
              </a:ext>
            </a:extLst>
          </p:cNvPr>
          <p:cNvPicPr>
            <a:picLocks noChangeAspect="1"/>
          </p:cNvPicPr>
          <p:nvPr/>
        </p:nvPicPr>
        <p:blipFill>
          <a:blip r:embed="rId7"/>
          <a:stretch>
            <a:fillRect/>
          </a:stretch>
        </p:blipFill>
        <p:spPr>
          <a:xfrm>
            <a:off x="3670885" y="4023310"/>
            <a:ext cx="238125" cy="295275"/>
          </a:xfrm>
          <a:prstGeom prst="rect">
            <a:avLst/>
          </a:prstGeom>
        </p:spPr>
      </p:pic>
      <p:pic>
        <p:nvPicPr>
          <p:cNvPr id="12" name="Picture 13">
            <a:extLst>
              <a:ext uri="{FF2B5EF4-FFF2-40B4-BE49-F238E27FC236}">
                <a16:creationId xmlns:a16="http://schemas.microsoft.com/office/drawing/2014/main" id="{F5FA153F-6EC7-406D-8E43-93DB27EABE9B}"/>
              </a:ext>
            </a:extLst>
          </p:cNvPr>
          <p:cNvPicPr>
            <a:picLocks noChangeAspect="1"/>
          </p:cNvPicPr>
          <p:nvPr/>
        </p:nvPicPr>
        <p:blipFill>
          <a:blip r:embed="rId8"/>
          <a:stretch>
            <a:fillRect/>
          </a:stretch>
        </p:blipFill>
        <p:spPr>
          <a:xfrm>
            <a:off x="7553075" y="1582153"/>
            <a:ext cx="314325" cy="304800"/>
          </a:xfrm>
          <a:prstGeom prst="rect">
            <a:avLst/>
          </a:prstGeom>
        </p:spPr>
      </p:pic>
      <p:pic>
        <p:nvPicPr>
          <p:cNvPr id="15" name="Picture 15">
            <a:extLst>
              <a:ext uri="{FF2B5EF4-FFF2-40B4-BE49-F238E27FC236}">
                <a16:creationId xmlns:a16="http://schemas.microsoft.com/office/drawing/2014/main" id="{6BB59BD3-5A68-4FC3-BD0D-572BA4664169}"/>
              </a:ext>
            </a:extLst>
          </p:cNvPr>
          <p:cNvPicPr>
            <a:picLocks noChangeAspect="1"/>
          </p:cNvPicPr>
          <p:nvPr/>
        </p:nvPicPr>
        <p:blipFill>
          <a:blip r:embed="rId9"/>
          <a:stretch>
            <a:fillRect/>
          </a:stretch>
        </p:blipFill>
        <p:spPr>
          <a:xfrm>
            <a:off x="7600700" y="4088732"/>
            <a:ext cx="219075" cy="304800"/>
          </a:xfrm>
          <a:prstGeom prst="rect">
            <a:avLst/>
          </a:prstGeom>
        </p:spPr>
      </p:pic>
    </p:spTree>
    <p:extLst>
      <p:ext uri="{BB962C8B-B14F-4D97-AF65-F5344CB8AC3E}">
        <p14:creationId xmlns:p14="http://schemas.microsoft.com/office/powerpoint/2010/main" val="287625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8804-9CEF-45AC-869D-54ACC3026B07}"/>
              </a:ext>
            </a:extLst>
          </p:cNvPr>
          <p:cNvSpPr>
            <a:spLocks noGrp="1"/>
          </p:cNvSpPr>
          <p:nvPr>
            <p:ph type="title"/>
          </p:nvPr>
        </p:nvSpPr>
        <p:spPr/>
        <p:txBody>
          <a:bodyPr/>
          <a:lstStyle/>
          <a:p>
            <a:r>
              <a:rPr lang="en-US"/>
              <a:t>CONCLUSION FROM THE ANALYSIS SO FAR</a:t>
            </a:r>
          </a:p>
        </p:txBody>
      </p:sp>
      <p:sp>
        <p:nvSpPr>
          <p:cNvPr id="4" name="Content Placeholder 3">
            <a:extLst>
              <a:ext uri="{FF2B5EF4-FFF2-40B4-BE49-F238E27FC236}">
                <a16:creationId xmlns:a16="http://schemas.microsoft.com/office/drawing/2014/main" id="{57F63D53-A86B-4969-8BD3-0A16EFE30530}"/>
              </a:ext>
            </a:extLst>
          </p:cNvPr>
          <p:cNvSpPr>
            <a:spLocks noGrp="1"/>
          </p:cNvSpPr>
          <p:nvPr>
            <p:ph idx="1"/>
          </p:nvPr>
        </p:nvSpPr>
        <p:spPr>
          <a:xfrm>
            <a:off x="3869268" y="613451"/>
            <a:ext cx="7315200" cy="6183428"/>
          </a:xfrm>
        </p:spPr>
        <p:txBody>
          <a:bodyPr/>
          <a:lstStyle/>
          <a:p>
            <a:r>
              <a:rPr lang="en-US"/>
              <a:t>When factors of accidents, human-lion conflict, disease and cub death rates are reduced then the population shows an exponential growth.</a:t>
            </a:r>
          </a:p>
          <a:p>
            <a:r>
              <a:rPr lang="en-US"/>
              <a:t>Reducing fight for domination still shows declining population and is understandable as the fights are taking amongst the pride of lions</a:t>
            </a:r>
          </a:p>
          <a:p>
            <a:r>
              <a:rPr lang="en-US"/>
              <a:t>Disease has the most impact on the lion population if the parameter is increased then it indicates that the entire population will be dead within 25 years.</a:t>
            </a:r>
          </a:p>
          <a:p>
            <a:r>
              <a:rPr lang="en-US"/>
              <a:t>Human based accidents are also the major factor after disease and that is why we are going to analyze even further why increase in human population will increase the cases of accidents and human-lion conflict and deforestation.</a:t>
            </a:r>
          </a:p>
          <a:p>
            <a:r>
              <a:rPr lang="en-US"/>
              <a:t>Cub death rate also needs to be reduced as it is the key to the survival of their species.</a:t>
            </a:r>
          </a:p>
          <a:p>
            <a:endParaRPr lang="en-US"/>
          </a:p>
          <a:p>
            <a:endParaRPr lang="en-US"/>
          </a:p>
        </p:txBody>
      </p:sp>
    </p:spTree>
    <p:extLst>
      <p:ext uri="{BB962C8B-B14F-4D97-AF65-F5344CB8AC3E}">
        <p14:creationId xmlns:p14="http://schemas.microsoft.com/office/powerpoint/2010/main" val="412645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BD31-F274-4417-AEE4-4E9DDC11D059}"/>
              </a:ext>
            </a:extLst>
          </p:cNvPr>
          <p:cNvSpPr>
            <a:spLocks noGrp="1"/>
          </p:cNvSpPr>
          <p:nvPr>
            <p:ph type="title"/>
          </p:nvPr>
        </p:nvSpPr>
        <p:spPr/>
        <p:txBody>
          <a:bodyPr/>
          <a:lstStyle/>
          <a:p>
            <a:r>
              <a:rPr lang="en-US"/>
              <a:t>Ill-Effects of increasing human population in and around Gir National Park</a:t>
            </a:r>
            <a:br>
              <a:rPr lang="en-US"/>
            </a:br>
            <a:r>
              <a:rPr lang="en-US"/>
              <a:t>(Stella Model 2)</a:t>
            </a:r>
          </a:p>
        </p:txBody>
      </p:sp>
      <p:pic>
        <p:nvPicPr>
          <p:cNvPr id="5" name="Picture 6" descr="A close up of a map&#10;&#10;Description generated with very high confidence">
            <a:extLst>
              <a:ext uri="{FF2B5EF4-FFF2-40B4-BE49-F238E27FC236}">
                <a16:creationId xmlns:a16="http://schemas.microsoft.com/office/drawing/2014/main" id="{3C7359EA-4F8F-466A-AA82-23B1BAE243EB}"/>
              </a:ext>
            </a:extLst>
          </p:cNvPr>
          <p:cNvPicPr>
            <a:picLocks noGrp="1" noChangeAspect="1"/>
          </p:cNvPicPr>
          <p:nvPr>
            <p:ph idx="1"/>
          </p:nvPr>
        </p:nvPicPr>
        <p:blipFill>
          <a:blip r:embed="rId2"/>
          <a:stretch>
            <a:fillRect/>
          </a:stretch>
        </p:blipFill>
        <p:spPr>
          <a:xfrm>
            <a:off x="3869268" y="782678"/>
            <a:ext cx="7523968" cy="5199993"/>
          </a:xfrm>
        </p:spPr>
      </p:pic>
    </p:spTree>
    <p:extLst>
      <p:ext uri="{BB962C8B-B14F-4D97-AF65-F5344CB8AC3E}">
        <p14:creationId xmlns:p14="http://schemas.microsoft.com/office/powerpoint/2010/main" val="139372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BD45-AAF3-4C82-8C10-9DD56B7475F2}"/>
              </a:ext>
            </a:extLst>
          </p:cNvPr>
          <p:cNvSpPr>
            <a:spLocks noGrp="1"/>
          </p:cNvSpPr>
          <p:nvPr>
            <p:ph type="title"/>
          </p:nvPr>
        </p:nvSpPr>
        <p:spPr/>
        <p:txBody>
          <a:bodyPr>
            <a:normAutofit/>
          </a:bodyPr>
          <a:lstStyle/>
          <a:p>
            <a:r>
              <a:rPr lang="en-US" sz="3200"/>
              <a:t>EXPLANATION of Stella Model 2</a:t>
            </a:r>
          </a:p>
        </p:txBody>
      </p:sp>
      <p:sp>
        <p:nvSpPr>
          <p:cNvPr id="3" name="Content Placeholder 2">
            <a:extLst>
              <a:ext uri="{FF2B5EF4-FFF2-40B4-BE49-F238E27FC236}">
                <a16:creationId xmlns:a16="http://schemas.microsoft.com/office/drawing/2014/main" id="{72DC0F87-94ED-4C25-905D-5E5BF5562AAF}"/>
              </a:ext>
            </a:extLst>
          </p:cNvPr>
          <p:cNvSpPr>
            <a:spLocks noGrp="1"/>
          </p:cNvSpPr>
          <p:nvPr>
            <p:ph idx="1"/>
          </p:nvPr>
        </p:nvSpPr>
        <p:spPr/>
        <p:txBody>
          <a:bodyPr/>
          <a:lstStyle/>
          <a:p>
            <a:r>
              <a:rPr lang="en-US"/>
              <a:t>Major Initial values: Human= 200, Antelope=3200, Vegetation = 12000</a:t>
            </a:r>
          </a:p>
          <a:p>
            <a:r>
              <a:rPr lang="en-US"/>
              <a:t>Increase in human population will affect the accident and human-lion conflict factors as the cases will increase.</a:t>
            </a:r>
          </a:p>
          <a:p>
            <a:r>
              <a:rPr lang="en-US"/>
              <a:t>Lions feed on antelope (they can be spotted frequently in Gir National Park) and for both the forest cover is necessary for survival.</a:t>
            </a:r>
          </a:p>
          <a:p>
            <a:r>
              <a:rPr lang="en-US"/>
              <a:t>The forest cover is represented as "Vegetation" with assumed growth rate and decline depending on Deforestation Rate and Human Population.</a:t>
            </a:r>
          </a:p>
          <a:p>
            <a:r>
              <a:rPr lang="en-US"/>
              <a:t>The purpose of this model was to investigate how the lion population is affected by antelopes and humans.</a:t>
            </a:r>
          </a:p>
          <a:p>
            <a:endParaRPr lang="en-US"/>
          </a:p>
          <a:p>
            <a:endParaRPr lang="en-US"/>
          </a:p>
          <a:p>
            <a:endParaRPr lang="en-US"/>
          </a:p>
        </p:txBody>
      </p:sp>
    </p:spTree>
    <p:extLst>
      <p:ext uri="{BB962C8B-B14F-4D97-AF65-F5344CB8AC3E}">
        <p14:creationId xmlns:p14="http://schemas.microsoft.com/office/powerpoint/2010/main" val="32250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31A-83B4-481B-A8D0-36317263B23E}"/>
              </a:ext>
            </a:extLst>
          </p:cNvPr>
          <p:cNvSpPr>
            <a:spLocks noGrp="1"/>
          </p:cNvSpPr>
          <p:nvPr>
            <p:ph type="title"/>
          </p:nvPr>
        </p:nvSpPr>
        <p:spPr/>
        <p:txBody>
          <a:bodyPr vert="horz" lIns="91440" tIns="45720" rIns="91440" bIns="45720" rtlCol="0" anchor="ctr">
            <a:normAutofit/>
          </a:bodyPr>
          <a:lstStyle/>
          <a:p>
            <a:r>
              <a:rPr lang="en-US" sz="3600"/>
              <a:t>Stella Model 2 Output</a:t>
            </a:r>
          </a:p>
        </p:txBody>
      </p:sp>
      <p:pic>
        <p:nvPicPr>
          <p:cNvPr id="4" name="Picture 4" descr="A close up of a map&#10;&#10;Description generated with high confidence">
            <a:extLst>
              <a:ext uri="{FF2B5EF4-FFF2-40B4-BE49-F238E27FC236}">
                <a16:creationId xmlns:a16="http://schemas.microsoft.com/office/drawing/2014/main" id="{7D513066-F4B3-43D3-932E-32D830225379}"/>
              </a:ext>
            </a:extLst>
          </p:cNvPr>
          <p:cNvPicPr>
            <a:picLocks noGrp="1" noChangeAspect="1"/>
          </p:cNvPicPr>
          <p:nvPr>
            <p:ph idx="1"/>
          </p:nvPr>
        </p:nvPicPr>
        <p:blipFill>
          <a:blip r:embed="rId2"/>
          <a:stretch>
            <a:fillRect/>
          </a:stretch>
        </p:blipFill>
        <p:spPr>
          <a:xfrm>
            <a:off x="4108950" y="1074043"/>
            <a:ext cx="6701948" cy="4586671"/>
          </a:xfrm>
          <a:prstGeom prst="rect">
            <a:avLst/>
          </a:prstGeom>
        </p:spPr>
      </p:pic>
      <p:sp>
        <p:nvSpPr>
          <p:cNvPr id="3" name="Text Placeholder 2">
            <a:extLst>
              <a:ext uri="{FF2B5EF4-FFF2-40B4-BE49-F238E27FC236}">
                <a16:creationId xmlns:a16="http://schemas.microsoft.com/office/drawing/2014/main" id="{5B1D4B25-CE97-4DD8-A432-D72F5ADBC0AC}"/>
              </a:ext>
            </a:extLst>
          </p:cNvPr>
          <p:cNvSpPr>
            <a:spLocks noGrp="1"/>
          </p:cNvSpPr>
          <p:nvPr>
            <p:ph type="body" sz="half" idx="4294967295"/>
          </p:nvPr>
        </p:nvSpPr>
        <p:spPr>
          <a:xfrm>
            <a:off x="0" y="863600"/>
            <a:ext cx="3586163" cy="5121275"/>
          </a:xfrm>
        </p:spPr>
        <p:txBody>
          <a:bodyPr vert="horz" lIns="91440" tIns="45720" rIns="91440" bIns="45720" rtlCol="0" anchor="ctr">
            <a:normAutofit/>
          </a:bodyPr>
          <a:lstStyle/>
          <a:p>
            <a:pPr indent="-182880">
              <a:lnSpc>
                <a:spcPct val="90000"/>
              </a:lnSpc>
              <a:buFont typeface="Wingdings 2" pitchFamily="18" charset="2"/>
              <a:buChar char=""/>
            </a:pPr>
            <a:endParaRPr lang="en-US">
              <a:solidFill>
                <a:schemeClr val="tx1">
                  <a:lumMod val="65000"/>
                  <a:lumOff val="35000"/>
                </a:schemeClr>
              </a:solidFill>
            </a:endParaRPr>
          </a:p>
          <a:p>
            <a:pPr indent="-182880">
              <a:lnSpc>
                <a:spcPct val="90000"/>
              </a:lnSpc>
              <a:buFont typeface="Wingdings 2" pitchFamily="18" charset="2"/>
              <a:buChar char=""/>
            </a:pPr>
            <a:endParaRPr lang="en-US">
              <a:solidFill>
                <a:schemeClr val="tx1">
                  <a:lumMod val="65000"/>
                  <a:lumOff val="35000"/>
                </a:schemeClr>
              </a:solidFill>
            </a:endParaRPr>
          </a:p>
          <a:p>
            <a:pPr indent="-182880">
              <a:lnSpc>
                <a:spcPct val="90000"/>
              </a:lnSpc>
              <a:buFont typeface="Wingdings 2" pitchFamily="18" charset="2"/>
              <a:buChar char=""/>
            </a:pPr>
            <a:endParaRPr lang="en-US">
              <a:solidFill>
                <a:schemeClr val="tx1">
                  <a:lumMod val="65000"/>
                  <a:lumOff val="35000"/>
                </a:schemeClr>
              </a:solidFill>
            </a:endParaRPr>
          </a:p>
        </p:txBody>
      </p:sp>
    </p:spTree>
    <p:extLst>
      <p:ext uri="{BB962C8B-B14F-4D97-AF65-F5344CB8AC3E}">
        <p14:creationId xmlns:p14="http://schemas.microsoft.com/office/powerpoint/2010/main" val="372743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0C87-60FD-451D-9737-4DD7D1BCA72F}"/>
              </a:ext>
            </a:extLst>
          </p:cNvPr>
          <p:cNvSpPr>
            <a:spLocks noGrp="1"/>
          </p:cNvSpPr>
          <p:nvPr>
            <p:ph type="title"/>
          </p:nvPr>
        </p:nvSpPr>
        <p:spPr/>
        <p:txBody>
          <a:bodyPr/>
          <a:lstStyle/>
          <a:p>
            <a:r>
              <a:rPr lang="en-US" sz="3200"/>
              <a:t>EXPLANATION of Stella Model 2</a:t>
            </a:r>
            <a:br>
              <a:rPr lang="en-US" sz="3200"/>
            </a:br>
            <a:r>
              <a:rPr lang="en-US" sz="3200"/>
              <a:t>Output</a:t>
            </a:r>
          </a:p>
        </p:txBody>
      </p:sp>
      <p:sp>
        <p:nvSpPr>
          <p:cNvPr id="3" name="Content Placeholder 2">
            <a:extLst>
              <a:ext uri="{FF2B5EF4-FFF2-40B4-BE49-F238E27FC236}">
                <a16:creationId xmlns:a16="http://schemas.microsoft.com/office/drawing/2014/main" id="{1E75435D-0C9F-4E22-8BCD-1DBE78C27C3C}"/>
              </a:ext>
            </a:extLst>
          </p:cNvPr>
          <p:cNvSpPr>
            <a:spLocks noGrp="1"/>
          </p:cNvSpPr>
          <p:nvPr>
            <p:ph idx="1"/>
          </p:nvPr>
        </p:nvSpPr>
        <p:spPr/>
        <p:txBody>
          <a:bodyPr/>
          <a:lstStyle/>
          <a:p>
            <a:r>
              <a:rPr lang="en-US"/>
              <a:t>Increase in human population will require space for settlements and hence the vegetation or forest cover will be reduced.</a:t>
            </a:r>
          </a:p>
          <a:p>
            <a:r>
              <a:rPr lang="en-US"/>
              <a:t>Reducing vegetation will also result in decline of Antelope population.</a:t>
            </a:r>
          </a:p>
          <a:p>
            <a:r>
              <a:rPr lang="en-US"/>
              <a:t>Decline in antelope population will thus result in decline in population of lions.</a:t>
            </a:r>
          </a:p>
          <a:p>
            <a:r>
              <a:rPr lang="en-US"/>
              <a:t>The other factor which will also directly impact lion population is the increase in human population which will also increase the cases of accidents and human-lion conflict.</a:t>
            </a:r>
          </a:p>
          <a:p>
            <a:r>
              <a:rPr lang="en-US"/>
              <a:t>Hence, this proves that for better conservation of lions the human interference should be minimal or best if avoided.</a:t>
            </a:r>
          </a:p>
        </p:txBody>
      </p:sp>
    </p:spTree>
    <p:extLst>
      <p:ext uri="{BB962C8B-B14F-4D97-AF65-F5344CB8AC3E}">
        <p14:creationId xmlns:p14="http://schemas.microsoft.com/office/powerpoint/2010/main" val="23691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2445-A5C0-4CA5-A0FD-55C2C6BB41F4}"/>
              </a:ext>
            </a:extLst>
          </p:cNvPr>
          <p:cNvSpPr>
            <a:spLocks noGrp="1"/>
          </p:cNvSpPr>
          <p:nvPr>
            <p:ph type="title"/>
          </p:nvPr>
        </p:nvSpPr>
        <p:spPr/>
        <p:txBody>
          <a:bodyPr>
            <a:normAutofit/>
          </a:bodyPr>
          <a:lstStyle/>
          <a:p>
            <a:r>
              <a:rPr lang="en-US" sz="3000"/>
              <a:t>CONSERVATION</a:t>
            </a:r>
          </a:p>
        </p:txBody>
      </p:sp>
      <p:sp>
        <p:nvSpPr>
          <p:cNvPr id="3" name="Content Placeholder 2">
            <a:extLst>
              <a:ext uri="{FF2B5EF4-FFF2-40B4-BE49-F238E27FC236}">
                <a16:creationId xmlns:a16="http://schemas.microsoft.com/office/drawing/2014/main" id="{EE14ADC9-0094-435E-B20E-2001141591AD}"/>
              </a:ext>
            </a:extLst>
          </p:cNvPr>
          <p:cNvSpPr>
            <a:spLocks noGrp="1"/>
          </p:cNvSpPr>
          <p:nvPr>
            <p:ph idx="1"/>
          </p:nvPr>
        </p:nvSpPr>
        <p:spPr>
          <a:xfrm>
            <a:off x="3869268" y="272556"/>
            <a:ext cx="7315200" cy="7025639"/>
          </a:xfrm>
        </p:spPr>
        <p:txBody>
          <a:bodyPr/>
          <a:lstStyle/>
          <a:p>
            <a:r>
              <a:rPr lang="en-US" sz="1800"/>
              <a:t>We know until now that the factors accidents, disease and cub death rate had a huge impact on the lion population.</a:t>
            </a:r>
          </a:p>
          <a:p>
            <a:r>
              <a:rPr lang="en-US" sz="1800"/>
              <a:t>Thus reducing these rates significantly we can protect the Asiatic lions from extinction.</a:t>
            </a:r>
          </a:p>
          <a:p>
            <a:r>
              <a:rPr lang="en-US" sz="1800"/>
              <a:t>Also from Stella Model 2 the other factors which we can consider are necessary for conservation are less or no human interference in the Gir National Park ecosystem.</a:t>
            </a:r>
          </a:p>
          <a:p>
            <a:r>
              <a:rPr lang="en-US" sz="1800"/>
              <a:t>The park authorities should ensure that the lions are free from the deadly canine virus and should monitor cub health.</a:t>
            </a:r>
          </a:p>
          <a:p>
            <a:r>
              <a:rPr lang="en-US" sz="1800"/>
              <a:t>The Forecast graph of conservation is generated (next slide) and has the following changes in variables which indicates that conservation is implemented:</a:t>
            </a:r>
          </a:p>
          <a:p>
            <a:pPr marL="0" indent="0">
              <a:buNone/>
            </a:pPr>
            <a:r>
              <a:rPr lang="en-US" sz="1800"/>
              <a:t>Cubs Death Rate = 0.3 (reduced by half from 0.6)</a:t>
            </a:r>
          </a:p>
          <a:p>
            <a:pPr marL="0" indent="0">
              <a:buNone/>
            </a:pPr>
            <a:r>
              <a:rPr lang="en-US" sz="1800"/>
              <a:t>Disease = 0.09 (reduced by 0.01 as this can be sometimes out of control)</a:t>
            </a:r>
          </a:p>
          <a:p>
            <a:pPr marL="0" indent="0">
              <a:buNone/>
            </a:pPr>
            <a:r>
              <a:rPr lang="en-US"/>
              <a:t>Accidents = 0.040 (reduced by 0.007 considering minimum human interference is achieved)</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81175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7C82-5BC6-43F1-A170-A4EAD4F85648}"/>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45A6A463-B801-423A-8B00-1B52708600C7}"/>
              </a:ext>
            </a:extLst>
          </p:cNvPr>
          <p:cNvSpPr>
            <a:spLocks noGrp="1"/>
          </p:cNvSpPr>
          <p:nvPr>
            <p:ph idx="1"/>
          </p:nvPr>
        </p:nvSpPr>
        <p:spPr/>
        <p:txBody>
          <a:bodyPr vert="horz" lIns="91440" tIns="45720" rIns="91440" bIns="45720" rtlCol="0" anchor="t">
            <a:normAutofit/>
          </a:bodyPr>
          <a:lstStyle/>
          <a:p>
            <a:r>
              <a:rPr lang="en-US" b="1"/>
              <a:t>Asiatic Lions are only found in India with many being extinct from other Asian countries.</a:t>
            </a:r>
          </a:p>
          <a:p>
            <a:r>
              <a:rPr lang="en-US" b="1"/>
              <a:t>With only 523 left they are classified as critically endangered animals.</a:t>
            </a:r>
          </a:p>
          <a:p>
            <a:r>
              <a:rPr lang="en-US" b="1"/>
              <a:t>All of them can be found only in Gir National Park in the state of Gujarat in India.</a:t>
            </a:r>
          </a:p>
          <a:p>
            <a:r>
              <a:rPr lang="en-US" b="1"/>
              <a:t>While many factors are responsible as threat to their survival, we will investigate using Stella Model how these animals can be protected from extinction.</a:t>
            </a:r>
          </a:p>
          <a:p>
            <a:r>
              <a:rPr lang="en-US" b="1"/>
              <a:t>The lions live in 545.2 Square miles area where there are some villagers as well.</a:t>
            </a:r>
          </a:p>
          <a:p>
            <a:r>
              <a:rPr lang="en-US" b="1"/>
              <a:t>We will also investigate using "What-if" analysis how the growing human population can affect the lion population.</a:t>
            </a:r>
          </a:p>
          <a:p>
            <a:endParaRPr lang="en-US" b="1"/>
          </a:p>
        </p:txBody>
      </p:sp>
    </p:spTree>
    <p:extLst>
      <p:ext uri="{BB962C8B-B14F-4D97-AF65-F5344CB8AC3E}">
        <p14:creationId xmlns:p14="http://schemas.microsoft.com/office/powerpoint/2010/main" val="53846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1A63-D795-4DA9-A8B2-B8EFCD8CAF0B}"/>
              </a:ext>
            </a:extLst>
          </p:cNvPr>
          <p:cNvSpPr>
            <a:spLocks noGrp="1"/>
          </p:cNvSpPr>
          <p:nvPr>
            <p:ph type="title"/>
          </p:nvPr>
        </p:nvSpPr>
        <p:spPr/>
        <p:txBody>
          <a:bodyPr/>
          <a:lstStyle/>
          <a:p>
            <a:r>
              <a:rPr lang="en-US"/>
              <a:t>FORECAST of</a:t>
            </a:r>
            <a:br>
              <a:rPr lang="en-US"/>
            </a:br>
            <a:r>
              <a:rPr lang="en-US"/>
              <a:t>Lion Population if conservation is implemented</a:t>
            </a:r>
          </a:p>
        </p:txBody>
      </p:sp>
      <p:pic>
        <p:nvPicPr>
          <p:cNvPr id="8" name="Picture 8" descr="A close up of a map&#10;&#10;Description generated with very high confidence">
            <a:extLst>
              <a:ext uri="{FF2B5EF4-FFF2-40B4-BE49-F238E27FC236}">
                <a16:creationId xmlns:a16="http://schemas.microsoft.com/office/drawing/2014/main" id="{626333F4-9C0A-4694-8672-A6D3DFA330EB}"/>
              </a:ext>
            </a:extLst>
          </p:cNvPr>
          <p:cNvPicPr>
            <a:picLocks noGrp="1" noChangeAspect="1"/>
          </p:cNvPicPr>
          <p:nvPr>
            <p:ph idx="1"/>
          </p:nvPr>
        </p:nvPicPr>
        <p:blipFill>
          <a:blip r:embed="rId2"/>
          <a:stretch>
            <a:fillRect/>
          </a:stretch>
        </p:blipFill>
        <p:spPr>
          <a:xfrm>
            <a:off x="4287616" y="1356000"/>
            <a:ext cx="6719135" cy="4588040"/>
          </a:xfrm>
        </p:spPr>
      </p:pic>
    </p:spTree>
    <p:extLst>
      <p:ext uri="{BB962C8B-B14F-4D97-AF65-F5344CB8AC3E}">
        <p14:creationId xmlns:p14="http://schemas.microsoft.com/office/powerpoint/2010/main" val="112693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2000-D85C-4897-A0D3-00B8A1E4ECA4}"/>
              </a:ext>
            </a:extLst>
          </p:cNvPr>
          <p:cNvSpPr>
            <a:spLocks noGrp="1"/>
          </p:cNvSpPr>
          <p:nvPr>
            <p:ph type="title"/>
          </p:nvPr>
        </p:nvSpPr>
        <p:spPr/>
        <p:txBody>
          <a:bodyPr/>
          <a:lstStyle/>
          <a:p>
            <a:r>
              <a:rPr lang="en-US" sz="2400"/>
              <a:t>CONCLUSION </a:t>
            </a:r>
            <a:br>
              <a:rPr lang="en-US" sz="2400" dirty="0"/>
            </a:br>
            <a:r>
              <a:rPr lang="en-US" sz="2400"/>
              <a:t>AND</a:t>
            </a:r>
            <a:br>
              <a:rPr lang="en-US" sz="2400" dirty="0"/>
            </a:br>
            <a:r>
              <a:rPr lang="en-US" sz="2400"/>
              <a:t>RECOMMENDATION</a:t>
            </a:r>
            <a:endParaRPr lang="en-US" sz="2400" dirty="0"/>
          </a:p>
        </p:txBody>
      </p:sp>
      <p:sp>
        <p:nvSpPr>
          <p:cNvPr id="3" name="Content Placeholder 2">
            <a:extLst>
              <a:ext uri="{FF2B5EF4-FFF2-40B4-BE49-F238E27FC236}">
                <a16:creationId xmlns:a16="http://schemas.microsoft.com/office/drawing/2014/main" id="{E57C571A-5A36-47EC-AE9F-62F3CEFBB3B0}"/>
              </a:ext>
            </a:extLst>
          </p:cNvPr>
          <p:cNvSpPr>
            <a:spLocks noGrp="1"/>
          </p:cNvSpPr>
          <p:nvPr>
            <p:ph idx="1"/>
          </p:nvPr>
        </p:nvSpPr>
        <p:spPr/>
        <p:txBody>
          <a:bodyPr/>
          <a:lstStyle/>
          <a:p>
            <a:pPr marL="0" indent="0">
              <a:buNone/>
            </a:pPr>
            <a:r>
              <a:rPr lang="en-US">
                <a:ea typeface="+mn-lt"/>
                <a:cs typeface="+mn-lt"/>
              </a:rPr>
              <a:t>Improving the death rates of cubs can have lot of impact on the total lion population. The following actions can be taken to improve the same </a:t>
            </a:r>
            <a:endParaRPr lang="en-US"/>
          </a:p>
          <a:p>
            <a:pPr marL="960120" lvl="1" indent="-457200">
              <a:buAutoNum type="arabicPeriod"/>
            </a:pPr>
            <a:r>
              <a:rPr lang="en-US">
                <a:ea typeface="+mn-lt"/>
                <a:cs typeface="+mn-lt"/>
              </a:rPr>
              <a:t>Separate inhabitant can be built inside the sanctuary to protect mothers and immature cubs from mature male lions. This will reduce cub's death from fight for domination</a:t>
            </a:r>
            <a:endParaRPr lang="en-US"/>
          </a:p>
          <a:p>
            <a:pPr marL="960120" lvl="1" indent="-457200">
              <a:buAutoNum type="arabicPeriod"/>
            </a:pPr>
            <a:r>
              <a:rPr lang="en-US">
                <a:ea typeface="+mn-lt"/>
                <a:cs typeface="+mn-lt"/>
              </a:rPr>
              <a:t>The Pride of Lions can be kept at different places in the park to avoid territorial clashes amongst different prides.</a:t>
            </a:r>
            <a:endParaRPr lang="en-US" dirty="0">
              <a:ea typeface="+mn-lt"/>
              <a:cs typeface="+mn-lt"/>
            </a:endParaRPr>
          </a:p>
          <a:p>
            <a:pPr marL="0" indent="0">
              <a:buNone/>
            </a:pPr>
            <a:r>
              <a:rPr lang="en-US">
                <a:ea typeface="+mn-lt"/>
                <a:cs typeface="+mn-lt"/>
              </a:rPr>
              <a:t>Disease tracking among the lions should be implemented to track and quarantine infected lions to stop further spread of disease among the other lions</a:t>
            </a:r>
            <a:endParaRPr lang="en-US"/>
          </a:p>
          <a:p>
            <a:pPr marL="0" indent="0">
              <a:buNone/>
            </a:pPr>
            <a:r>
              <a:rPr lang="en-US">
                <a:ea typeface="+mn-lt"/>
                <a:cs typeface="+mn-lt"/>
              </a:rPr>
              <a:t>From Model 2, we have also observed the dependence on antelopes as a major source of food for lions. Necessary steps should be taken to increase the population of antelopes. Further, new sources of food should be introduced to decrease the dependence on antelopes.</a:t>
            </a:r>
            <a:endParaRPr lang="en-US"/>
          </a:p>
          <a:p>
            <a:pPr marL="342900" indent="-342900"/>
            <a:endParaRPr lang="en-US"/>
          </a:p>
        </p:txBody>
      </p:sp>
    </p:spTree>
    <p:extLst>
      <p:ext uri="{BB962C8B-B14F-4D97-AF65-F5344CB8AC3E}">
        <p14:creationId xmlns:p14="http://schemas.microsoft.com/office/powerpoint/2010/main" val="231210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67C3-349C-425E-ACC9-9435D0B7B759}"/>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102B3091-179E-4778-8EC3-4E44029690A4}"/>
              </a:ext>
            </a:extLst>
          </p:cNvPr>
          <p:cNvSpPr>
            <a:spLocks noGrp="1"/>
          </p:cNvSpPr>
          <p:nvPr>
            <p:ph idx="1"/>
          </p:nvPr>
        </p:nvSpPr>
        <p:spPr>
          <a:xfrm>
            <a:off x="3869268" y="743793"/>
            <a:ext cx="7315200" cy="5551770"/>
          </a:xfrm>
        </p:spPr>
        <p:txBody>
          <a:bodyPr>
            <a:normAutofit fontScale="85000" lnSpcReduction="10000"/>
          </a:bodyPr>
          <a:lstStyle/>
          <a:p>
            <a:pPr marL="0" indent="0">
              <a:buNone/>
            </a:pPr>
            <a:endParaRPr lang="en-US">
              <a:ea typeface="+mn-lt"/>
              <a:cs typeface="+mn-lt"/>
            </a:endParaRPr>
          </a:p>
          <a:p>
            <a:pPr marL="0" indent="0">
              <a:buNone/>
            </a:pPr>
            <a:r>
              <a:rPr lang="en-US">
                <a:ea typeface="+mn-lt"/>
                <a:cs typeface="+mn-lt"/>
              </a:rPr>
              <a:t>[1] “Gir National Park.” Wikipedia, Wikimedia Foundation, 15 Apr. 2020, en.wikipedia.org/wiki/Gir_National_Park.</a:t>
            </a:r>
            <a:endParaRPr lang="en-US"/>
          </a:p>
          <a:p>
            <a:pPr marL="0" indent="0">
              <a:buNone/>
            </a:pPr>
            <a:r>
              <a:rPr lang="en-US">
                <a:ea typeface="+mn-lt"/>
                <a:cs typeface="+mn-lt"/>
              </a:rPr>
              <a:t>[2] “Asiatic Lion.” Wikipedia, Wikimedia Foundation, 3 May 2020, en.wikipedia.org/wiki/Asiatic_lion.</a:t>
            </a:r>
          </a:p>
          <a:p>
            <a:pPr marL="0" indent="0">
              <a:buNone/>
            </a:pPr>
            <a:r>
              <a:rPr lang="en-US">
                <a:ea typeface="+mn-lt"/>
                <a:cs typeface="+mn-lt"/>
              </a:rPr>
              <a:t>[3] Raghu, Sunil. “Fight for Territory Leads to Death of 11 Lions in Gir.” Deccan Herald, DH News Service, 21 Sept. 2018, </a:t>
            </a:r>
            <a:r>
              <a:rPr lang="en-US" dirty="0">
                <a:ea typeface="+mn-lt"/>
                <a:cs typeface="+mn-lt"/>
                <a:hlinkClick r:id="rId2"/>
              </a:rPr>
              <a:t>www.deccanherald.com/national/fight-territory-leads-death-11-693862.html</a:t>
            </a:r>
            <a:r>
              <a:rPr lang="en-US">
                <a:ea typeface="+mn-lt"/>
                <a:cs typeface="+mn-lt"/>
              </a:rPr>
              <a:t>.</a:t>
            </a:r>
          </a:p>
          <a:p>
            <a:pPr marL="0" indent="0">
              <a:buNone/>
            </a:pPr>
            <a:r>
              <a:rPr lang="en-US">
                <a:ea typeface="+mn-lt"/>
                <a:cs typeface="+mn-lt"/>
              </a:rPr>
              <a:t>[4] SBS Australia. “The New Threat Faced by India's Asiatic Lions.” SBS Your Language, 10 Aug. 2018, www.sbs.com.au/language/english/the-new-threat-faced-by-india-s-asiatic-lions.</a:t>
            </a:r>
          </a:p>
          <a:p>
            <a:pPr marL="0" indent="0">
              <a:buNone/>
            </a:pPr>
            <a:r>
              <a:rPr lang="en-US">
                <a:ea typeface="+mn-lt"/>
                <a:cs typeface="+mn-lt"/>
              </a:rPr>
              <a:t>[5] Wang, Melissa. “Hawaiian Monk Seal Preservation Simulation.” </a:t>
            </a:r>
            <a:r>
              <a:rPr lang="en-US" i="1">
                <a:ea typeface="+mn-lt"/>
                <a:cs typeface="+mn-lt"/>
              </a:rPr>
              <a:t>SYS 611</a:t>
            </a:r>
            <a:r>
              <a:rPr lang="en-US">
                <a:ea typeface="+mn-lt"/>
                <a:cs typeface="+mn-lt"/>
              </a:rPr>
              <a:t>, Stevens Institute of Technology, 3 May 2012, sit.instructure.com/courses/37475/files/5478434?module_item_id=815745.</a:t>
            </a:r>
          </a:p>
          <a:p>
            <a:pPr marL="0" indent="0">
              <a:buNone/>
            </a:pPr>
            <a:r>
              <a:rPr lang="en-US">
                <a:ea typeface="+mn-lt"/>
                <a:cs typeface="+mn-lt"/>
              </a:rPr>
              <a:t>[</a:t>
            </a:r>
            <a:r>
              <a:rPr lang="en-US" dirty="0">
                <a:ea typeface="+mn-lt"/>
                <a:cs typeface="+mn-lt"/>
              </a:rPr>
              <a:t>6] Geller, </a:t>
            </a:r>
            <a:r>
              <a:rPr lang="en-US">
                <a:ea typeface="+mn-lt"/>
                <a:cs typeface="+mn-lt"/>
              </a:rPr>
              <a:t>Michael. “Deer-Lion-Food w Variable Kill Lion Rate New Food Eq.” </a:t>
            </a:r>
            <a:r>
              <a:rPr lang="en-US" dirty="0">
                <a:ea typeface="+mn-lt"/>
                <a:cs typeface="+mn-lt"/>
              </a:rPr>
              <a:t>Systems </a:t>
            </a:r>
            <a:r>
              <a:rPr lang="en-US">
                <a:ea typeface="+mn-lt"/>
                <a:cs typeface="+mn-lt"/>
              </a:rPr>
              <a:t>Modeling and Simulation, Stevens Institute of Technology, 2020, sit.instructure.com/courses/37475/files/5494771?module_item_id=816690.</a:t>
            </a:r>
            <a:endParaRPr lang="en-US"/>
          </a:p>
          <a:p>
            <a:pPr marL="0" indent="0">
              <a:buNone/>
            </a:pPr>
            <a:r>
              <a:rPr lang="en-US">
                <a:ea typeface="+mn-lt"/>
                <a:cs typeface="+mn-lt"/>
              </a:rPr>
              <a:t>[7] Banerjee, Kausik &amp; Jhala, Yadvendradev. (2012). Demographic parameters of endangered Asiatic lions (Panthera leo persica) in Gir Forests, India. Journal of Mammalogy. 93. 1420 - 1430. 10.1644/11-MAMM-A-231.1. </a:t>
            </a:r>
            <a:endParaRPr lang="en-US"/>
          </a:p>
          <a:p>
            <a:endParaRPr lang="en-US"/>
          </a:p>
        </p:txBody>
      </p:sp>
    </p:spTree>
    <p:extLst>
      <p:ext uri="{BB962C8B-B14F-4D97-AF65-F5344CB8AC3E}">
        <p14:creationId xmlns:p14="http://schemas.microsoft.com/office/powerpoint/2010/main" val="87760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07D5-9840-48FB-8573-3DE1AF5F0195}"/>
              </a:ext>
            </a:extLst>
          </p:cNvPr>
          <p:cNvSpPr>
            <a:spLocks noGrp="1"/>
          </p:cNvSpPr>
          <p:nvPr>
            <p:ph type="title"/>
          </p:nvPr>
        </p:nvSpPr>
        <p:spPr/>
        <p:txBody>
          <a:bodyPr/>
          <a:lstStyle/>
          <a:p>
            <a:r>
              <a:rPr lang="en-US" sz="3000"/>
              <a:t>APPROACH &amp;</a:t>
            </a:r>
            <a:br>
              <a:rPr lang="en-US" sz="3000"/>
            </a:br>
            <a:r>
              <a:rPr lang="en-US" sz="3000"/>
              <a:t>METHODOLOGY</a:t>
            </a:r>
          </a:p>
        </p:txBody>
      </p:sp>
      <p:sp>
        <p:nvSpPr>
          <p:cNvPr id="3" name="Content Placeholder 2">
            <a:extLst>
              <a:ext uri="{FF2B5EF4-FFF2-40B4-BE49-F238E27FC236}">
                <a16:creationId xmlns:a16="http://schemas.microsoft.com/office/drawing/2014/main" id="{94036381-D3F5-4891-9FC3-23EBA26491CC}"/>
              </a:ext>
            </a:extLst>
          </p:cNvPr>
          <p:cNvSpPr>
            <a:spLocks noGrp="1"/>
          </p:cNvSpPr>
          <p:nvPr>
            <p:ph idx="1"/>
          </p:nvPr>
        </p:nvSpPr>
        <p:spPr/>
        <p:txBody>
          <a:bodyPr/>
          <a:lstStyle/>
          <a:p>
            <a:r>
              <a:rPr lang="en-US" b="1" u="sng"/>
              <a:t>PHASE 1</a:t>
            </a:r>
            <a:r>
              <a:rPr lang="en-US"/>
              <a:t>: Research about the factors affecting lion population and Relevant Data Collection and assumptions to be made.</a:t>
            </a:r>
          </a:p>
          <a:p>
            <a:r>
              <a:rPr lang="en-US" b="1" u="sng"/>
              <a:t>PHASE 2</a:t>
            </a:r>
            <a:r>
              <a:rPr lang="en-US"/>
              <a:t>: Prepare Stella Model 1 with factors affecting lion population</a:t>
            </a:r>
          </a:p>
          <a:p>
            <a:r>
              <a:rPr lang="en-US" b="1" u="sng"/>
              <a:t>PHASE 3</a:t>
            </a:r>
            <a:r>
              <a:rPr lang="en-US"/>
              <a:t>: Run the model by changing different parameters to observe how each factor affects the population of lions and determine which factors are responsible for rapid decline in lion population.</a:t>
            </a:r>
          </a:p>
          <a:p>
            <a:r>
              <a:rPr lang="en-US" b="1" u="sng"/>
              <a:t>PHASE 4:</a:t>
            </a:r>
            <a:r>
              <a:rPr lang="en-US"/>
              <a:t> Prepare Stella Model 2 showing the interference of humans in lion's habitat.</a:t>
            </a:r>
          </a:p>
          <a:p>
            <a:r>
              <a:rPr lang="en-US" b="1" u="sng"/>
              <a:t>PHASE 5:</a:t>
            </a:r>
            <a:r>
              <a:rPr lang="en-US"/>
              <a:t> Analysis of Output of Stella Model 2</a:t>
            </a:r>
          </a:p>
          <a:p>
            <a:r>
              <a:rPr lang="en-US" b="1" u="sng"/>
              <a:t>PHASE 6:</a:t>
            </a:r>
            <a:r>
              <a:rPr lang="en-US"/>
              <a:t> Conclusion and Recommendations</a:t>
            </a:r>
          </a:p>
          <a:p>
            <a:endParaRPr lang="en-US"/>
          </a:p>
        </p:txBody>
      </p:sp>
    </p:spTree>
    <p:extLst>
      <p:ext uri="{BB962C8B-B14F-4D97-AF65-F5344CB8AC3E}">
        <p14:creationId xmlns:p14="http://schemas.microsoft.com/office/powerpoint/2010/main" val="96330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06A3-BA53-4FBD-B03C-D2A9D7E8E259}"/>
              </a:ext>
            </a:extLst>
          </p:cNvPr>
          <p:cNvSpPr>
            <a:spLocks noGrp="1"/>
          </p:cNvSpPr>
          <p:nvPr>
            <p:ph type="title"/>
          </p:nvPr>
        </p:nvSpPr>
        <p:spPr/>
        <p:txBody>
          <a:bodyPr/>
          <a:lstStyle/>
          <a:p>
            <a:r>
              <a:rPr lang="en-US"/>
              <a:t>INPUT DATA</a:t>
            </a:r>
          </a:p>
        </p:txBody>
      </p:sp>
      <p:sp>
        <p:nvSpPr>
          <p:cNvPr id="3" name="Content Placeholder 2">
            <a:extLst>
              <a:ext uri="{FF2B5EF4-FFF2-40B4-BE49-F238E27FC236}">
                <a16:creationId xmlns:a16="http://schemas.microsoft.com/office/drawing/2014/main" id="{F323E3F3-2A2A-40BD-8C19-4AEF5D9D28F4}"/>
              </a:ext>
            </a:extLst>
          </p:cNvPr>
          <p:cNvSpPr>
            <a:spLocks noGrp="1"/>
          </p:cNvSpPr>
          <p:nvPr>
            <p:ph idx="1"/>
          </p:nvPr>
        </p:nvSpPr>
        <p:spPr/>
        <p:txBody>
          <a:bodyPr/>
          <a:lstStyle/>
          <a:p>
            <a:r>
              <a:rPr lang="en-US"/>
              <a:t>Lion Population (as of 2015) : Total 523, Male= 109, Female=201,Cubs= 213</a:t>
            </a:r>
          </a:p>
          <a:p>
            <a:r>
              <a:rPr lang="en-US"/>
              <a:t>Birth Rate : 0.82 , Death Rate : 0.097 (source in references)</a:t>
            </a:r>
          </a:p>
          <a:p>
            <a:r>
              <a:rPr lang="en-US"/>
              <a:t>Factors affecting Lion Population in the Gir National Park:</a:t>
            </a:r>
          </a:p>
          <a:p>
            <a:pPr marL="0" indent="0">
              <a:buNone/>
            </a:pPr>
            <a:r>
              <a:rPr lang="en-US"/>
              <a:t>1) </a:t>
            </a:r>
            <a:r>
              <a:rPr lang="en-US" b="1" u="sng"/>
              <a:t>Accidents:</a:t>
            </a:r>
            <a:r>
              <a:rPr lang="en-US"/>
              <a:t> Approx 25 lions die per year by falling into open wells and getting hit by train which passes through forest.</a:t>
            </a:r>
          </a:p>
          <a:p>
            <a:pPr marL="0" indent="0">
              <a:buNone/>
            </a:pPr>
            <a:r>
              <a:rPr lang="en-US"/>
              <a:t>2) </a:t>
            </a:r>
            <a:r>
              <a:rPr lang="en-US" b="1" u="sng"/>
              <a:t>Human-Lion conflict</a:t>
            </a:r>
            <a:r>
              <a:rPr lang="en-US"/>
              <a:t>:Around 20 incidents occur per year where Lions are killed by villagers for entering the village.</a:t>
            </a:r>
          </a:p>
          <a:p>
            <a:pPr marL="0" indent="0">
              <a:buNone/>
            </a:pPr>
            <a:r>
              <a:rPr lang="en-US"/>
              <a:t>3) </a:t>
            </a:r>
            <a:r>
              <a:rPr lang="en-US" b="1" u="sng"/>
              <a:t>Disease:</a:t>
            </a:r>
            <a:r>
              <a:rPr lang="en-US"/>
              <a:t> Canine distemper virus killed estimated 50 lions.</a:t>
            </a:r>
          </a:p>
          <a:p>
            <a:pPr marL="0" indent="0">
              <a:buNone/>
            </a:pPr>
            <a:r>
              <a:rPr lang="en-US"/>
              <a:t>4) </a:t>
            </a:r>
            <a:r>
              <a:rPr lang="en-US" b="1" u="sng"/>
              <a:t>Fight for domination:</a:t>
            </a:r>
            <a:r>
              <a:rPr lang="en-US"/>
              <a:t> Fights among the prides for territory domination kills around 23 lions per year.</a:t>
            </a:r>
            <a:endParaRPr lang="en-US" b="1" u="sng"/>
          </a:p>
          <a:p>
            <a:pPr marL="0" indent="0">
              <a:buNone/>
            </a:pPr>
            <a:r>
              <a:rPr lang="en-US"/>
              <a:t>5)</a:t>
            </a:r>
            <a:r>
              <a:rPr lang="en-US" b="1" u="sng"/>
              <a:t> Cubs Survival</a:t>
            </a:r>
            <a:r>
              <a:rPr lang="en-US"/>
              <a:t>: Only 40% of the cubs survive as many are killed by pride fights</a:t>
            </a:r>
          </a:p>
        </p:txBody>
      </p:sp>
    </p:spTree>
    <p:extLst>
      <p:ext uri="{BB962C8B-B14F-4D97-AF65-F5344CB8AC3E}">
        <p14:creationId xmlns:p14="http://schemas.microsoft.com/office/powerpoint/2010/main" val="21411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FB6-B8A0-42D3-B610-AF1A3D98331D}"/>
              </a:ext>
            </a:extLst>
          </p:cNvPr>
          <p:cNvSpPr>
            <a:spLocks noGrp="1"/>
          </p:cNvSpPr>
          <p:nvPr>
            <p:ph type="title"/>
          </p:nvPr>
        </p:nvSpPr>
        <p:spPr/>
        <p:txBody>
          <a:bodyPr>
            <a:normAutofit/>
          </a:bodyPr>
          <a:lstStyle/>
          <a:p>
            <a:r>
              <a:rPr lang="en-US" sz="2400">
                <a:ea typeface="+mj-lt"/>
                <a:cs typeface="+mj-lt"/>
              </a:rPr>
              <a:t>DATA PREPARATION AND CALCULATIONS</a:t>
            </a:r>
            <a:endParaRPr lang="en-US" sz="2400"/>
          </a:p>
        </p:txBody>
      </p:sp>
      <p:sp>
        <p:nvSpPr>
          <p:cNvPr id="3" name="Content Placeholder 2">
            <a:extLst>
              <a:ext uri="{FF2B5EF4-FFF2-40B4-BE49-F238E27FC236}">
                <a16:creationId xmlns:a16="http://schemas.microsoft.com/office/drawing/2014/main" id="{4E99110D-7756-4E55-821B-E314AEF2B6BB}"/>
              </a:ext>
            </a:extLst>
          </p:cNvPr>
          <p:cNvSpPr>
            <a:spLocks noGrp="1"/>
          </p:cNvSpPr>
          <p:nvPr>
            <p:ph idx="1"/>
          </p:nvPr>
        </p:nvSpPr>
        <p:spPr/>
        <p:txBody>
          <a:bodyPr>
            <a:normAutofit lnSpcReduction="10000"/>
          </a:bodyPr>
          <a:lstStyle/>
          <a:p>
            <a:pPr>
              <a:lnSpc>
                <a:spcPct val="100000"/>
              </a:lnSpc>
              <a:spcBef>
                <a:spcPts val="0"/>
              </a:spcBef>
              <a:buChar char="•"/>
            </a:pPr>
            <a:r>
              <a:rPr lang="en-US" b="1" u="sng">
                <a:ea typeface="+mn-lt"/>
                <a:cs typeface="+mn-lt"/>
              </a:rPr>
              <a:t>Factor: Accidents </a:t>
            </a:r>
          </a:p>
          <a:p>
            <a:pPr marL="0" indent="0">
              <a:lnSpc>
                <a:spcPct val="100000"/>
              </a:lnSpc>
              <a:spcBef>
                <a:spcPts val="0"/>
              </a:spcBef>
              <a:buNone/>
            </a:pPr>
            <a:r>
              <a:rPr lang="en-US">
                <a:ea typeface="+mn-lt"/>
                <a:cs typeface="+mn-lt"/>
              </a:rPr>
              <a:t>(25/523)*100= 4.78%</a:t>
            </a:r>
          </a:p>
          <a:p>
            <a:pPr marL="0" indent="0">
              <a:lnSpc>
                <a:spcPct val="100000"/>
              </a:lnSpc>
              <a:spcBef>
                <a:spcPts val="0"/>
              </a:spcBef>
              <a:buNone/>
            </a:pPr>
            <a:r>
              <a:rPr lang="en-US">
                <a:ea typeface="+mn-lt"/>
                <a:cs typeface="+mn-lt"/>
              </a:rPr>
              <a:t>So factor of 0.047 is taken</a:t>
            </a:r>
          </a:p>
          <a:p>
            <a:pPr>
              <a:lnSpc>
                <a:spcPct val="100000"/>
              </a:lnSpc>
              <a:spcBef>
                <a:spcPts val="0"/>
              </a:spcBef>
              <a:buChar char="•"/>
            </a:pPr>
            <a:r>
              <a:rPr lang="en-US" b="1" u="sng">
                <a:ea typeface="+mn-lt"/>
                <a:cs typeface="+mn-lt"/>
              </a:rPr>
              <a:t>Factor: Human-Lion conflict</a:t>
            </a:r>
          </a:p>
          <a:p>
            <a:pPr marL="0" indent="0">
              <a:lnSpc>
                <a:spcPct val="100000"/>
              </a:lnSpc>
              <a:spcBef>
                <a:spcPts val="0"/>
              </a:spcBef>
              <a:buNone/>
            </a:pPr>
            <a:r>
              <a:rPr lang="en-US">
                <a:ea typeface="+mn-lt"/>
                <a:cs typeface="+mn-lt"/>
              </a:rPr>
              <a:t>(20/523)*100= 3.82%</a:t>
            </a:r>
          </a:p>
          <a:p>
            <a:pPr marL="0" indent="0">
              <a:lnSpc>
                <a:spcPct val="100000"/>
              </a:lnSpc>
              <a:spcBef>
                <a:spcPts val="0"/>
              </a:spcBef>
              <a:buNone/>
            </a:pPr>
            <a:r>
              <a:rPr lang="en-US">
                <a:ea typeface="+mn-lt"/>
                <a:cs typeface="+mn-lt"/>
              </a:rPr>
              <a:t>So factor of 0.038 is taken</a:t>
            </a:r>
          </a:p>
          <a:p>
            <a:pPr>
              <a:lnSpc>
                <a:spcPct val="100000"/>
              </a:lnSpc>
              <a:spcBef>
                <a:spcPts val="0"/>
              </a:spcBef>
              <a:buChar char="•"/>
            </a:pPr>
            <a:r>
              <a:rPr lang="en-US" b="1" u="sng">
                <a:ea typeface="+mn-lt"/>
                <a:cs typeface="+mn-lt"/>
              </a:rPr>
              <a:t>Factor: Disease</a:t>
            </a:r>
          </a:p>
          <a:p>
            <a:pPr marL="0" indent="0">
              <a:lnSpc>
                <a:spcPct val="100000"/>
              </a:lnSpc>
              <a:spcBef>
                <a:spcPts val="0"/>
              </a:spcBef>
              <a:buNone/>
            </a:pPr>
            <a:r>
              <a:rPr lang="en-US">
                <a:ea typeface="+mn-lt"/>
                <a:cs typeface="+mn-lt"/>
              </a:rPr>
              <a:t>(50/523)*100= Approx 10%</a:t>
            </a:r>
          </a:p>
          <a:p>
            <a:pPr marL="0" indent="0">
              <a:lnSpc>
                <a:spcPct val="100000"/>
              </a:lnSpc>
              <a:spcBef>
                <a:spcPts val="0"/>
              </a:spcBef>
              <a:buNone/>
            </a:pPr>
            <a:r>
              <a:rPr lang="en-US">
                <a:ea typeface="+mn-lt"/>
                <a:cs typeface="+mn-lt"/>
              </a:rPr>
              <a:t>So factor of 0.1 is taken</a:t>
            </a:r>
          </a:p>
          <a:p>
            <a:pPr>
              <a:lnSpc>
                <a:spcPct val="100000"/>
              </a:lnSpc>
              <a:spcBef>
                <a:spcPts val="0"/>
              </a:spcBef>
              <a:buChar char="•"/>
            </a:pPr>
            <a:r>
              <a:rPr lang="en-US" b="1" u="sng">
                <a:ea typeface="+mn-lt"/>
                <a:cs typeface="+mn-lt"/>
              </a:rPr>
              <a:t>Factor: Fight for Domination (only affects cubs and males in most cases)</a:t>
            </a:r>
          </a:p>
          <a:p>
            <a:pPr marL="0" indent="0">
              <a:lnSpc>
                <a:spcPct val="100000"/>
              </a:lnSpc>
              <a:spcBef>
                <a:spcPts val="0"/>
              </a:spcBef>
              <a:buNone/>
            </a:pPr>
            <a:r>
              <a:rPr lang="en-US">
                <a:ea typeface="+mn-lt"/>
                <a:cs typeface="+mn-lt"/>
              </a:rPr>
              <a:t>(23/322)*100= 7.1%</a:t>
            </a:r>
          </a:p>
          <a:p>
            <a:pPr marL="0" indent="0">
              <a:lnSpc>
                <a:spcPct val="100000"/>
              </a:lnSpc>
              <a:spcBef>
                <a:spcPts val="0"/>
              </a:spcBef>
              <a:buNone/>
            </a:pPr>
            <a:r>
              <a:rPr lang="en-US">
                <a:ea typeface="+mn-lt"/>
                <a:cs typeface="+mn-lt"/>
              </a:rPr>
              <a:t>So a factor of 0.071 is taken</a:t>
            </a:r>
          </a:p>
          <a:p>
            <a:pPr>
              <a:lnSpc>
                <a:spcPct val="100000"/>
              </a:lnSpc>
              <a:spcBef>
                <a:spcPts val="0"/>
              </a:spcBef>
              <a:buChar char="•"/>
            </a:pPr>
            <a:r>
              <a:rPr lang="en-US" b="1" u="sng">
                <a:ea typeface="+mn-lt"/>
                <a:cs typeface="+mn-lt"/>
              </a:rPr>
              <a:t>Factor: Cubs Death Rate</a:t>
            </a:r>
          </a:p>
          <a:p>
            <a:pPr marL="0" indent="0">
              <a:lnSpc>
                <a:spcPct val="100000"/>
              </a:lnSpc>
              <a:spcBef>
                <a:spcPts val="0"/>
              </a:spcBef>
              <a:buNone/>
            </a:pPr>
            <a:r>
              <a:rPr lang="en-US">
                <a:ea typeface="+mn-lt"/>
                <a:cs typeface="+mn-lt"/>
              </a:rPr>
              <a:t>Only 40% cubs survive</a:t>
            </a:r>
          </a:p>
          <a:p>
            <a:pPr marL="0" indent="0">
              <a:lnSpc>
                <a:spcPct val="100000"/>
              </a:lnSpc>
              <a:spcBef>
                <a:spcPts val="0"/>
              </a:spcBef>
              <a:buNone/>
            </a:pPr>
            <a:r>
              <a:rPr lang="en-US">
                <a:ea typeface="+mn-lt"/>
                <a:cs typeface="+mn-lt"/>
              </a:rPr>
              <a:t>So factor of 0.6 is taken (Assumption: 50% of cubs are male and 50% are female)</a:t>
            </a:r>
            <a:endParaRPr lang="en-US"/>
          </a:p>
        </p:txBody>
      </p:sp>
    </p:spTree>
    <p:extLst>
      <p:ext uri="{BB962C8B-B14F-4D97-AF65-F5344CB8AC3E}">
        <p14:creationId xmlns:p14="http://schemas.microsoft.com/office/powerpoint/2010/main" val="427672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E63B-E6EB-4132-A2C2-884C016CC58D}"/>
              </a:ext>
            </a:extLst>
          </p:cNvPr>
          <p:cNvSpPr>
            <a:spLocks noGrp="1"/>
          </p:cNvSpPr>
          <p:nvPr>
            <p:ph type="title"/>
          </p:nvPr>
        </p:nvSpPr>
        <p:spPr/>
        <p:txBody>
          <a:bodyPr/>
          <a:lstStyle/>
          <a:p>
            <a:r>
              <a:rPr lang="en-US"/>
              <a:t>Stella Model 1</a:t>
            </a:r>
          </a:p>
        </p:txBody>
      </p:sp>
      <p:pic>
        <p:nvPicPr>
          <p:cNvPr id="6" name="Picture 6" descr="A close up of a map&#10;&#10;Description generated with high confidence">
            <a:extLst>
              <a:ext uri="{FF2B5EF4-FFF2-40B4-BE49-F238E27FC236}">
                <a16:creationId xmlns:a16="http://schemas.microsoft.com/office/drawing/2014/main" id="{CE2C9F88-5038-4A08-803F-F9E4AEECF15E}"/>
              </a:ext>
            </a:extLst>
          </p:cNvPr>
          <p:cNvPicPr>
            <a:picLocks noGrp="1" noChangeAspect="1"/>
          </p:cNvPicPr>
          <p:nvPr>
            <p:ph idx="1"/>
          </p:nvPr>
        </p:nvPicPr>
        <p:blipFill>
          <a:blip r:embed="rId2"/>
          <a:stretch>
            <a:fillRect/>
          </a:stretch>
        </p:blipFill>
        <p:spPr>
          <a:xfrm>
            <a:off x="4540805" y="655341"/>
            <a:ext cx="6400099" cy="5329407"/>
          </a:xfrm>
        </p:spPr>
      </p:pic>
    </p:spTree>
    <p:extLst>
      <p:ext uri="{BB962C8B-B14F-4D97-AF65-F5344CB8AC3E}">
        <p14:creationId xmlns:p14="http://schemas.microsoft.com/office/powerpoint/2010/main" val="26331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5E83-A48E-41C5-A191-D1F0C33A4D5A}"/>
              </a:ext>
            </a:extLst>
          </p:cNvPr>
          <p:cNvSpPr>
            <a:spLocks noGrp="1"/>
          </p:cNvSpPr>
          <p:nvPr>
            <p:ph type="title"/>
          </p:nvPr>
        </p:nvSpPr>
        <p:spPr/>
        <p:txBody>
          <a:bodyPr/>
          <a:lstStyle/>
          <a:p>
            <a:r>
              <a:rPr lang="en-US"/>
              <a:t>Output of the Model 1</a:t>
            </a:r>
          </a:p>
        </p:txBody>
      </p:sp>
      <p:pic>
        <p:nvPicPr>
          <p:cNvPr id="4" name="Picture 4" descr="A close up of a map&#10;&#10;Description generated with high confidence">
            <a:extLst>
              <a:ext uri="{FF2B5EF4-FFF2-40B4-BE49-F238E27FC236}">
                <a16:creationId xmlns:a16="http://schemas.microsoft.com/office/drawing/2014/main" id="{D2B9F303-5E6A-4C1D-A8E0-47B6116EC296}"/>
              </a:ext>
            </a:extLst>
          </p:cNvPr>
          <p:cNvPicPr>
            <a:picLocks noGrp="1" noChangeAspect="1"/>
          </p:cNvPicPr>
          <p:nvPr>
            <p:ph idx="1"/>
          </p:nvPr>
        </p:nvPicPr>
        <p:blipFill>
          <a:blip r:embed="rId2"/>
          <a:stretch>
            <a:fillRect/>
          </a:stretch>
        </p:blipFill>
        <p:spPr>
          <a:xfrm>
            <a:off x="5121805" y="1768081"/>
            <a:ext cx="4810125" cy="3142247"/>
          </a:xfrm>
        </p:spPr>
      </p:pic>
    </p:spTree>
    <p:extLst>
      <p:ext uri="{BB962C8B-B14F-4D97-AF65-F5344CB8AC3E}">
        <p14:creationId xmlns:p14="http://schemas.microsoft.com/office/powerpoint/2010/main" val="222195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E99-B0B8-45DB-A6B6-D6B39BDC9897}"/>
              </a:ext>
            </a:extLst>
          </p:cNvPr>
          <p:cNvSpPr>
            <a:spLocks noGrp="1"/>
          </p:cNvSpPr>
          <p:nvPr>
            <p:ph type="title"/>
          </p:nvPr>
        </p:nvSpPr>
        <p:spPr/>
        <p:txBody>
          <a:bodyPr/>
          <a:lstStyle/>
          <a:p>
            <a:r>
              <a:rPr lang="en-US"/>
              <a:t>Analysis of output of Model 1</a:t>
            </a:r>
          </a:p>
        </p:txBody>
      </p:sp>
      <p:sp>
        <p:nvSpPr>
          <p:cNvPr id="3" name="Content Placeholder 2">
            <a:extLst>
              <a:ext uri="{FF2B5EF4-FFF2-40B4-BE49-F238E27FC236}">
                <a16:creationId xmlns:a16="http://schemas.microsoft.com/office/drawing/2014/main" id="{155B424C-EFDC-4E4A-9448-D40F66F919FD}"/>
              </a:ext>
            </a:extLst>
          </p:cNvPr>
          <p:cNvSpPr>
            <a:spLocks noGrp="1"/>
          </p:cNvSpPr>
          <p:nvPr>
            <p:ph idx="1"/>
          </p:nvPr>
        </p:nvSpPr>
        <p:spPr/>
        <p:txBody>
          <a:bodyPr/>
          <a:lstStyle/>
          <a:p>
            <a:r>
              <a:rPr lang="en-US"/>
              <a:t>According to the model the Asiatic lions will be near extinct in 75 years if the factors responsible for their death remain the same.</a:t>
            </a:r>
          </a:p>
          <a:p>
            <a:r>
              <a:rPr lang="en-US"/>
              <a:t>The low survival rate of the cubs is one of the factors besides human caused deaths.</a:t>
            </a:r>
          </a:p>
          <a:p>
            <a:r>
              <a:rPr lang="en-US"/>
              <a:t>For the next phase we will see which factors impact most on the lion population.</a:t>
            </a:r>
          </a:p>
          <a:p>
            <a:r>
              <a:rPr lang="en-US"/>
              <a:t>This can be accomplished by changing various parameter values and observing the change in the population.</a:t>
            </a:r>
          </a:p>
          <a:p>
            <a:endParaRPr lang="en-US"/>
          </a:p>
        </p:txBody>
      </p:sp>
    </p:spTree>
    <p:extLst>
      <p:ext uri="{BB962C8B-B14F-4D97-AF65-F5344CB8AC3E}">
        <p14:creationId xmlns:p14="http://schemas.microsoft.com/office/powerpoint/2010/main" val="168288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E1B2D-99DA-46A2-928A-12C0665E7C31}"/>
              </a:ext>
            </a:extLst>
          </p:cNvPr>
          <p:cNvSpPr>
            <a:spLocks noGrp="1"/>
          </p:cNvSpPr>
          <p:nvPr>
            <p:ph type="title"/>
          </p:nvPr>
        </p:nvSpPr>
        <p:spPr/>
        <p:txBody>
          <a:bodyPr/>
          <a:lstStyle/>
          <a:p>
            <a:r>
              <a:rPr lang="en-US"/>
              <a:t>FACTOR:</a:t>
            </a:r>
            <a:br>
              <a:rPr lang="en-US"/>
            </a:br>
            <a:r>
              <a:rPr lang="en-US"/>
              <a:t>ACCIDENT</a:t>
            </a:r>
          </a:p>
        </p:txBody>
      </p:sp>
      <p:sp>
        <p:nvSpPr>
          <p:cNvPr id="5" name="Text Placeholder 4">
            <a:extLst>
              <a:ext uri="{FF2B5EF4-FFF2-40B4-BE49-F238E27FC236}">
                <a16:creationId xmlns:a16="http://schemas.microsoft.com/office/drawing/2014/main" id="{11E5D647-526E-4289-AF09-85B123E74262}"/>
              </a:ext>
            </a:extLst>
          </p:cNvPr>
          <p:cNvSpPr>
            <a:spLocks noGrp="1"/>
          </p:cNvSpPr>
          <p:nvPr>
            <p:ph type="body" idx="1"/>
          </p:nvPr>
        </p:nvSpPr>
        <p:spPr>
          <a:xfrm>
            <a:off x="3867912" y="612507"/>
            <a:ext cx="3474720" cy="807720"/>
          </a:xfrm>
        </p:spPr>
        <p:txBody>
          <a:bodyPr/>
          <a:lstStyle/>
          <a:p>
            <a:r>
              <a:rPr lang="en-US"/>
              <a:t>1) Accident=0.0</a:t>
            </a:r>
          </a:p>
          <a:p>
            <a:r>
              <a:rPr lang="en-US"/>
              <a:t>2) Accident=0.020</a:t>
            </a:r>
          </a:p>
        </p:txBody>
      </p:sp>
      <p:pic>
        <p:nvPicPr>
          <p:cNvPr id="2" name="Picture 2" descr="A screenshot of a cell phone&#10;&#10;Description generated with very high confidence">
            <a:extLst>
              <a:ext uri="{FF2B5EF4-FFF2-40B4-BE49-F238E27FC236}">
                <a16:creationId xmlns:a16="http://schemas.microsoft.com/office/drawing/2014/main" id="{C7DFA819-1C5E-4554-A43D-75BED5327AAC}"/>
              </a:ext>
            </a:extLst>
          </p:cNvPr>
          <p:cNvPicPr>
            <a:picLocks noGrp="1" noChangeAspect="1"/>
          </p:cNvPicPr>
          <p:nvPr>
            <p:ph sz="half" idx="2"/>
          </p:nvPr>
        </p:nvPicPr>
        <p:blipFill>
          <a:blip r:embed="rId2"/>
          <a:stretch>
            <a:fillRect/>
          </a:stretch>
        </p:blipFill>
        <p:spPr>
          <a:xfrm>
            <a:off x="3727544" y="1494387"/>
            <a:ext cx="3615088" cy="2169302"/>
          </a:xfrm>
        </p:spPr>
      </p:pic>
      <p:sp>
        <p:nvSpPr>
          <p:cNvPr id="7" name="Text Placeholder 6">
            <a:extLst>
              <a:ext uri="{FF2B5EF4-FFF2-40B4-BE49-F238E27FC236}">
                <a16:creationId xmlns:a16="http://schemas.microsoft.com/office/drawing/2014/main" id="{72D4E6E3-8684-42C6-8E9A-60032D0E1260}"/>
              </a:ext>
            </a:extLst>
          </p:cNvPr>
          <p:cNvSpPr>
            <a:spLocks noGrp="1"/>
          </p:cNvSpPr>
          <p:nvPr>
            <p:ph type="body" sz="quarter" idx="3"/>
          </p:nvPr>
        </p:nvSpPr>
        <p:spPr>
          <a:xfrm>
            <a:off x="7858568" y="562375"/>
            <a:ext cx="3474720" cy="813171"/>
          </a:xfrm>
        </p:spPr>
        <p:txBody>
          <a:bodyPr/>
          <a:lstStyle/>
          <a:p>
            <a:r>
              <a:rPr lang="en-US"/>
              <a:t>3) Accident=0.040</a:t>
            </a:r>
          </a:p>
          <a:p>
            <a:r>
              <a:rPr lang="en-US"/>
              <a:t>4) Accident=0.1</a:t>
            </a:r>
          </a:p>
        </p:txBody>
      </p:sp>
      <p:pic>
        <p:nvPicPr>
          <p:cNvPr id="9" name="Picture 9" descr="A close up of a map&#10;&#10;Description generated with very high confidence">
            <a:extLst>
              <a:ext uri="{FF2B5EF4-FFF2-40B4-BE49-F238E27FC236}">
                <a16:creationId xmlns:a16="http://schemas.microsoft.com/office/drawing/2014/main" id="{25CC273F-6F9A-431C-90BB-BAE4205BA4B9}"/>
              </a:ext>
            </a:extLst>
          </p:cNvPr>
          <p:cNvPicPr>
            <a:picLocks noGrp="1" noChangeAspect="1"/>
          </p:cNvPicPr>
          <p:nvPr>
            <p:ph sz="quarter" idx="4"/>
          </p:nvPr>
        </p:nvPicPr>
        <p:blipFill>
          <a:blip r:embed="rId3"/>
          <a:stretch>
            <a:fillRect/>
          </a:stretch>
        </p:blipFill>
        <p:spPr>
          <a:xfrm>
            <a:off x="3667569" y="3799681"/>
            <a:ext cx="3675246" cy="2311187"/>
          </a:xfrm>
        </p:spPr>
      </p:pic>
      <p:pic>
        <p:nvPicPr>
          <p:cNvPr id="11" name="Picture 11" descr="A close up of a map&#10;&#10;Description generated with high confidence">
            <a:extLst>
              <a:ext uri="{FF2B5EF4-FFF2-40B4-BE49-F238E27FC236}">
                <a16:creationId xmlns:a16="http://schemas.microsoft.com/office/drawing/2014/main" id="{6CAA7A13-E5EA-48FF-ADA4-1E85D21B67BB}"/>
              </a:ext>
            </a:extLst>
          </p:cNvPr>
          <p:cNvPicPr>
            <a:picLocks noChangeAspect="1"/>
          </p:cNvPicPr>
          <p:nvPr/>
        </p:nvPicPr>
        <p:blipFill>
          <a:blip r:embed="rId4"/>
          <a:stretch>
            <a:fillRect/>
          </a:stretch>
        </p:blipFill>
        <p:spPr>
          <a:xfrm>
            <a:off x="7611980" y="1497916"/>
            <a:ext cx="3836066" cy="2247931"/>
          </a:xfrm>
          <a:prstGeom prst="rect">
            <a:avLst/>
          </a:prstGeom>
        </p:spPr>
      </p:pic>
      <p:pic>
        <p:nvPicPr>
          <p:cNvPr id="15" name="Picture 15" descr="A close up of a map&#10;&#10;Description generated with high confidence">
            <a:extLst>
              <a:ext uri="{FF2B5EF4-FFF2-40B4-BE49-F238E27FC236}">
                <a16:creationId xmlns:a16="http://schemas.microsoft.com/office/drawing/2014/main" id="{6356239B-7C32-4CBC-904C-40076ADBDCF0}"/>
              </a:ext>
            </a:extLst>
          </p:cNvPr>
          <p:cNvPicPr>
            <a:picLocks noChangeAspect="1"/>
          </p:cNvPicPr>
          <p:nvPr/>
        </p:nvPicPr>
        <p:blipFill>
          <a:blip r:embed="rId5"/>
          <a:stretch>
            <a:fillRect/>
          </a:stretch>
        </p:blipFill>
        <p:spPr>
          <a:xfrm>
            <a:off x="7662110" y="3799457"/>
            <a:ext cx="3725778" cy="2307086"/>
          </a:xfrm>
          <a:prstGeom prst="rect">
            <a:avLst/>
          </a:prstGeom>
        </p:spPr>
      </p:pic>
      <p:pic>
        <p:nvPicPr>
          <p:cNvPr id="3" name="Picture 5">
            <a:extLst>
              <a:ext uri="{FF2B5EF4-FFF2-40B4-BE49-F238E27FC236}">
                <a16:creationId xmlns:a16="http://schemas.microsoft.com/office/drawing/2014/main" id="{4775AD94-60B9-40C8-8516-7836CAB25A0E}"/>
              </a:ext>
            </a:extLst>
          </p:cNvPr>
          <p:cNvPicPr>
            <a:picLocks noChangeAspect="1"/>
          </p:cNvPicPr>
          <p:nvPr/>
        </p:nvPicPr>
        <p:blipFill>
          <a:blip r:embed="rId6"/>
          <a:stretch>
            <a:fillRect/>
          </a:stretch>
        </p:blipFill>
        <p:spPr>
          <a:xfrm>
            <a:off x="3509963" y="1495676"/>
            <a:ext cx="219075" cy="257175"/>
          </a:xfrm>
          <a:prstGeom prst="rect">
            <a:avLst/>
          </a:prstGeom>
        </p:spPr>
      </p:pic>
      <p:pic>
        <p:nvPicPr>
          <p:cNvPr id="8" name="Picture 9">
            <a:extLst>
              <a:ext uri="{FF2B5EF4-FFF2-40B4-BE49-F238E27FC236}">
                <a16:creationId xmlns:a16="http://schemas.microsoft.com/office/drawing/2014/main" id="{A71CD109-F867-4D33-A0DA-6A508724BCB9}"/>
              </a:ext>
            </a:extLst>
          </p:cNvPr>
          <p:cNvPicPr>
            <a:picLocks noChangeAspect="1"/>
          </p:cNvPicPr>
          <p:nvPr/>
        </p:nvPicPr>
        <p:blipFill>
          <a:blip r:embed="rId7"/>
          <a:stretch>
            <a:fillRect/>
          </a:stretch>
        </p:blipFill>
        <p:spPr>
          <a:xfrm>
            <a:off x="3430254" y="3842837"/>
            <a:ext cx="238125" cy="295275"/>
          </a:xfrm>
          <a:prstGeom prst="rect">
            <a:avLst/>
          </a:prstGeom>
        </p:spPr>
      </p:pic>
      <p:pic>
        <p:nvPicPr>
          <p:cNvPr id="12" name="Picture 12">
            <a:extLst>
              <a:ext uri="{FF2B5EF4-FFF2-40B4-BE49-F238E27FC236}">
                <a16:creationId xmlns:a16="http://schemas.microsoft.com/office/drawing/2014/main" id="{7624B303-8270-46AC-944F-7E7184BCD5BB}"/>
              </a:ext>
            </a:extLst>
          </p:cNvPr>
          <p:cNvPicPr>
            <a:picLocks noChangeAspect="1"/>
          </p:cNvPicPr>
          <p:nvPr/>
        </p:nvPicPr>
        <p:blipFill>
          <a:blip r:embed="rId8"/>
          <a:stretch>
            <a:fillRect/>
          </a:stretch>
        </p:blipFill>
        <p:spPr>
          <a:xfrm>
            <a:off x="7342522" y="1451811"/>
            <a:ext cx="314325" cy="304800"/>
          </a:xfrm>
          <a:prstGeom prst="rect">
            <a:avLst/>
          </a:prstGeom>
        </p:spPr>
      </p:pic>
      <p:pic>
        <p:nvPicPr>
          <p:cNvPr id="14" name="Picture 15">
            <a:extLst>
              <a:ext uri="{FF2B5EF4-FFF2-40B4-BE49-F238E27FC236}">
                <a16:creationId xmlns:a16="http://schemas.microsoft.com/office/drawing/2014/main" id="{2F47C733-FC97-4A26-89A2-7F23982A390D}"/>
              </a:ext>
            </a:extLst>
          </p:cNvPr>
          <p:cNvPicPr>
            <a:picLocks noChangeAspect="1"/>
          </p:cNvPicPr>
          <p:nvPr/>
        </p:nvPicPr>
        <p:blipFill>
          <a:blip r:embed="rId9"/>
          <a:stretch>
            <a:fillRect/>
          </a:stretch>
        </p:blipFill>
        <p:spPr>
          <a:xfrm>
            <a:off x="7440279" y="3757863"/>
            <a:ext cx="219075" cy="304800"/>
          </a:xfrm>
          <a:prstGeom prst="rect">
            <a:avLst/>
          </a:prstGeom>
        </p:spPr>
      </p:pic>
    </p:spTree>
    <p:extLst>
      <p:ext uri="{BB962C8B-B14F-4D97-AF65-F5344CB8AC3E}">
        <p14:creationId xmlns:p14="http://schemas.microsoft.com/office/powerpoint/2010/main" val="1779723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Atlas</Template>
  <TotalTime>0</TotalTime>
  <Words>1696</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Corbel</vt:lpstr>
      <vt:lpstr>Times New Roman</vt:lpstr>
      <vt:lpstr>Wingdings 2</vt:lpstr>
      <vt:lpstr>Frame</vt:lpstr>
      <vt:lpstr>Conservation of Asiatic Lions</vt:lpstr>
      <vt:lpstr>PROBLEM STATEMENT</vt:lpstr>
      <vt:lpstr>APPROACH &amp; METHODOLOGY</vt:lpstr>
      <vt:lpstr>INPUT DATA</vt:lpstr>
      <vt:lpstr>DATA PREPARATION AND CALCULATIONS</vt:lpstr>
      <vt:lpstr>Stella Model 1</vt:lpstr>
      <vt:lpstr>Output of the Model 1</vt:lpstr>
      <vt:lpstr>Analysis of output of Model 1</vt:lpstr>
      <vt:lpstr>FACTOR: ACCIDENT</vt:lpstr>
      <vt:lpstr>FACTOR: HUMAN-LION CONFLICT</vt:lpstr>
      <vt:lpstr>FACTOR:  DISEASE</vt:lpstr>
      <vt:lpstr>FACTOR: FIGHT FOR DOMINATION</vt:lpstr>
      <vt:lpstr>FACTOR: CUBS DEATH RATE</vt:lpstr>
      <vt:lpstr>CONCLUSION FROM THE ANALYSIS SO FAR</vt:lpstr>
      <vt:lpstr>Ill-Effects of increasing human population in and around Gir National Park (Stella Model 2)</vt:lpstr>
      <vt:lpstr>EXPLANATION of Stella Model 2</vt:lpstr>
      <vt:lpstr>Stella Model 2 Output</vt:lpstr>
      <vt:lpstr>EXPLANATION of Stella Model 2 Output</vt:lpstr>
      <vt:lpstr>CONSERVATION</vt:lpstr>
      <vt:lpstr>FORECAST of Lion Population if conservation is implemented</vt:lpstr>
      <vt:lpstr>CONCLUSION  AND RECOMMENDATION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Narwal</dc:creator>
  <cp:lastModifiedBy>Manish Narwal</cp:lastModifiedBy>
  <cp:revision>247</cp:revision>
  <dcterms:created xsi:type="dcterms:W3CDTF">2020-05-02T15:56:30Z</dcterms:created>
  <dcterms:modified xsi:type="dcterms:W3CDTF">2020-05-03T19:04:00Z</dcterms:modified>
</cp:coreProperties>
</file>