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97672-E8EC-4008-B2F9-9E934631B92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D08EB1-75F3-48E3-824F-BACD719D56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1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m-conferences.org/articles/itmconf/pdf/2017/04/itmconf_ita2017_04008.pdf" TargetMode="External"/><Relationship Id="rId2" Type="http://schemas.openxmlformats.org/officeDocument/2006/relationships/hyperlink" Target="https://www.kaggle.com/tmdb/tmdb-movie-metadata/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hemoviedb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pulse/cosine-similarity-classification-michael-l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AAE1-4E07-4BFD-9D9D-FB5C491F7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1" y="868901"/>
            <a:ext cx="6583680" cy="4823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Movie Recommendation System using k-Nearest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7F320-89D9-4600-A521-4AA1BEA6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681" y="868901"/>
            <a:ext cx="3703320" cy="4823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COURSE</a:t>
            </a:r>
            <a:r>
              <a:rPr lang="en-US" dirty="0">
                <a:solidFill>
                  <a:schemeClr val="tx2"/>
                </a:solidFill>
              </a:rPr>
              <a:t>: MIS-637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PROFESSOR</a:t>
            </a:r>
            <a:r>
              <a:rPr lang="en-US" dirty="0">
                <a:solidFill>
                  <a:schemeClr val="tx2"/>
                </a:solidFill>
              </a:rPr>
              <a:t>: Dr. M. </a:t>
            </a:r>
            <a:r>
              <a:rPr lang="en-US" dirty="0" err="1">
                <a:solidFill>
                  <a:schemeClr val="tx2"/>
                </a:solidFill>
              </a:rPr>
              <a:t>Daneshmand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AUTHOR</a:t>
            </a:r>
            <a:r>
              <a:rPr lang="en-US" dirty="0">
                <a:solidFill>
                  <a:schemeClr val="tx2"/>
                </a:solidFill>
              </a:rPr>
              <a:t>: Manish Narwal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CWID</a:t>
            </a:r>
            <a:r>
              <a:rPr lang="en-US" dirty="0">
                <a:solidFill>
                  <a:schemeClr val="tx2"/>
                </a:solidFill>
              </a:rPr>
              <a:t>: 10446525</a:t>
            </a:r>
          </a:p>
        </p:txBody>
      </p:sp>
    </p:spTree>
    <p:extLst>
      <p:ext uri="{BB962C8B-B14F-4D97-AF65-F5344CB8AC3E}">
        <p14:creationId xmlns:p14="http://schemas.microsoft.com/office/powerpoint/2010/main" val="378388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97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EXECUTION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015C97-E5DE-4BA5-B09C-B3C886777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047875"/>
            <a:ext cx="7115174" cy="412432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3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4019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2224"/>
            <a:ext cx="9833548" cy="3724276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Wow! The recommendations works really well.</a:t>
            </a:r>
          </a:p>
          <a:p>
            <a:r>
              <a:rPr lang="en-US" sz="3000" dirty="0">
                <a:solidFill>
                  <a:srgbClr val="000000"/>
                </a:solidFill>
              </a:rPr>
              <a:t>I entered an Avengers movies to check whether its really showing good recommendations.</a:t>
            </a:r>
          </a:p>
          <a:p>
            <a:r>
              <a:rPr lang="en-US" sz="3000" dirty="0">
                <a:solidFill>
                  <a:srgbClr val="000000"/>
                </a:solidFill>
              </a:rPr>
              <a:t>It shows relevant movies with varieties like some marvel studios movies, some sci-fi(Pacific Rim, Mega Force etc.) and some drama movies like Serenity.</a:t>
            </a:r>
          </a:p>
          <a:p>
            <a:r>
              <a:rPr lang="en-US" sz="3000" dirty="0">
                <a:solidFill>
                  <a:srgbClr val="000000"/>
                </a:solidFill>
              </a:rPr>
              <a:t>These variety is very important to maintain interest of the users.</a:t>
            </a:r>
          </a:p>
          <a:p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0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878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21763"/>
            <a:ext cx="9833548" cy="4164737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0000"/>
                </a:solidFill>
              </a:rPr>
              <a:t>The recommendation system works in excellent manner.</a:t>
            </a:r>
          </a:p>
          <a:p>
            <a:r>
              <a:rPr lang="en-US" sz="2500" dirty="0">
                <a:solidFill>
                  <a:srgbClr val="000000"/>
                </a:solidFill>
              </a:rPr>
              <a:t>The 10 movies recommended are from different timelines(some are 1990’s movies and some are latest ones like 2018-19) so it’s great that it recommends movies from different period of time.</a:t>
            </a:r>
          </a:p>
          <a:p>
            <a:r>
              <a:rPr lang="en-US" sz="2500" dirty="0">
                <a:solidFill>
                  <a:srgbClr val="000000"/>
                </a:solidFill>
              </a:rPr>
              <a:t>It was easy for me to choose K=10 here in different applications it can get tricky and complicated.</a:t>
            </a:r>
          </a:p>
          <a:p>
            <a:r>
              <a:rPr lang="en-US" sz="2500" dirty="0">
                <a:solidFill>
                  <a:srgbClr val="000000"/>
                </a:solidFill>
              </a:rPr>
              <a:t>Due to my initial considerations of not including popularity the bias did not happen in this case and hence recommendation were accurate.</a:t>
            </a:r>
          </a:p>
        </p:txBody>
      </p:sp>
    </p:spTree>
    <p:extLst>
      <p:ext uri="{BB962C8B-B14F-4D97-AF65-F5344CB8AC3E}">
        <p14:creationId xmlns:p14="http://schemas.microsoft.com/office/powerpoint/2010/main" val="218599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FINAL THOUGHTS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2E6D81-57E6-40BD-A37A-F2CB19643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executing the code again and again, I noticed that recommendation system doesn’t have any major loopholes.</a:t>
            </a:r>
          </a:p>
          <a:p>
            <a:r>
              <a:rPr lang="en-US" dirty="0"/>
              <a:t>I wouldn’t want to make any further changes in the system because I think it is more accurate and hence reliable.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9833C50A-248C-4ADC-AB51-36DBDA938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2324101"/>
            <a:ext cx="4524375" cy="3536950"/>
          </a:xfrm>
        </p:spPr>
      </p:pic>
    </p:spTree>
    <p:extLst>
      <p:ext uri="{BB962C8B-B14F-4D97-AF65-F5344CB8AC3E}">
        <p14:creationId xmlns:p14="http://schemas.microsoft.com/office/powerpoint/2010/main" val="108563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F9E278-E7AB-427E-AE2B-B4FB8E448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221942"/>
            <a:ext cx="11460577" cy="61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7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0209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41864"/>
            <a:ext cx="9833548" cy="4244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1400" dirty="0">
                <a:effectLst/>
              </a:rPr>
              <a:t>Brownlee, Jason. “Why One-Hot Encode Data in Machine Learning?” </a:t>
            </a:r>
            <a:r>
              <a:rPr lang="en-US" sz="1400" i="1" dirty="0">
                <a:effectLst/>
              </a:rPr>
              <a:t>Machine Learning Mastery</a:t>
            </a:r>
            <a:r>
              <a:rPr lang="en-US" sz="1400" dirty="0">
                <a:effectLst/>
              </a:rPr>
              <a:t>, 30 June 2020, machinelearningmastery.com/why-one-hot-encode-data-in-machine-learning/. </a:t>
            </a:r>
          </a:p>
          <a:p>
            <a:r>
              <a:rPr lang="en-US" sz="1400" dirty="0"/>
              <a:t>Dataset: </a:t>
            </a: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https://www.kaggle.com/tmdb/tmdb-movie-metadata/download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  <a:hlinkClick r:id="rId3"/>
              </a:rPr>
              <a:t>https://www.itm-conferences.org/articles/itmconf/pdf/2017/04/itmconf_ita2017_04008.pdf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Real Python. “Build a Recommendation Engine With Collaborative Filtering.” </a:t>
            </a:r>
            <a:r>
              <a:rPr lang="en-US" sz="1400" i="1" dirty="0">
                <a:effectLst/>
              </a:rPr>
              <a:t>Real Python</a:t>
            </a:r>
            <a:r>
              <a:rPr lang="en-US" sz="1400" dirty="0">
                <a:effectLst/>
              </a:rPr>
              <a:t>, Real Python, 26 Nov. 2020, realpython.com/build-recommendation-engine-collaborative-filtering/. </a:t>
            </a:r>
          </a:p>
          <a:p>
            <a:r>
              <a:rPr lang="en-US" sz="1400" dirty="0">
                <a:effectLst/>
              </a:rPr>
              <a:t>AdvisoryLike12Comment0ShareLinkedInFacebookTwitter0, Michael Lin ??</a:t>
            </a:r>
            <a:r>
              <a:rPr lang="en-US" sz="1400" dirty="0" err="1">
                <a:effectLst/>
              </a:rPr>
              <a:t>FollowAnalytics</a:t>
            </a:r>
            <a:r>
              <a:rPr lang="en-US" sz="1400" dirty="0">
                <a:effectLst/>
              </a:rPr>
              <a:t>, and Follow. </a:t>
            </a:r>
            <a:r>
              <a:rPr lang="en-US" sz="1400" i="1" dirty="0">
                <a:effectLst/>
              </a:rPr>
              <a:t>Cosine Similarity &amp; Classification</a:t>
            </a:r>
            <a:r>
              <a:rPr lang="en-US" sz="1400" dirty="0">
                <a:effectLst/>
              </a:rPr>
              <a:t>, www.linkedin.com/pulse/cosine-similarity-classification-michael-lin/. </a:t>
            </a:r>
          </a:p>
          <a:p>
            <a:r>
              <a:rPr lang="en-US" sz="1400" dirty="0">
                <a:effectLst/>
              </a:rPr>
              <a:t>Sharma, Natasha. “Importance of Distance Metrics in Machine Learning Modelling.” </a:t>
            </a:r>
            <a:r>
              <a:rPr lang="en-US" sz="1400" i="1" dirty="0">
                <a:effectLst/>
              </a:rPr>
              <a:t>Medium</a:t>
            </a:r>
            <a:r>
              <a:rPr lang="en-US" sz="1400" dirty="0">
                <a:effectLst/>
              </a:rPr>
              <a:t>, Towards Data Science, 15 Jan. 2019, towardsdatascience.com/importance-of-distance-metrics-in-machine-learning-modelling-e51395ffe60d.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9734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00250"/>
            <a:ext cx="9833548" cy="42862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Recommendation system are used to recommend items to users based on their past history of use.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</a:t>
            </a:r>
            <a:r>
              <a:rPr lang="en-US" sz="2000" dirty="0" err="1">
                <a:solidFill>
                  <a:srgbClr val="000000"/>
                </a:solidFill>
              </a:rPr>
              <a:t>e.g</a:t>
            </a:r>
            <a:r>
              <a:rPr lang="en-US" sz="2000" dirty="0">
                <a:solidFill>
                  <a:srgbClr val="000000"/>
                </a:solidFill>
              </a:rPr>
              <a:t>: If I have bought a phone from an online store, then a good recommendation system will show me things people have bought along with the phone (like headphones, phone case etc.)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 good recommendation system will bring profits for the company. Especially a movie recommendation system that can provide recommend good movies based on your search.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Hence, people are always more attracted to good recommendation system as it keeps the consumer engaged with the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264211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792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2224"/>
            <a:ext cx="9833548" cy="37242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data was from 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themoviedb.org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There are 2 CSV files: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tmdb_5000_movies.csv: The following are its variables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tmdb_5000_credits.csv: The following are its variables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305CF99-FC2A-4C09-A11F-51FC78A9EE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3232438"/>
            <a:ext cx="6063486" cy="10972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6BDB9-154A-4723-A07D-643CA6125A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56" y="4999932"/>
            <a:ext cx="4820464" cy="4785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1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878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PREVIEW AND 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343149"/>
            <a:ext cx="11791950" cy="439500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PREVIEW OF BOTH CSV FILES (Left image=movies and right image= credits)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500" b="1" u="sng" dirty="0">
                <a:solidFill>
                  <a:srgbClr val="000000"/>
                </a:solidFill>
              </a:rPr>
              <a:t>SOFTWARE</a:t>
            </a:r>
            <a:r>
              <a:rPr lang="en-US" sz="2500" dirty="0">
                <a:solidFill>
                  <a:srgbClr val="000000"/>
                </a:solidFill>
              </a:rPr>
              <a:t>: I used Python for this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7074A-0581-43EA-A4B2-7AD2D886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9" y="2893478"/>
            <a:ext cx="5272725" cy="30501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F5756-A37A-4FD8-A81B-7770AA50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893478"/>
            <a:ext cx="5590470" cy="2688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23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306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2224"/>
            <a:ext cx="9833548" cy="3724276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As it can be observed from the previous slide images that some variables are not in our required format.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Variables like ‘genres’ and ‘cast’ are in </a:t>
            </a:r>
            <a:r>
              <a:rPr lang="en-US" sz="2000" dirty="0" err="1">
                <a:solidFill>
                  <a:srgbClr val="000000"/>
                </a:solidFill>
              </a:rPr>
              <a:t>dict</a:t>
            </a:r>
            <a:r>
              <a:rPr lang="en-US" sz="2000" dirty="0">
                <a:solidFill>
                  <a:srgbClr val="000000"/>
                </a:solidFill>
              </a:rPr>
              <a:t> of list form(in Python language: dictionary in a list) hence there was a need to clean it to extract only meaningful values.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And after extracting these values (which will be in categorical form) I converted it into numerical form by the means of One-Hot encoding in which a binary variable is assigned for each unique value.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Also, number of irrelevant variables(columns) like ‘homepage’, ‘</a:t>
            </a:r>
            <a:r>
              <a:rPr lang="en-US" sz="2000" dirty="0" err="1">
                <a:solidFill>
                  <a:srgbClr val="000000"/>
                </a:solidFill>
              </a:rPr>
              <a:t>original_language</a:t>
            </a:r>
            <a:r>
              <a:rPr lang="en-US" sz="2000" dirty="0">
                <a:solidFill>
                  <a:srgbClr val="000000"/>
                </a:solidFill>
              </a:rPr>
              <a:t>’, ‘budget’ etc. was dropped as they can be unnecessary hurdle and I am not going to use them anyway.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All the duplicate movie titles was dropped.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5924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PREPARED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76425"/>
            <a:ext cx="9833548" cy="450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is what I got after cleaning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78A4EFE-7EB0-41A2-A8D2-A26A3F5A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1" y="2886075"/>
            <a:ext cx="9358171" cy="3857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92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85924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2224"/>
            <a:ext cx="9833548" cy="37242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k-Nearest Neighbors algorithm was used to get good movie recommendations.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Load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Bring data to desired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Finding Similarity by Cosine similarity (nearest neighbor)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Get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3287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97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WHY COSINE SIMILARITY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52624"/>
            <a:ext cx="9833548" cy="46079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Euclidean distances can often be of no use when there is high dimensional dataset like here, so cosine similarity is used in high dimensional dataset to search for nearest neighbor. </a:t>
            </a:r>
            <a:r>
              <a:rPr lang="en-US" sz="1400" dirty="0">
                <a:solidFill>
                  <a:srgbClr val="000000"/>
                </a:solidFill>
              </a:rPr>
              <a:t>(Image Source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https://www.linkedin.com/pulse/cosine-similarity-classification-michael-lin/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F9E9D1-6970-44D2-8537-4BF78CF01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41" y="3352800"/>
            <a:ext cx="6874284" cy="3076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1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FD28-3A3B-4A4A-9539-2BE6395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878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2A1E-CE3D-4504-BD82-C38CF59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66925"/>
            <a:ext cx="9833548" cy="4219575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I have taken K=10 to get 10 movies recommendations.</a:t>
            </a:r>
          </a:p>
          <a:p>
            <a:r>
              <a:rPr lang="en-US" sz="3000" dirty="0">
                <a:solidFill>
                  <a:srgbClr val="000000"/>
                </a:solidFill>
              </a:rPr>
              <a:t>For better results I’ll not be using ‘popularity’ variable as there is chance of bias.</a:t>
            </a:r>
          </a:p>
          <a:p>
            <a:r>
              <a:rPr lang="en-US" sz="3000" dirty="0">
                <a:solidFill>
                  <a:srgbClr val="000000"/>
                </a:solidFill>
              </a:rPr>
              <a:t>For finding nearest neighbor I’ll be considering variables like ‘genre’, ‘director’(from crew column), ‘cast’ and ‘keywords’ as they will be of great help.</a:t>
            </a:r>
          </a:p>
        </p:txBody>
      </p:sp>
    </p:spTree>
    <p:extLst>
      <p:ext uri="{BB962C8B-B14F-4D97-AF65-F5344CB8AC3E}">
        <p14:creationId xmlns:p14="http://schemas.microsoft.com/office/powerpoint/2010/main" val="750119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Movie Recommendation System using k-Nearest Neighbors</vt:lpstr>
      <vt:lpstr>PROBLEM STATEMENT</vt:lpstr>
      <vt:lpstr>DATASET </vt:lpstr>
      <vt:lpstr>DATA PREVIEW AND SOFTWARE USED</vt:lpstr>
      <vt:lpstr>DATA CLEANING AND PREPARATION</vt:lpstr>
      <vt:lpstr>PREPARED DATA</vt:lpstr>
      <vt:lpstr>ALGORITHM</vt:lpstr>
      <vt:lpstr>WHY COSINE SIMILARITY ?</vt:lpstr>
      <vt:lpstr>IMPORTANT POINTS</vt:lpstr>
      <vt:lpstr>EXECUTION</vt:lpstr>
      <vt:lpstr>OBSERVATIONS</vt:lpstr>
      <vt:lpstr>CONCLUSION</vt:lpstr>
      <vt:lpstr>FINAL THOUGHTS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Movie Recommendation System using k-Nearest Neighbors</dc:title>
  <dc:creator>Manish N Narwal</dc:creator>
  <cp:lastModifiedBy>Manish N Narwal</cp:lastModifiedBy>
  <cp:revision>6</cp:revision>
  <dcterms:created xsi:type="dcterms:W3CDTF">2020-12-19T00:55:28Z</dcterms:created>
  <dcterms:modified xsi:type="dcterms:W3CDTF">2020-12-19T01:42:30Z</dcterms:modified>
</cp:coreProperties>
</file>