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6" r:id="rId5"/>
    <p:sldId id="267" r:id="rId6"/>
    <p:sldId id="280" r:id="rId7"/>
    <p:sldId id="268" r:id="rId8"/>
    <p:sldId id="269" r:id="rId9"/>
    <p:sldId id="270" r:id="rId10"/>
    <p:sldId id="260" r:id="rId11"/>
    <p:sldId id="272" r:id="rId12"/>
    <p:sldId id="273" r:id="rId13"/>
    <p:sldId id="274" r:id="rId14"/>
    <p:sldId id="276" r:id="rId15"/>
    <p:sldId id="275" r:id="rId16"/>
    <p:sldId id="279" r:id="rId17"/>
    <p:sldId id="277" r:id="rId18"/>
    <p:sldId id="278" r:id="rId19"/>
  </p:sldIdLst>
  <p:sldSz cx="9144000" cy="5143500" type="screen16x9"/>
  <p:notesSz cx="6858000" cy="9144000"/>
  <p:embeddedFontLst>
    <p:embeddedFont>
      <p:font typeface="Calibri" panose="020F0502020204030204"/>
      <p:regular r:id="rId23"/>
    </p:embeddedFont>
    <p:embeddedFont>
      <p:font typeface="Century Gothic" panose="020B0502020202020204"/>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
        <p:cNvGrpSpPr/>
        <p:nvPr/>
      </p:nvGrpSpPr>
      <p:grpSpPr>
        <a:xfrm>
          <a:off x="0" y="0"/>
          <a:ext cx="0" cy="0"/>
          <a:chOff x="0" y="0"/>
          <a:chExt cx="0" cy="0"/>
        </a:xfrm>
      </p:grpSpPr>
      <p:sp>
        <p:nvSpPr>
          <p:cNvPr id="113" name="Google Shape;1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gcecca986ca_0_18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ecca986ca_0_18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panose="020F0502020204030204"/>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2"/>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7" name="Google Shape;17;p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 name="Google Shape;18;p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 name="Google Shape;19;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80" name="Google Shape;80;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83"/>
        <p:cNvGrpSpPr/>
        <p:nvPr/>
      </p:nvGrpSpPr>
      <p:grpSpPr>
        <a:xfrm>
          <a:off x="0" y="0"/>
          <a:ext cx="0" cy="0"/>
          <a:chOff x="0" y="0"/>
          <a:chExt cx="0" cy="0"/>
        </a:xfrm>
      </p:grpSpPr>
      <p:grpSp>
        <p:nvGrpSpPr>
          <p:cNvPr id="84" name="Google Shape;84;p13"/>
          <p:cNvGrpSpPr/>
          <p:nvPr/>
        </p:nvGrpSpPr>
        <p:grpSpPr>
          <a:xfrm>
            <a:off x="0" y="381001"/>
            <a:ext cx="1037850" cy="1016287"/>
            <a:chOff x="0" y="381001"/>
            <a:chExt cx="1037850" cy="1016287"/>
          </a:xfrm>
        </p:grpSpPr>
        <p:sp>
          <p:nvSpPr>
            <p:cNvPr id="85" name="Google Shape;85;p1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13"/>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7" name="Google Shape;87;p13"/>
          <p:cNvSpPr txBox="1">
            <a:spLocks noGrp="1"/>
          </p:cNvSpPr>
          <p:nvPr>
            <p:ph type="title"/>
          </p:nvPr>
        </p:nvSpPr>
        <p:spPr>
          <a:xfrm>
            <a:off x="1297500" y="393750"/>
            <a:ext cx="7038900" cy="914100"/>
          </a:xfrm>
          <a:prstGeom prst="rect">
            <a:avLst/>
          </a:prstGeom>
        </p:spPr>
        <p:txBody>
          <a:bodyPr spcFirstLastPara="1" wrap="square" lIns="68575" tIns="34275" rIns="68575" bIns="34275" anchor="ctr"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8" name="Google Shape;88;p13"/>
          <p:cNvSpPr txBox="1">
            <a:spLocks noGrp="1"/>
          </p:cNvSpPr>
          <p:nvPr>
            <p:ph type="body" idx="1"/>
          </p:nvPr>
        </p:nvSpPr>
        <p:spPr>
          <a:xfrm>
            <a:off x="1297500" y="1567550"/>
            <a:ext cx="7038900" cy="2911200"/>
          </a:xfrm>
          <a:prstGeom prst="rect">
            <a:avLst/>
          </a:prstGeom>
        </p:spPr>
        <p:txBody>
          <a:bodyPr spcFirstLastPara="1" wrap="square" lIns="68575" tIns="34275" rIns="68575" bIns="34275" anchor="t" anchorCtr="0">
            <a:normAutofit/>
          </a:bodyPr>
          <a:lstStyle>
            <a:lvl1pPr marL="457200" lvl="0" indent="-361950" rtl="0">
              <a:spcBef>
                <a:spcPts val="800"/>
              </a:spcBef>
              <a:spcAft>
                <a:spcPts val="0"/>
              </a:spcAft>
              <a:buSzPts val="2100"/>
              <a:buChar char="•"/>
              <a:defRPr/>
            </a:lvl1pPr>
            <a:lvl2pPr marL="914400" lvl="1" indent="-342900" rtl="0">
              <a:spcBef>
                <a:spcPts val="400"/>
              </a:spcBef>
              <a:spcAft>
                <a:spcPts val="0"/>
              </a:spcAft>
              <a:buSzPts val="1800"/>
              <a:buChar char="•"/>
              <a:defRPr/>
            </a:lvl2pPr>
            <a:lvl3pPr marL="1371600" lvl="2" indent="-323850" rtl="0">
              <a:spcBef>
                <a:spcPts val="400"/>
              </a:spcBef>
              <a:spcAft>
                <a:spcPts val="0"/>
              </a:spcAft>
              <a:buSzPts val="15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p:txBody>
      </p:sp>
      <p:sp>
        <p:nvSpPr>
          <p:cNvPr id="89" name="Google Shape;89;p13"/>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90"/>
        <p:cNvGrpSpPr/>
        <p:nvPr/>
      </p:nvGrpSpPr>
      <p:grpSpPr>
        <a:xfrm>
          <a:off x="0" y="0"/>
          <a:ext cx="0" cy="0"/>
          <a:chOff x="0" y="0"/>
          <a:chExt cx="0" cy="0"/>
        </a:xfrm>
      </p:grpSpPr>
      <p:grpSp>
        <p:nvGrpSpPr>
          <p:cNvPr id="91" name="Google Shape;91;p14"/>
          <p:cNvGrpSpPr/>
          <p:nvPr/>
        </p:nvGrpSpPr>
        <p:grpSpPr>
          <a:xfrm>
            <a:off x="4406400" y="0"/>
            <a:ext cx="4737600" cy="5143065"/>
            <a:chOff x="4406400" y="0"/>
            <a:chExt cx="4737600" cy="5143065"/>
          </a:xfrm>
        </p:grpSpPr>
        <p:sp>
          <p:nvSpPr>
            <p:cNvPr id="92" name="Google Shape;92;p14"/>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14"/>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4"/>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1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14"/>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4"/>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14"/>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14"/>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4"/>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4"/>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14"/>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4"/>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4"/>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4"/>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4"/>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0" name="Google Shape;110;p14"/>
          <p:cNvSpPr txBox="1">
            <a:spLocks noGrp="1"/>
          </p:cNvSpPr>
          <p:nvPr>
            <p:ph type="title"/>
          </p:nvPr>
        </p:nvSpPr>
        <p:spPr>
          <a:xfrm>
            <a:off x="823850" y="2053000"/>
            <a:ext cx="4587000" cy="1148700"/>
          </a:xfrm>
          <a:prstGeom prst="rect">
            <a:avLst/>
          </a:prstGeom>
        </p:spPr>
        <p:txBody>
          <a:bodyPr spcFirstLastPara="1" wrap="square" lIns="68575" tIns="34275" rIns="68575" bIns="34275" anchor="ctr" anchorCtr="0">
            <a:norm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1" name="Google Shape;111;p14"/>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p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panose="020F0502020204030204"/>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 name="Google Shape;33;p5"/>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p:txBody>
      </p:sp>
      <p:sp>
        <p:nvSpPr>
          <p:cNvPr id="34" name="Google Shape;34;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 name="Google Shape;36;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 name="Google Shape;39;p6"/>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40" name="Google Shape;40;p6"/>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41" name="Google Shape;41;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2" name="Google Shape;42;p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3" name="Google Shape;43;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6" name="Google Shape;46;p7"/>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p:txBody>
      </p:sp>
      <p:sp>
        <p:nvSpPr>
          <p:cNvPr id="47" name="Google Shape;47;p7"/>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48" name="Google Shape;48;p7"/>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p:txBody>
      </p:sp>
      <p:sp>
        <p:nvSpPr>
          <p:cNvPr id="49" name="Google Shape;49;p7"/>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50" name="Google Shape;50;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1" name="Google Shape;51;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5" name="Google Shape;55;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panose="020F0502020204030204"/>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9"/>
          <p:cNvSpPr txBox="1">
            <a:spLocks noGrp="1"/>
          </p:cNvSpPr>
          <p:nvPr>
            <p:ph type="body" idx="1"/>
          </p:nvPr>
        </p:nvSpPr>
        <p:spPr>
          <a:xfrm>
            <a:off x="3887391" y="740569"/>
            <a:ext cx="4629000" cy="36552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p:txBody>
      </p:sp>
      <p:sp>
        <p:nvSpPr>
          <p:cNvPr id="60" name="Google Shape;60;p9"/>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p:txBody>
      </p:sp>
      <p:sp>
        <p:nvSpPr>
          <p:cNvPr id="61" name="Google Shape;61;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2" name="Google Shape;62;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panose="020F0502020204030204"/>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0"/>
          <p:cNvSpPr>
            <a:spLocks noGrp="1"/>
          </p:cNvSpPr>
          <p:nvPr>
            <p:ph type="pic" idx="2"/>
          </p:nvPr>
        </p:nvSpPr>
        <p:spPr>
          <a:xfrm>
            <a:off x="3887391" y="740569"/>
            <a:ext cx="46290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400"/>
              </a:spcBef>
              <a:spcAft>
                <a:spcPts val="0"/>
              </a:spcAft>
              <a:buClr>
                <a:schemeClr val="dk1"/>
              </a:buClr>
              <a:buSzPts val="2100"/>
              <a:buFont typeface="Arial" panose="020B0604020202020204"/>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4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7" name="Google Shape;67;p10"/>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p:txBody>
      </p:sp>
      <p:sp>
        <p:nvSpPr>
          <p:cNvPr id="68" name="Google Shape;68;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74" name="Google Shape;74;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
        <p:nvSpPr>
          <p:cNvPr id="11" name="Google Shape;11;p1"/>
          <p:cNvSpPr txBox="1"/>
          <p:nvPr/>
        </p:nvSpPr>
        <p:spPr>
          <a:xfrm>
            <a:off x="0" y="585788"/>
            <a:ext cx="685800" cy="392400"/>
          </a:xfrm>
          <a:prstGeom prst="rect">
            <a:avLst/>
          </a:prstGeom>
          <a:solidFill>
            <a:srgbClr val="000080"/>
          </a:solid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100"/>
              <a:buFont typeface="Arial" panose="020B0604020202020204"/>
              <a:buNone/>
            </a:pPr>
            <a:r>
              <a:rPr lang="en-GB" sz="2100" b="1" i="0"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rPr>
              <a:t>VI</a:t>
            </a: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2" name="Google Shape;12;p1"/>
          <p:cNvPicPr preferRelativeResize="0"/>
          <p:nvPr/>
        </p:nvPicPr>
        <p:blipFill rotWithShape="1">
          <a:blip r:embed="rId13"/>
          <a:srcRect/>
          <a:stretch>
            <a:fillRect/>
          </a:stretch>
        </p:blipFill>
        <p:spPr>
          <a:xfrm>
            <a:off x="0" y="1"/>
            <a:ext cx="533399" cy="511969"/>
          </a:xfrm>
          <a:prstGeom prst="rect">
            <a:avLst/>
          </a:prstGeom>
          <a:noFill/>
          <a:ln>
            <a:noFill/>
          </a:ln>
        </p:spPr>
      </p:pic>
      <p:sp>
        <p:nvSpPr>
          <p:cNvPr id="13" name="Google Shape;13;p1"/>
          <p:cNvSpPr txBox="1"/>
          <p:nvPr/>
        </p:nvSpPr>
        <p:spPr>
          <a:xfrm rot="-5401367">
            <a:off x="-1551638" y="2897459"/>
            <a:ext cx="3773100" cy="300000"/>
          </a:xfrm>
          <a:prstGeom prst="rect">
            <a:avLst/>
          </a:prstGeom>
          <a:solidFill>
            <a:srgbClr val="000080"/>
          </a:solid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500"/>
              <a:buFont typeface="Arial" panose="020B0604020202020204"/>
              <a:buNone/>
            </a:pPr>
            <a:r>
              <a:rPr lang="en-GB" sz="1500" b="1" i="0"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rPr>
              <a:t>Vishwakarma  Institute  of  Technology</a:t>
            </a: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ieeexplore.ieee.org/document/9236693" TargetMode="External"/><Relationship Id="rId2" Type="http://schemas.openxmlformats.org/officeDocument/2006/relationships/hyperlink" Target="http://citeseerx.ist.psu.edu/viewdoc/download?doi=10.1.1.640.2774&amp;rep=rep1&amp;type=pdf" TargetMode="External"/><Relationship Id="rId1" Type="http://schemas.openxmlformats.org/officeDocument/2006/relationships/hyperlink" Target="https://www.researchgate.net/publication/352157563_GREENHOUSE_ENVIRONMENTAL_MONITORING_AND_CONTROLLING_SYSTE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3.jpeg"/><Relationship Id="rId7" Type="http://schemas.openxmlformats.org/officeDocument/2006/relationships/image" Target="../media/image12.jpeg"/><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t="-7000" b="-7000"/>
          </a:stretch>
        </a:blipFill>
        <a:effectLst/>
      </p:bgPr>
    </p:bg>
    <p:spTree>
      <p:nvGrpSpPr>
        <p:cNvPr id="1" name="Shape 115"/>
        <p:cNvGrpSpPr/>
        <p:nvPr/>
      </p:nvGrpSpPr>
      <p:grpSpPr>
        <a:xfrm>
          <a:off x="0" y="0"/>
          <a:ext cx="0" cy="0"/>
          <a:chOff x="0" y="0"/>
          <a:chExt cx="0" cy="0"/>
        </a:xfrm>
      </p:grpSpPr>
      <p:sp>
        <p:nvSpPr>
          <p:cNvPr id="117" name="Google Shape;117;p15"/>
          <p:cNvSpPr txBox="1">
            <a:spLocks noGrp="1"/>
          </p:cNvSpPr>
          <p:nvPr>
            <p:ph type="subTitle" idx="1"/>
          </p:nvPr>
        </p:nvSpPr>
        <p:spPr>
          <a:xfrm>
            <a:off x="5025483" y="3521978"/>
            <a:ext cx="3865756" cy="11541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IN" sz="2400" b="1" dirty="0">
                <a:solidFill>
                  <a:schemeClr val="bg1"/>
                </a:solidFill>
                <a:latin typeface="+mj-lt"/>
              </a:rPr>
              <a:t>Implementation of Greenhouse Environment</a:t>
            </a:r>
            <a:endParaRPr lang="en-IN" sz="2400" b="1" dirty="0">
              <a:solidFill>
                <a:schemeClr val="bg1"/>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j-lt"/>
              </a:rPr>
              <a:t>Block diagram </a:t>
            </a:r>
            <a:endParaRPr lang="en-IN" b="1" dirty="0">
              <a:latin typeface="+mj-lt"/>
            </a:endParaRPr>
          </a:p>
        </p:txBody>
      </p:sp>
      <p:sp>
        <p:nvSpPr>
          <p:cNvPr id="3" name="Text Placeholder 2"/>
          <p:cNvSpPr>
            <a:spLocks noGrp="1"/>
          </p:cNvSpPr>
          <p:nvPr>
            <p:ph type="body" idx="1"/>
          </p:nvPr>
        </p:nvSpPr>
        <p:spPr/>
        <p:txBody>
          <a:bodyPr/>
          <a:lstStyle/>
          <a:p>
            <a:pPr marL="139700" indent="0">
              <a:buNone/>
            </a:pPr>
            <a:endParaRPr lang="en-IN" dirty="0"/>
          </a:p>
        </p:txBody>
      </p:sp>
      <p:pic>
        <p:nvPicPr>
          <p:cNvPr id="5" name="Picture 4" descr="Timeline&#10;&#10;Description automatically generated"/>
          <p:cNvPicPr>
            <a:picLocks noChangeAspect="1"/>
          </p:cNvPicPr>
          <p:nvPr/>
        </p:nvPicPr>
        <p:blipFill>
          <a:blip r:embed="rId1"/>
          <a:stretch>
            <a:fillRect/>
          </a:stretch>
        </p:blipFill>
        <p:spPr>
          <a:xfrm>
            <a:off x="1137426" y="1447183"/>
            <a:ext cx="6378493" cy="318543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83940"/>
            <a:ext cx="7886700" cy="584103"/>
          </a:xfrm>
        </p:spPr>
        <p:txBody>
          <a:bodyPr>
            <a:normAutofit fontScale="90000"/>
          </a:bodyPr>
          <a:lstStyle/>
          <a:p>
            <a:r>
              <a:rPr lang="en-US" sz="3600" b="1" dirty="0">
                <a:latin typeface="+mj-lt"/>
              </a:rPr>
              <a:t>Project Image</a:t>
            </a:r>
            <a:br>
              <a:rPr lang="en-US" sz="3600" dirty="0">
                <a:latin typeface="+mn-lt"/>
              </a:rPr>
            </a:br>
            <a:endParaRPr lang="en-IN" dirty="0"/>
          </a:p>
        </p:txBody>
      </p:sp>
      <p:sp>
        <p:nvSpPr>
          <p:cNvPr id="5" name="AutoShape 4"/>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pic>
        <p:nvPicPr>
          <p:cNvPr id="7" name="Picture 6"/>
          <p:cNvPicPr>
            <a:picLocks noChangeAspect="1"/>
          </p:cNvPicPr>
          <p:nvPr/>
        </p:nvPicPr>
        <p:blipFill>
          <a:blip r:embed="rId1"/>
          <a:stretch>
            <a:fillRect/>
          </a:stretch>
        </p:blipFill>
        <p:spPr>
          <a:xfrm>
            <a:off x="628650" y="1369219"/>
            <a:ext cx="3460130" cy="1577185"/>
          </a:xfrm>
          <a:prstGeom prst="rect">
            <a:avLst/>
          </a:prstGeom>
        </p:spPr>
      </p:pic>
      <p:pic>
        <p:nvPicPr>
          <p:cNvPr id="9" name="Picture 8"/>
          <p:cNvPicPr>
            <a:picLocks noChangeAspect="1"/>
          </p:cNvPicPr>
          <p:nvPr/>
        </p:nvPicPr>
        <p:blipFill>
          <a:blip r:embed="rId2"/>
          <a:stretch>
            <a:fillRect/>
          </a:stretch>
        </p:blipFill>
        <p:spPr>
          <a:xfrm>
            <a:off x="628650" y="2946404"/>
            <a:ext cx="3460130" cy="1686215"/>
          </a:xfrm>
          <a:prstGeom prst="rect">
            <a:avLst/>
          </a:prstGeom>
        </p:spPr>
      </p:pic>
      <p:pic>
        <p:nvPicPr>
          <p:cNvPr id="6" name="image9.jpeg"/>
          <p:cNvPicPr>
            <a:picLocks noChangeAspect="1"/>
          </p:cNvPicPr>
          <p:nvPr/>
        </p:nvPicPr>
        <p:blipFill>
          <a:blip r:embed="rId3" cstate="print"/>
          <a:stretch>
            <a:fillRect/>
          </a:stretch>
        </p:blipFill>
        <p:spPr>
          <a:xfrm>
            <a:off x="4066883" y="1369218"/>
            <a:ext cx="1680155" cy="3263400"/>
          </a:xfrm>
          <a:prstGeom prst="rect">
            <a:avLst/>
          </a:prstGeom>
        </p:spPr>
      </p:pic>
      <p:pic>
        <p:nvPicPr>
          <p:cNvPr id="8" name="Picture 7" descr="A screenshot of a cell phone&#10;&#10;Description automatically generated with medium confidence"/>
          <p:cNvPicPr>
            <a:picLocks noChangeAspect="1"/>
          </p:cNvPicPr>
          <p:nvPr/>
        </p:nvPicPr>
        <p:blipFill>
          <a:blip r:embed="rId4"/>
          <a:stretch>
            <a:fillRect/>
          </a:stretch>
        </p:blipFill>
        <p:spPr>
          <a:xfrm>
            <a:off x="7173951" y="1369220"/>
            <a:ext cx="1341399" cy="3263400"/>
          </a:xfrm>
          <a:prstGeom prst="rect">
            <a:avLst/>
          </a:prstGeom>
        </p:spPr>
      </p:pic>
      <p:pic>
        <p:nvPicPr>
          <p:cNvPr id="11" name="Picture 10" descr="A screenshot of a cell phone&#10;&#10;Description automatically generated with medium confidence"/>
          <p:cNvPicPr>
            <a:picLocks noChangeAspect="1"/>
          </p:cNvPicPr>
          <p:nvPr/>
        </p:nvPicPr>
        <p:blipFill>
          <a:blip r:embed="rId5"/>
          <a:stretch>
            <a:fillRect/>
          </a:stretch>
        </p:blipFill>
        <p:spPr>
          <a:xfrm>
            <a:off x="5725141" y="1369218"/>
            <a:ext cx="1450435" cy="3263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j-lt"/>
              </a:rPr>
              <a:t>Advantages</a:t>
            </a:r>
            <a:endParaRPr lang="en-IN" b="1" dirty="0">
              <a:latin typeface="+mj-lt"/>
            </a:endParaRPr>
          </a:p>
        </p:txBody>
      </p:sp>
      <p:sp>
        <p:nvSpPr>
          <p:cNvPr id="3" name="Text Placeholder 2"/>
          <p:cNvSpPr>
            <a:spLocks noGrp="1"/>
          </p:cNvSpPr>
          <p:nvPr>
            <p:ph type="body" idx="1"/>
          </p:nvPr>
        </p:nvSpPr>
        <p:spPr/>
        <p:txBody>
          <a:bodyPr/>
          <a:lstStyle/>
          <a:p>
            <a:r>
              <a:rPr lang="en-IN" b="0" i="0" dirty="0">
                <a:effectLst/>
                <a:latin typeface="+mn-lt"/>
              </a:rPr>
              <a:t>Good production of food.</a:t>
            </a:r>
            <a:endParaRPr lang="en-IN" b="0" i="0" dirty="0">
              <a:effectLst/>
              <a:latin typeface="+mn-lt"/>
            </a:endParaRPr>
          </a:p>
          <a:p>
            <a:r>
              <a:rPr lang="en-IN" b="0" i="0" dirty="0">
                <a:effectLst/>
                <a:latin typeface="+mn-lt"/>
              </a:rPr>
              <a:t>Off – season crops.</a:t>
            </a:r>
            <a:endParaRPr lang="en-IN" dirty="0">
              <a:latin typeface="+mn-lt"/>
            </a:endParaRPr>
          </a:p>
          <a:p>
            <a:r>
              <a:rPr lang="en-IN" dirty="0">
                <a:latin typeface="+mn-lt"/>
              </a:rPr>
              <a:t>I</a:t>
            </a:r>
            <a:r>
              <a:rPr lang="en-IN" b="0" i="0" dirty="0">
                <a:effectLst/>
                <a:latin typeface="+mn-lt"/>
              </a:rPr>
              <a:t>ncrement in fertility.</a:t>
            </a:r>
            <a:endParaRPr lang="en-IN" dirty="0">
              <a:latin typeface="+mn-lt"/>
            </a:endParaRPr>
          </a:p>
          <a:p>
            <a:r>
              <a:rPr lang="en-IN" b="0" i="0" dirty="0">
                <a:effectLst/>
                <a:latin typeface="+mn-lt"/>
              </a:rPr>
              <a:t>Easy to use.</a:t>
            </a:r>
            <a:br>
              <a:rPr lang="en-IN" dirty="0"/>
            </a:b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mj-lt"/>
              </a:rPr>
              <a:t>Applications</a:t>
            </a:r>
            <a:endParaRPr lang="en-IN" b="1" dirty="0">
              <a:latin typeface="+mj-lt"/>
            </a:endParaRPr>
          </a:p>
        </p:txBody>
      </p:sp>
      <p:sp>
        <p:nvSpPr>
          <p:cNvPr id="3" name="Text Placeholder 2"/>
          <p:cNvSpPr>
            <a:spLocks noGrp="1"/>
          </p:cNvSpPr>
          <p:nvPr>
            <p:ph type="body" idx="1"/>
          </p:nvPr>
        </p:nvSpPr>
        <p:spPr/>
        <p:txBody>
          <a:bodyPr/>
          <a:lstStyle/>
          <a:p>
            <a:r>
              <a:rPr lang="en-IN" dirty="0">
                <a:effectLst/>
                <a:latin typeface="+mn-lt"/>
              </a:rPr>
              <a:t>This project has a good application in rural areas for agriculture sector. </a:t>
            </a:r>
            <a:endParaRPr lang="en-IN" dirty="0">
              <a:effectLst/>
              <a:latin typeface="+mn-lt"/>
            </a:endParaRPr>
          </a:p>
          <a:p>
            <a:r>
              <a:rPr lang="en-IN" dirty="0">
                <a:effectLst/>
                <a:latin typeface="+mn-lt"/>
              </a:rPr>
              <a:t>It is use to control and monitor the temperature at home like in bedroom, kitchen. </a:t>
            </a:r>
            <a:endParaRPr lang="en-IN" dirty="0">
              <a:effectLst/>
              <a:latin typeface="+mn-lt"/>
            </a:endParaRPr>
          </a:p>
          <a:p>
            <a:r>
              <a:rPr lang="en-IN" dirty="0">
                <a:effectLst/>
                <a:latin typeface="+mn-lt"/>
              </a:rPr>
              <a:t>It can also be used in agriculture farm and garden.</a:t>
            </a:r>
            <a:br>
              <a:rPr lang="en-IN" dirty="0"/>
            </a:b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mj-lt"/>
              </a:rPr>
              <a:t>Learning Outcomes</a:t>
            </a:r>
            <a:endParaRPr lang="en-IN" b="1" dirty="0">
              <a:latin typeface="+mj-lt"/>
            </a:endParaRPr>
          </a:p>
        </p:txBody>
      </p:sp>
      <p:sp>
        <p:nvSpPr>
          <p:cNvPr id="3" name="Text Placeholder 2"/>
          <p:cNvSpPr>
            <a:spLocks noGrp="1"/>
          </p:cNvSpPr>
          <p:nvPr>
            <p:ph type="body" idx="1"/>
          </p:nvPr>
        </p:nvSpPr>
        <p:spPr/>
        <p:txBody>
          <a:bodyPr/>
          <a:lstStyle/>
          <a:p>
            <a:pPr marL="800100" indent="-342900"/>
            <a:r>
              <a:rPr lang="en-IN" dirty="0">
                <a:latin typeface="+mn-lt"/>
              </a:rPr>
              <a:t>Working of Temperature , moisture and humidity Sensors. </a:t>
            </a:r>
            <a:endParaRPr lang="en-IN" dirty="0">
              <a:latin typeface="+mn-lt"/>
            </a:endParaRPr>
          </a:p>
          <a:p>
            <a:pPr marL="800100" indent="-342900"/>
            <a:r>
              <a:rPr lang="en-IN" dirty="0">
                <a:latin typeface="+mn-lt"/>
              </a:rPr>
              <a:t>We have learned  controlling elements like fan , bulb and to represent pump of water we used DC motor. </a:t>
            </a:r>
            <a:endParaRPr lang="en-IN" dirty="0">
              <a:latin typeface="+mn-lt"/>
            </a:endParaRPr>
          </a:p>
          <a:p>
            <a:pPr marL="800100" indent="-342900"/>
            <a:r>
              <a:rPr lang="en-IN" dirty="0">
                <a:latin typeface="+mn-lt"/>
              </a:rPr>
              <a:t>Understanding of GSM module and Arduino Board. </a:t>
            </a:r>
            <a:endParaRPr lang="en-IN" dirty="0">
              <a:latin typeface="+mn-lt"/>
            </a:endParaRPr>
          </a:p>
          <a:p>
            <a:pPr marL="139700" indent="0">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j-lt"/>
              </a:rPr>
              <a:t>Conclusion</a:t>
            </a:r>
            <a:endParaRPr lang="en-IN" b="1" dirty="0">
              <a:latin typeface="+mj-lt"/>
            </a:endParaRPr>
          </a:p>
        </p:txBody>
      </p:sp>
      <p:sp>
        <p:nvSpPr>
          <p:cNvPr id="3" name="Text Placeholder 2"/>
          <p:cNvSpPr>
            <a:spLocks noGrp="1"/>
          </p:cNvSpPr>
          <p:nvPr>
            <p:ph type="body" idx="1"/>
          </p:nvPr>
        </p:nvSpPr>
        <p:spPr/>
        <p:txBody>
          <a:bodyPr/>
          <a:lstStyle/>
          <a:p>
            <a:pPr marL="139700" indent="0">
              <a:buNone/>
            </a:pPr>
            <a:r>
              <a:rPr lang="en-IN" dirty="0">
                <a:effectLst/>
                <a:latin typeface="+mn-lt"/>
              </a:rPr>
              <a:t>This design which is environmental, controlling and monitoring the parameters inside the greenhouse. Is implemented on </a:t>
            </a:r>
            <a:r>
              <a:rPr lang="en-IN" dirty="0">
                <a:latin typeface="+mn-lt"/>
              </a:rPr>
              <a:t>Microcontroller 328p. F</a:t>
            </a:r>
            <a:r>
              <a:rPr lang="en-IN" dirty="0">
                <a:effectLst/>
                <a:latin typeface="+mn-lt"/>
              </a:rPr>
              <a:t>rom this project we survey the atmospheric condition (weather condition) and inspection the crops. From this farmer’s saves time, money, man power.</a:t>
            </a:r>
            <a:r>
              <a:rPr lang="en-IN" dirty="0">
                <a:latin typeface="+mn-lt"/>
              </a:rPr>
              <a:t> </a:t>
            </a:r>
            <a:br>
              <a:rPr lang="en-IN" dirty="0"/>
            </a:b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j-lt"/>
              </a:rPr>
              <a:t>Reference </a:t>
            </a:r>
            <a:endParaRPr lang="en-IN" b="1" dirty="0">
              <a:latin typeface="+mj-lt"/>
            </a:endParaRPr>
          </a:p>
        </p:txBody>
      </p:sp>
      <p:sp>
        <p:nvSpPr>
          <p:cNvPr id="3" name="Text Placeholder 2"/>
          <p:cNvSpPr>
            <a:spLocks noGrp="1"/>
          </p:cNvSpPr>
          <p:nvPr>
            <p:ph type="body" idx="1"/>
          </p:nvPr>
        </p:nvSpPr>
        <p:spPr/>
        <p:txBody>
          <a:bodyPr/>
          <a:lstStyle/>
          <a:p>
            <a:r>
              <a:rPr lang="en-IN" dirty="0">
                <a:latin typeface="+mn-lt"/>
                <a:hlinkClick r:id="rId1"/>
              </a:rPr>
              <a:t>https://www.researchgate.net/publication/352157563_GREENHOUSE_ENVIRONMENTAL_MONITORING_AND_CONTROLLING_SYSTEM</a:t>
            </a:r>
            <a:endParaRPr lang="en-IN" dirty="0">
              <a:latin typeface="+mn-lt"/>
            </a:endParaRPr>
          </a:p>
          <a:p>
            <a:r>
              <a:rPr lang="en-IN" dirty="0">
                <a:latin typeface="+mn-lt"/>
                <a:hlinkClick r:id="rId2"/>
              </a:rPr>
              <a:t>http://citeseerx.ist.psu.edu/viewdoc/download?doi=10.1.1.640.2774&amp;rep=rep1&amp;type=pdf</a:t>
            </a:r>
            <a:endParaRPr lang="en-IN" dirty="0">
              <a:latin typeface="+mn-lt"/>
            </a:endParaRPr>
          </a:p>
          <a:p>
            <a:r>
              <a:rPr lang="en-IN" dirty="0">
                <a:latin typeface="+mn-lt"/>
                <a:hlinkClick r:id="rId3"/>
              </a:rPr>
              <a:t>https://ieeexplore.ieee.org/document/9236693</a:t>
            </a:r>
            <a:endParaRPr lang="en-IN" dirty="0">
              <a:latin typeface="+mn-lt"/>
            </a:endParaRPr>
          </a:p>
          <a:p>
            <a:pPr marL="139700" indent="0">
              <a:buNone/>
            </a:pPr>
            <a:endParaRPr lang="en-IN"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0" lvl="0" indent="0" algn="l" rtl="0">
              <a:spcBef>
                <a:spcPts val="800"/>
              </a:spcBef>
              <a:spcAft>
                <a:spcPts val="0"/>
              </a:spcAft>
              <a:buNone/>
            </a:pPr>
            <a:r>
              <a:rPr lang="en-IN" sz="2400" b="1" dirty="0">
                <a:latin typeface="+mn-lt"/>
              </a:rPr>
              <a:t>Group Members: </a:t>
            </a:r>
            <a:endParaRPr lang="en-IN" sz="2400" b="1" dirty="0">
              <a:latin typeface="+mn-lt"/>
            </a:endParaRPr>
          </a:p>
          <a:p>
            <a:pPr marL="0" indent="0">
              <a:buNone/>
            </a:pPr>
            <a:r>
              <a:rPr lang="en-IN" sz="2400" dirty="0" err="1">
                <a:latin typeface="+mn-lt"/>
              </a:rPr>
              <a:t>Madhuli</a:t>
            </a:r>
            <a:r>
              <a:rPr lang="en-IN" sz="2400" dirty="0">
                <a:latin typeface="+mn-lt"/>
              </a:rPr>
              <a:t> </a:t>
            </a:r>
            <a:r>
              <a:rPr lang="en-IN" sz="2400" dirty="0" err="1">
                <a:latin typeface="+mn-lt"/>
              </a:rPr>
              <a:t>Pangavhane</a:t>
            </a:r>
            <a:r>
              <a:rPr lang="en-IN" sz="2400" dirty="0">
                <a:latin typeface="+mn-lt"/>
              </a:rPr>
              <a:t> (B-67)  </a:t>
            </a:r>
            <a:r>
              <a:rPr lang="en-IN" sz="2400" dirty="0" err="1">
                <a:latin typeface="+mn-lt"/>
              </a:rPr>
              <a:t>Sumit</a:t>
            </a:r>
            <a:r>
              <a:rPr lang="en-IN" sz="2400" dirty="0">
                <a:latin typeface="+mn-lt"/>
              </a:rPr>
              <a:t> Yadav (C-69) </a:t>
            </a:r>
            <a:endParaRPr lang="en-IN" sz="2400" dirty="0">
              <a:latin typeface="+mn-lt"/>
            </a:endParaRPr>
          </a:p>
          <a:p>
            <a:pPr marL="0" lvl="0" indent="0" algn="l" rtl="0">
              <a:spcBef>
                <a:spcPts val="800"/>
              </a:spcBef>
              <a:spcAft>
                <a:spcPts val="0"/>
              </a:spcAft>
              <a:buNone/>
            </a:pPr>
            <a:r>
              <a:rPr lang="en-IN" sz="2400" dirty="0">
                <a:latin typeface="+mn-lt"/>
              </a:rPr>
              <a:t>Manish Zine (C-70)</a:t>
            </a:r>
            <a:endParaRPr lang="en-IN" sz="2400" dirty="0">
              <a:latin typeface="+mn-lt"/>
            </a:endParaRPr>
          </a:p>
          <a:p>
            <a:pPr marL="0" lvl="0" indent="0" algn="l" rtl="0">
              <a:spcBef>
                <a:spcPts val="800"/>
              </a:spcBef>
              <a:spcAft>
                <a:spcPts val="0"/>
              </a:spcAft>
              <a:buNone/>
            </a:pPr>
            <a:endParaRPr lang="en-IN" sz="2400" dirty="0">
              <a:latin typeface="+mn-lt"/>
            </a:endParaRPr>
          </a:p>
          <a:p>
            <a:pPr marL="0" lvl="0" indent="0" algn="l" rtl="0">
              <a:spcBef>
                <a:spcPts val="800"/>
              </a:spcBef>
              <a:spcAft>
                <a:spcPts val="0"/>
              </a:spcAft>
              <a:buNone/>
            </a:pPr>
            <a:r>
              <a:rPr lang="en-IN" sz="2400" b="1" dirty="0">
                <a:latin typeface="+mn-lt"/>
              </a:rPr>
              <a:t>Project Guide : </a:t>
            </a:r>
            <a:endParaRPr lang="en-IN" sz="2400" b="1" dirty="0">
              <a:latin typeface="+mn-lt"/>
            </a:endParaRPr>
          </a:p>
          <a:p>
            <a:pPr marL="0" lvl="0" indent="0" algn="l" rtl="0">
              <a:spcBef>
                <a:spcPts val="800"/>
              </a:spcBef>
              <a:spcAft>
                <a:spcPts val="0"/>
              </a:spcAft>
              <a:buNone/>
            </a:pPr>
            <a:r>
              <a:rPr lang="en-IN" sz="2400" dirty="0">
                <a:latin typeface="+mn-lt"/>
              </a:rPr>
              <a:t>Prof. Praveen Pol</a:t>
            </a:r>
            <a:endParaRPr lang="en-IN" sz="2400" dirty="0">
              <a:latin typeface="+mn-lt"/>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j-lt"/>
              </a:rPr>
              <a:t>Content</a:t>
            </a:r>
            <a:endParaRPr lang="en-IN" b="1" dirty="0">
              <a:latin typeface="+mj-lt"/>
            </a:endParaRPr>
          </a:p>
        </p:txBody>
      </p:sp>
      <p:sp>
        <p:nvSpPr>
          <p:cNvPr id="3" name="Text Placeholder 2"/>
          <p:cNvSpPr>
            <a:spLocks noGrp="1"/>
          </p:cNvSpPr>
          <p:nvPr>
            <p:ph type="body" idx="1"/>
          </p:nvPr>
        </p:nvSpPr>
        <p:spPr>
          <a:xfrm>
            <a:off x="628650" y="1189463"/>
            <a:ext cx="7886700" cy="3443156"/>
          </a:xfrm>
        </p:spPr>
        <p:txBody>
          <a:bodyPr>
            <a:noAutofit/>
          </a:bodyPr>
          <a:lstStyle/>
          <a:p>
            <a:r>
              <a:rPr lang="en-US" sz="1200" dirty="0">
                <a:latin typeface="+mn-lt"/>
              </a:rPr>
              <a:t>Problem Statement</a:t>
            </a:r>
            <a:endParaRPr lang="en-US" sz="1200" dirty="0">
              <a:latin typeface="+mn-lt"/>
            </a:endParaRPr>
          </a:p>
          <a:p>
            <a:r>
              <a:rPr lang="en-US" sz="1200" dirty="0">
                <a:latin typeface="+mn-lt"/>
              </a:rPr>
              <a:t>Introduction</a:t>
            </a:r>
            <a:endParaRPr lang="en-US" sz="1200" dirty="0">
              <a:latin typeface="+mn-lt"/>
            </a:endParaRPr>
          </a:p>
          <a:p>
            <a:r>
              <a:rPr lang="en-US" sz="1200" dirty="0">
                <a:latin typeface="+mn-lt"/>
              </a:rPr>
              <a:t>What is greenhouse environment?</a:t>
            </a:r>
            <a:endParaRPr lang="en-US" sz="1200" dirty="0">
              <a:latin typeface="+mn-lt"/>
            </a:endParaRPr>
          </a:p>
          <a:p>
            <a:r>
              <a:rPr lang="en-US" sz="1200" dirty="0">
                <a:latin typeface="+mn-lt"/>
              </a:rPr>
              <a:t>Objective</a:t>
            </a:r>
            <a:endParaRPr lang="en-US" sz="1200" dirty="0">
              <a:latin typeface="+mn-lt"/>
            </a:endParaRPr>
          </a:p>
          <a:p>
            <a:r>
              <a:rPr lang="en-US" sz="1200" dirty="0">
                <a:latin typeface="+mn-lt"/>
              </a:rPr>
              <a:t>Literature review</a:t>
            </a:r>
            <a:endParaRPr lang="en-US" sz="1200" dirty="0">
              <a:latin typeface="+mn-lt"/>
            </a:endParaRPr>
          </a:p>
          <a:p>
            <a:r>
              <a:rPr lang="en-US" sz="1200" dirty="0">
                <a:latin typeface="+mn-lt"/>
              </a:rPr>
              <a:t>Components</a:t>
            </a:r>
            <a:endParaRPr lang="en-US" sz="1200" dirty="0">
              <a:latin typeface="+mn-lt"/>
            </a:endParaRPr>
          </a:p>
          <a:p>
            <a:r>
              <a:rPr lang="en-US" sz="1200" dirty="0">
                <a:latin typeface="+mn-lt"/>
              </a:rPr>
              <a:t>Block diagram</a:t>
            </a:r>
            <a:endParaRPr lang="en-US" sz="1200" dirty="0">
              <a:latin typeface="+mn-lt"/>
            </a:endParaRPr>
          </a:p>
          <a:p>
            <a:r>
              <a:rPr lang="en-US" sz="1200" dirty="0">
                <a:latin typeface="+mn-lt"/>
              </a:rPr>
              <a:t>Project image</a:t>
            </a:r>
            <a:endParaRPr lang="en-US" sz="1200" dirty="0">
              <a:latin typeface="+mn-lt"/>
            </a:endParaRPr>
          </a:p>
          <a:p>
            <a:r>
              <a:rPr lang="en-US" sz="1200" dirty="0">
                <a:latin typeface="+mn-lt"/>
              </a:rPr>
              <a:t>Advantages</a:t>
            </a:r>
            <a:endParaRPr lang="en-US" sz="1200" dirty="0">
              <a:latin typeface="+mn-lt"/>
            </a:endParaRPr>
          </a:p>
          <a:p>
            <a:r>
              <a:rPr lang="en-US" sz="1200" dirty="0">
                <a:latin typeface="+mn-lt"/>
              </a:rPr>
              <a:t>Applications</a:t>
            </a:r>
            <a:endParaRPr lang="en-US" sz="1200" dirty="0">
              <a:latin typeface="+mn-lt"/>
            </a:endParaRPr>
          </a:p>
          <a:p>
            <a:r>
              <a:rPr lang="en-GB" sz="1200" dirty="0">
                <a:latin typeface="+mj-lt"/>
              </a:rPr>
              <a:t>Learning Outcomes</a:t>
            </a:r>
            <a:endParaRPr lang="en-US" sz="1200" dirty="0">
              <a:latin typeface="+mn-lt"/>
            </a:endParaRPr>
          </a:p>
          <a:p>
            <a:r>
              <a:rPr lang="en-US" sz="1200" dirty="0">
                <a:latin typeface="+mn-lt"/>
              </a:rPr>
              <a:t>Conclusion  </a:t>
            </a:r>
            <a:endParaRPr lang="en-US" sz="1200" dirty="0">
              <a:latin typeface="+mn-lt"/>
            </a:endParaRPr>
          </a:p>
          <a:p>
            <a:r>
              <a:rPr lang="en-US" sz="1200" dirty="0">
                <a:latin typeface="+mn-lt"/>
              </a:rPr>
              <a:t>Reference </a:t>
            </a:r>
            <a:endParaRPr lang="en-IN" sz="12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mj-lt"/>
              </a:rPr>
              <a:t>Problem Statement </a:t>
            </a:r>
            <a:endParaRPr lang="en-IN" b="1" dirty="0">
              <a:latin typeface="+mj-lt"/>
            </a:endParaRPr>
          </a:p>
        </p:txBody>
      </p:sp>
      <p:sp>
        <p:nvSpPr>
          <p:cNvPr id="3" name="Text Placeholder 2"/>
          <p:cNvSpPr>
            <a:spLocks noGrp="1"/>
          </p:cNvSpPr>
          <p:nvPr>
            <p:ph type="body" idx="1"/>
          </p:nvPr>
        </p:nvSpPr>
        <p:spPr/>
        <p:txBody>
          <a:bodyPr>
            <a:normAutofit/>
          </a:bodyPr>
          <a:lstStyle/>
          <a:p>
            <a:pPr marL="285750" lvl="0" indent="-285750" algn="l" rtl="0">
              <a:lnSpc>
                <a:spcPct val="150000"/>
              </a:lnSpc>
              <a:spcBef>
                <a:spcPts val="800"/>
              </a:spcBef>
              <a:spcAft>
                <a:spcPts val="0"/>
              </a:spcAft>
              <a:buFont typeface="Arial" panose="020B0604020202020204" pitchFamily="34" charset="0"/>
              <a:buChar char="•"/>
            </a:pPr>
            <a:r>
              <a:rPr lang="en-IN" sz="1900" b="0" i="0" dirty="0">
                <a:solidFill>
                  <a:schemeClr val="tx1"/>
                </a:solidFill>
                <a:effectLst/>
                <a:latin typeface="+mn-lt"/>
              </a:rPr>
              <a:t>Greenhouse systems are to a great degree important in the sense that they provide controlled climatic conditions around plants for optimum plant growth. </a:t>
            </a:r>
            <a:endParaRPr lang="en-IN" sz="1900" b="0" i="0" dirty="0">
              <a:solidFill>
                <a:schemeClr val="tx1"/>
              </a:solidFill>
              <a:effectLst/>
              <a:latin typeface="+mn-lt"/>
            </a:endParaRPr>
          </a:p>
          <a:p>
            <a:pPr marL="285750" lvl="0" indent="-285750" algn="l" rtl="0">
              <a:lnSpc>
                <a:spcPct val="150000"/>
              </a:lnSpc>
              <a:spcBef>
                <a:spcPts val="800"/>
              </a:spcBef>
              <a:spcAft>
                <a:spcPts val="0"/>
              </a:spcAft>
              <a:buFont typeface="Arial" panose="020B0604020202020204" pitchFamily="34" charset="0"/>
              <a:buChar char="•"/>
            </a:pPr>
            <a:r>
              <a:rPr lang="en-IN" sz="1900" b="0" i="0" dirty="0">
                <a:solidFill>
                  <a:schemeClr val="tx1"/>
                </a:solidFill>
                <a:effectLst/>
                <a:latin typeface="+mn-lt"/>
              </a:rPr>
              <a:t>To achieve this, a microcontroller based circuit is used to monitor and control the set parameters of the environment</a:t>
            </a:r>
            <a:r>
              <a:rPr lang="en-IN" sz="1900" dirty="0">
                <a:solidFill>
                  <a:schemeClr val="tx1"/>
                </a:solidFill>
                <a:latin typeface="+mn-lt"/>
              </a:rPr>
              <a:t>. </a:t>
            </a:r>
            <a:endParaRPr lang="en-IN" sz="1900" dirty="0">
              <a:solidFill>
                <a:schemeClr val="tx1"/>
              </a:solidFill>
              <a:latin typeface="+mn-lt"/>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j-lt"/>
              </a:rPr>
              <a:t>Introduction</a:t>
            </a:r>
            <a:endParaRPr lang="en-IN" b="1" dirty="0">
              <a:latin typeface="+mj-lt"/>
            </a:endParaRPr>
          </a:p>
        </p:txBody>
      </p:sp>
      <p:sp>
        <p:nvSpPr>
          <p:cNvPr id="3" name="Text Placeholder 2"/>
          <p:cNvSpPr>
            <a:spLocks noGrp="1"/>
          </p:cNvSpPr>
          <p:nvPr>
            <p:ph type="body" idx="1"/>
          </p:nvPr>
        </p:nvSpPr>
        <p:spPr/>
        <p:txBody>
          <a:bodyPr>
            <a:normAutofit/>
          </a:bodyPr>
          <a:lstStyle/>
          <a:p>
            <a:pPr marL="139700" indent="0">
              <a:buNone/>
            </a:pPr>
            <a:r>
              <a:rPr lang="en-IN" sz="1900" b="0" i="0" dirty="0">
                <a:solidFill>
                  <a:schemeClr val="tx1"/>
                </a:solidFill>
                <a:effectLst/>
                <a:latin typeface="+mn-lt"/>
              </a:rPr>
              <a:t>Greenhouse technology is the technique of providing favourable environmental conditions for plants. Greenhouse monitoring and controlling projects is used to measure the various parameters like temperature, humidity, light, water content level, moisture, etc. and to display them on LED.</a:t>
            </a:r>
            <a:br>
              <a:rPr lang="en-IN" dirty="0">
                <a:latin typeface="+mn-lt"/>
              </a:rPr>
            </a:br>
            <a:endParaRPr lang="en-IN" dirty="0">
              <a:latin typeface="+mn-lt"/>
            </a:endParaRPr>
          </a:p>
        </p:txBody>
      </p:sp>
      <p:pic>
        <p:nvPicPr>
          <p:cNvPr id="3074" name="Picture 2" descr="Optimizing Greenhouse Environment | Greenhouse Grower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83210" y="2889544"/>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06244"/>
            <a:ext cx="7886700" cy="561800"/>
          </a:xfrm>
        </p:spPr>
        <p:txBody>
          <a:bodyPr>
            <a:normAutofit fontScale="90000"/>
          </a:bodyPr>
          <a:lstStyle/>
          <a:p>
            <a:r>
              <a:rPr lang="en-US" sz="3600" b="1" dirty="0">
                <a:latin typeface="+mj-lt"/>
              </a:rPr>
              <a:t>What is greenhouse environment?</a:t>
            </a:r>
            <a:br>
              <a:rPr lang="en-US" sz="3600" b="1" dirty="0">
                <a:latin typeface="+mj-lt"/>
              </a:rPr>
            </a:br>
            <a:endParaRPr lang="en-IN" b="1" dirty="0">
              <a:latin typeface="+mj-lt"/>
            </a:endParaRPr>
          </a:p>
        </p:txBody>
      </p:sp>
      <p:sp>
        <p:nvSpPr>
          <p:cNvPr id="3" name="Text Placeholder 2"/>
          <p:cNvSpPr>
            <a:spLocks noGrp="1"/>
          </p:cNvSpPr>
          <p:nvPr>
            <p:ph type="body" idx="1"/>
          </p:nvPr>
        </p:nvSpPr>
        <p:spPr/>
        <p:txBody>
          <a:bodyPr>
            <a:normAutofit/>
          </a:bodyPr>
          <a:lstStyle/>
          <a:p>
            <a:pPr marL="139700" indent="0">
              <a:buNone/>
            </a:pPr>
            <a:r>
              <a:rPr lang="en-IN" sz="1900" b="0" i="0" dirty="0">
                <a:solidFill>
                  <a:schemeClr val="tx1"/>
                </a:solidFill>
                <a:effectLst/>
                <a:latin typeface="+mn-lt"/>
              </a:rPr>
              <a:t>A greenhouse is a </a:t>
            </a:r>
            <a:r>
              <a:rPr lang="en-IN" sz="1900" b="1" i="0" dirty="0">
                <a:solidFill>
                  <a:schemeClr val="tx1"/>
                </a:solidFill>
                <a:effectLst/>
                <a:latin typeface="+mn-lt"/>
              </a:rPr>
              <a:t>structure</a:t>
            </a:r>
            <a:r>
              <a:rPr lang="en-IN" sz="1900" b="0" i="0" dirty="0">
                <a:solidFill>
                  <a:schemeClr val="tx1"/>
                </a:solidFill>
                <a:effectLst/>
                <a:latin typeface="+mn-lt"/>
              </a:rPr>
              <a:t>, usually made of glass, in which temperature and humidity can be controlled for the cultivation or protection of plants. A greenhouse is designed to trap heat from the sun's rays inside and acts to keep the plants inside warm, even when it is cold outside.</a:t>
            </a:r>
            <a:endParaRPr lang="en-IN" sz="1900" dirty="0">
              <a:solidFill>
                <a:schemeClr val="tx1"/>
              </a:solidFill>
              <a:latin typeface="+mn-lt"/>
            </a:endParaRPr>
          </a:p>
        </p:txBody>
      </p:sp>
      <p:pic>
        <p:nvPicPr>
          <p:cNvPr id="1026" name="Picture 2" descr="Optimizing greenhouse environment for cut flowers | Rising Kashmi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83932" y="3082964"/>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mj-lt"/>
              </a:rPr>
              <a:t>Objective</a:t>
            </a:r>
            <a:endParaRPr lang="en-IN" b="1" dirty="0">
              <a:latin typeface="+mj-lt"/>
            </a:endParaRPr>
          </a:p>
        </p:txBody>
      </p:sp>
      <p:sp>
        <p:nvSpPr>
          <p:cNvPr id="3" name="Text Placeholder 2"/>
          <p:cNvSpPr>
            <a:spLocks noGrp="1"/>
          </p:cNvSpPr>
          <p:nvPr>
            <p:ph type="body" idx="1"/>
          </p:nvPr>
        </p:nvSpPr>
        <p:spPr/>
        <p:txBody>
          <a:bodyPr>
            <a:normAutofit/>
          </a:bodyPr>
          <a:lstStyle/>
          <a:p>
            <a:pPr marL="139700" indent="0">
              <a:buNone/>
            </a:pPr>
            <a:r>
              <a:rPr lang="en-IN" sz="1900" dirty="0">
                <a:latin typeface="+mn-lt"/>
              </a:rPr>
              <a:t>The aim of this research is to deign and implement a monitor and control system for a greenhouse environment.</a:t>
            </a:r>
            <a:endParaRPr lang="en-IN" sz="1900" dirty="0">
              <a:latin typeface="+mn-lt"/>
            </a:endParaRPr>
          </a:p>
          <a:p>
            <a:pPr marL="139700" indent="0">
              <a:buNone/>
            </a:pPr>
            <a:r>
              <a:rPr lang="en-IN" sz="1900" dirty="0">
                <a:latin typeface="+mn-lt"/>
              </a:rPr>
              <a:t>The objectives include:</a:t>
            </a:r>
            <a:endParaRPr lang="en-IN" sz="1900" dirty="0">
              <a:latin typeface="+mn-lt"/>
            </a:endParaRPr>
          </a:p>
          <a:p>
            <a:r>
              <a:rPr lang="en-IN" sz="1900" dirty="0">
                <a:latin typeface="+mn-lt"/>
              </a:rPr>
              <a:t>To read greenhouse environment parameter(like Soil moister, temperature and humidity) using sensor.</a:t>
            </a:r>
            <a:endParaRPr lang="en-IN" sz="1900" dirty="0">
              <a:latin typeface="+mn-lt"/>
            </a:endParaRPr>
          </a:p>
          <a:p>
            <a:r>
              <a:rPr lang="en-IN" sz="1900" dirty="0">
                <a:latin typeface="+mn-lt"/>
              </a:rPr>
              <a:t>To control environmental parameters based on read parameter with a microcontroller.</a:t>
            </a:r>
            <a:endParaRPr lang="en-IN" sz="1900" dirty="0">
              <a:latin typeface="+mn-lt"/>
            </a:endParaRPr>
          </a:p>
          <a:p>
            <a:r>
              <a:rPr lang="en-IN" sz="1900" dirty="0">
                <a:latin typeface="+mn-lt"/>
              </a:rPr>
              <a:t>To display environmental parameter using a LCD. </a:t>
            </a:r>
            <a:endParaRPr lang="en-IN" sz="1900" dirty="0">
              <a:latin typeface="+mn-lt"/>
            </a:endParaRPr>
          </a:p>
        </p:txBody>
      </p:sp>
      <p:pic>
        <p:nvPicPr>
          <p:cNvPr id="4098" name="Picture 2" descr="Blog: Is it possible to be completely objective? — People Matter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66560" y="3577899"/>
            <a:ext cx="1883429" cy="10547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720799" y="375019"/>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b="1" dirty="0"/>
              <a:t>Literature Review</a:t>
            </a:r>
            <a:endParaRPr b="1" dirty="0"/>
          </a:p>
        </p:txBody>
      </p:sp>
      <p:graphicFrame>
        <p:nvGraphicFramePr>
          <p:cNvPr id="2" name="Table 2"/>
          <p:cNvGraphicFramePr>
            <a:graphicFrameLocks noGrp="1"/>
          </p:cNvGraphicFramePr>
          <p:nvPr/>
        </p:nvGraphicFramePr>
        <p:xfrm>
          <a:off x="628650" y="1489721"/>
          <a:ext cx="7889358" cy="2770390"/>
        </p:xfrm>
        <a:graphic>
          <a:graphicData uri="http://schemas.openxmlformats.org/drawingml/2006/table">
            <a:tbl>
              <a:tblPr firstRow="1" bandRow="1">
                <a:tableStyleId>{5C22544A-7EE6-4342-B048-85BDC9FD1C3A}</a:tableStyleId>
              </a:tblPr>
              <a:tblGrid>
                <a:gridCol w="1974333"/>
                <a:gridCol w="1988067"/>
                <a:gridCol w="1955283"/>
                <a:gridCol w="1971675"/>
              </a:tblGrid>
              <a:tr h="395770">
                <a:tc>
                  <a:txBody>
                    <a:bodyPr/>
                    <a:lstStyle/>
                    <a:p>
                      <a:r>
                        <a:rPr lang="en-IN" dirty="0"/>
                        <a:t>AUTHOR</a:t>
                      </a:r>
                      <a:endParaRPr lang="en-IN" dirty="0"/>
                    </a:p>
                  </a:txBody>
                  <a:tcPr/>
                </a:tc>
                <a:tc>
                  <a:txBody>
                    <a:bodyPr/>
                    <a:lstStyle/>
                    <a:p>
                      <a:r>
                        <a:rPr lang="en-IN" dirty="0"/>
                        <a:t>TTITLE</a:t>
                      </a:r>
                      <a:endParaRPr lang="en-IN" dirty="0"/>
                    </a:p>
                  </a:txBody>
                  <a:tcPr/>
                </a:tc>
                <a:tc>
                  <a:txBody>
                    <a:bodyPr/>
                    <a:lstStyle/>
                    <a:p>
                      <a:r>
                        <a:rPr lang="en-IN" dirty="0"/>
                        <a:t>AIM </a:t>
                      </a:r>
                      <a:endParaRPr lang="en-IN" dirty="0"/>
                    </a:p>
                  </a:txBody>
                  <a:tcPr/>
                </a:tc>
                <a:tc>
                  <a:txBody>
                    <a:bodyPr/>
                    <a:lstStyle/>
                    <a:p>
                      <a:r>
                        <a:rPr lang="en-IN" dirty="0"/>
                        <a:t>RESULT</a:t>
                      </a:r>
                      <a:endParaRPr lang="en-IN" dirty="0"/>
                    </a:p>
                  </a:txBody>
                  <a:tcPr/>
                </a:tc>
              </a:tr>
              <a:tr h="2374620">
                <a:tc>
                  <a:txBody>
                    <a:bodyPr/>
                    <a:lstStyle/>
                    <a:p>
                      <a:r>
                        <a:rPr lang="en-IN" dirty="0"/>
                        <a:t>Daniela </a:t>
                      </a:r>
                      <a:r>
                        <a:rPr lang="en-IN" dirty="0" err="1"/>
                        <a:t>Attalia</a:t>
                      </a:r>
                      <a:r>
                        <a:rPr lang="en-IN" dirty="0"/>
                        <a:t> </a:t>
                      </a:r>
                      <a:endParaRPr lang="en-IN" dirty="0"/>
                    </a:p>
                    <a:p>
                      <a:r>
                        <a:rPr lang="en-IN" dirty="0"/>
                        <a:t>ET AL.[2]</a:t>
                      </a:r>
                      <a:endParaRPr lang="en-IN" dirty="0"/>
                    </a:p>
                  </a:txBody>
                  <a:tcPr/>
                </a:tc>
                <a:tc>
                  <a:txBody>
                    <a:bodyPr/>
                    <a:lstStyle/>
                    <a:p>
                      <a:r>
                        <a:rPr lang="en-IN" dirty="0"/>
                        <a:t>Automated Greenhouse(temperature and soil moisture control)</a:t>
                      </a:r>
                      <a:endParaRPr lang="en-IN" dirty="0"/>
                    </a:p>
                  </a:txBody>
                  <a:tcPr/>
                </a:tc>
                <a:tc>
                  <a:txBody>
                    <a:bodyPr/>
                    <a:lstStyle/>
                    <a:p>
                      <a:r>
                        <a:rPr lang="en-IN" dirty="0"/>
                        <a:t>To </a:t>
                      </a:r>
                      <a:r>
                        <a:rPr lang="en-IN" dirty="0" err="1"/>
                        <a:t>analyze</a:t>
                      </a:r>
                      <a:r>
                        <a:rPr lang="en-IN" dirty="0"/>
                        <a:t> the possibility of a greenhouse temperature being maintained in a desired range for optimum crop yield, investigate the reliability of the watering system.</a:t>
                      </a:r>
                      <a:endParaRPr lang="en-IN" dirty="0"/>
                    </a:p>
                  </a:txBody>
                  <a:tcPr/>
                </a:tc>
                <a:tc>
                  <a:txBody>
                    <a:bodyPr/>
                    <a:lstStyle/>
                    <a:p>
                      <a:r>
                        <a:rPr lang="en-IN" dirty="0"/>
                        <a:t>Watering system wasn’t function but the temperature control system was okay.</a:t>
                      </a:r>
                      <a:endParaRPr lang="en-IN"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mj-lt"/>
              </a:rPr>
              <a:t>Components </a:t>
            </a:r>
            <a:endParaRPr lang="en-IN" b="1" dirty="0">
              <a:latin typeface="+mj-lt"/>
            </a:endParaRPr>
          </a:p>
        </p:txBody>
      </p:sp>
      <p:sp>
        <p:nvSpPr>
          <p:cNvPr id="3" name="Text Placeholder 2"/>
          <p:cNvSpPr>
            <a:spLocks noGrp="1"/>
          </p:cNvSpPr>
          <p:nvPr>
            <p:ph type="body" idx="1"/>
          </p:nvPr>
        </p:nvSpPr>
        <p:spPr/>
        <p:txBody>
          <a:bodyPr/>
          <a:lstStyle/>
          <a:p>
            <a:r>
              <a:rPr lang="en-IN" dirty="0">
                <a:latin typeface="+mn-lt"/>
              </a:rPr>
              <a:t>GSM800L</a:t>
            </a:r>
            <a:endParaRPr lang="en-IN" dirty="0">
              <a:latin typeface="+mn-lt"/>
            </a:endParaRPr>
          </a:p>
          <a:p>
            <a:r>
              <a:rPr lang="en-IN" dirty="0">
                <a:latin typeface="+mn-lt"/>
              </a:rPr>
              <a:t>Microcontroller 328p</a:t>
            </a:r>
            <a:endParaRPr lang="en-IN" dirty="0">
              <a:latin typeface="+mn-lt"/>
            </a:endParaRPr>
          </a:p>
          <a:p>
            <a:r>
              <a:rPr lang="en-IN" dirty="0">
                <a:latin typeface="+mn-lt"/>
              </a:rPr>
              <a:t>DHT11(Temperature and humidity sensor)</a:t>
            </a:r>
            <a:endParaRPr lang="en-IN" dirty="0">
              <a:latin typeface="+mn-lt"/>
            </a:endParaRPr>
          </a:p>
          <a:p>
            <a:r>
              <a:rPr lang="en-IN" dirty="0">
                <a:latin typeface="+mn-lt"/>
              </a:rPr>
              <a:t>Moisture sensor</a:t>
            </a:r>
            <a:endParaRPr lang="en-IN" dirty="0">
              <a:latin typeface="+mn-lt"/>
            </a:endParaRPr>
          </a:p>
          <a:p>
            <a:r>
              <a:rPr lang="en-IN" dirty="0">
                <a:latin typeface="+mn-lt"/>
              </a:rPr>
              <a:t>12 V Fan</a:t>
            </a:r>
            <a:endParaRPr lang="en-IN" dirty="0">
              <a:latin typeface="+mn-lt"/>
            </a:endParaRPr>
          </a:p>
          <a:p>
            <a:r>
              <a:rPr lang="en-IN" dirty="0">
                <a:latin typeface="+mn-lt"/>
              </a:rPr>
              <a:t>DC motor</a:t>
            </a:r>
            <a:endParaRPr lang="en-IN" dirty="0">
              <a:latin typeface="+mn-lt"/>
            </a:endParaRPr>
          </a:p>
          <a:p>
            <a:r>
              <a:rPr lang="en-IN" dirty="0">
                <a:latin typeface="+mn-lt"/>
              </a:rPr>
              <a:t>LED</a:t>
            </a:r>
            <a:endParaRPr lang="en-IN" dirty="0">
              <a:latin typeface="+mn-lt"/>
            </a:endParaRPr>
          </a:p>
          <a:p>
            <a:r>
              <a:rPr lang="en-IN" dirty="0">
                <a:latin typeface="+mn-lt"/>
              </a:rPr>
              <a:t>LCD</a:t>
            </a:r>
            <a:endParaRPr lang="en-IN" dirty="0">
              <a:latin typeface="+mn-lt"/>
            </a:endParaRPr>
          </a:p>
        </p:txBody>
      </p:sp>
      <p:pic>
        <p:nvPicPr>
          <p:cNvPr id="5124" name="Picture 4" descr="Using SIM800L GSM Module with Arduino (Updated 20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76839" y="3999185"/>
            <a:ext cx="1144859" cy="114485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ATmega328P | Microchip Techn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901" y="3999185"/>
            <a:ext cx="1949836" cy="95069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DHT11 - Temprature and Humidity Sensor Module buy online at Low Price in  India - ElectronicsComp.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7424" y="3825967"/>
            <a:ext cx="1205494" cy="1205494"/>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xcluma Soil Moisture Meter Soil Humidity Sensor Water Sensor UNO Respberry  : Amazon.in: Industrial &amp; Scientif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6839" y="2895030"/>
            <a:ext cx="907547" cy="907547"/>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Wall Mounted 12V DC Plastic Cooling Fan, Number Of Blades: 7 Blades, | ID:  154941654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2603" y="1645723"/>
            <a:ext cx="1205494" cy="1205494"/>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DC 775 Motor 12V-36V 24V 3500-9000RPM 775 Motor Ball Bearing Large Torque  High Power Low Noise DC Motor for Electrical Tools: Amazon.com: Tools &amp;  Home Improveme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7508" y="568337"/>
            <a:ext cx="743520" cy="743520"/>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3mm Frosted LEDs - Red, Blue, Green, Yellow or Whit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6020" y="2774376"/>
            <a:ext cx="907547" cy="907547"/>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descr="1602 16x2 Character LCD Display Module - Yellow/ Blue Backlight: Elecrow  bazaar, Make your making Electronic modules projects eas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4185" y="3919712"/>
            <a:ext cx="1309688" cy="8715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Theme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3206</Words>
  <Application>WPS Presentation</Application>
  <PresentationFormat>On-screen Show (16:9)</PresentationFormat>
  <Paragraphs>113</Paragraphs>
  <Slides>16</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Arial</vt:lpstr>
      <vt:lpstr>Calibri</vt:lpstr>
      <vt:lpstr>Century Gothic</vt:lpstr>
      <vt:lpstr>Microsoft YaHei</vt:lpstr>
      <vt:lpstr>Arial Unicode MS</vt:lpstr>
      <vt:lpstr>Theme1</vt:lpstr>
      <vt:lpstr>PowerPoint 演示文稿</vt:lpstr>
      <vt:lpstr>PowerPoint 演示文稿</vt:lpstr>
      <vt:lpstr>Content</vt:lpstr>
      <vt:lpstr>Problem Statement </vt:lpstr>
      <vt:lpstr>Introduction</vt:lpstr>
      <vt:lpstr>What is greenhouse environment? </vt:lpstr>
      <vt:lpstr>Objective</vt:lpstr>
      <vt:lpstr>Literature Review</vt:lpstr>
      <vt:lpstr>Components </vt:lpstr>
      <vt:lpstr>Block diagram </vt:lpstr>
      <vt:lpstr>Project Image </vt:lpstr>
      <vt:lpstr>Advantages</vt:lpstr>
      <vt:lpstr>Applications</vt:lpstr>
      <vt:lpstr>Learning Outcomes</vt:lpstr>
      <vt:lpstr>Conclusion</vt:lpstr>
      <vt:lpstr>Reference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CATALOGUE OF MILK PARAMETERS</dc:title>
  <dc:creator>madhuli pangavhane</dc:creator>
  <cp:lastModifiedBy>Shrish</cp:lastModifiedBy>
  <cp:revision>21</cp:revision>
  <dcterms:created xsi:type="dcterms:W3CDTF">2024-04-05T02:57:34Z</dcterms:created>
  <dcterms:modified xsi:type="dcterms:W3CDTF">2024-04-05T03:17:29Z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204D231546BB482C8A9E0A7E0A97302A_12</vt:lpwstr>
  </property>
  <property fmtid="{D5CDD505-2E9C-101B-9397-08002B2CF9AE}" pid="3" name="KSOProductBuildVer">
    <vt:lpwstr>1033-12.2.0.13472</vt:lpwstr>
  </property>
</Properties>
</file>