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8"/>
  </p:notesMasterIdLst>
  <p:sldIdLst>
    <p:sldId id="256" r:id="rId2"/>
    <p:sldId id="596" r:id="rId3"/>
    <p:sldId id="597" r:id="rId4"/>
    <p:sldId id="598" r:id="rId5"/>
    <p:sldId id="614" r:id="rId6"/>
    <p:sldId id="599" r:id="rId7"/>
    <p:sldId id="600" r:id="rId8"/>
    <p:sldId id="601" r:id="rId9"/>
    <p:sldId id="602" r:id="rId10"/>
    <p:sldId id="603" r:id="rId11"/>
    <p:sldId id="604" r:id="rId12"/>
    <p:sldId id="605" r:id="rId13"/>
    <p:sldId id="606" r:id="rId14"/>
    <p:sldId id="607" r:id="rId15"/>
    <p:sldId id="608" r:id="rId16"/>
    <p:sldId id="609" r:id="rId17"/>
    <p:sldId id="610" r:id="rId18"/>
    <p:sldId id="611" r:id="rId19"/>
    <p:sldId id="612" r:id="rId20"/>
    <p:sldId id="615" r:id="rId21"/>
    <p:sldId id="616" r:id="rId22"/>
    <p:sldId id="617" r:id="rId23"/>
    <p:sldId id="618" r:id="rId24"/>
    <p:sldId id="619" r:id="rId25"/>
    <p:sldId id="621" r:id="rId26"/>
    <p:sldId id="622" r:id="rId27"/>
    <p:sldId id="623" r:id="rId28"/>
    <p:sldId id="624" r:id="rId29"/>
    <p:sldId id="625" r:id="rId30"/>
    <p:sldId id="627" r:id="rId31"/>
    <p:sldId id="626" r:id="rId32"/>
    <p:sldId id="628" r:id="rId33"/>
    <p:sldId id="629" r:id="rId34"/>
    <p:sldId id="630" r:id="rId35"/>
    <p:sldId id="631" r:id="rId36"/>
    <p:sldId id="632" r:id="rId37"/>
  </p:sldIdLst>
  <p:sldSz cx="9144000" cy="6858000" type="screen4x3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0724" autoAdjust="0"/>
  </p:normalViewPr>
  <p:slideViewPr>
    <p:cSldViewPr>
      <p:cViewPr>
        <p:scale>
          <a:sx n="75" d="100"/>
          <a:sy n="75" d="100"/>
        </p:scale>
        <p:origin x="-3944" y="-1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tags" Target="tags/tag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12/4/18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4.xml"/><Relationship Id="rId2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5.xml"/><Relationship Id="rId2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Filtering in Pandas 2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528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151" y="0"/>
            <a:ext cx="540950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Selecting Multiple Columns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7848600" cy="2781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2600" y="21336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the columns you want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426720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get </a:t>
            </a:r>
            <a:r>
              <a:rPr lang="en-US" dirty="0" err="1" smtClean="0"/>
              <a:t>avg</a:t>
            </a:r>
            <a:r>
              <a:rPr lang="en-US" dirty="0" smtClean="0"/>
              <a:t> mpg and </a:t>
            </a:r>
            <a:r>
              <a:rPr lang="en-US" dirty="0" err="1" smtClean="0"/>
              <a:t>hp</a:t>
            </a:r>
            <a:r>
              <a:rPr lang="en-US" dirty="0" smtClean="0"/>
              <a:t> for each of the three cylinder groups.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Since we are selecting two columns we get back a </a:t>
            </a:r>
            <a:r>
              <a:rPr lang="en-US" dirty="0" err="1" smtClean="0"/>
              <a:t>dataframe</a:t>
            </a:r>
            <a:r>
              <a:rPr lang="en-US" dirty="0" smtClean="0"/>
              <a:t>  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6324600" y="18288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629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7975600" cy="364230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9520" y="0"/>
            <a:ext cx="60467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Grouping By Multiple Columns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62000" y="47244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We have a group for every combination of </a:t>
            </a:r>
            <a:r>
              <a:rPr lang="en-US" dirty="0" err="1" smtClean="0"/>
              <a:t>cyl</a:t>
            </a:r>
            <a:r>
              <a:rPr lang="en-US" dirty="0" smtClean="0"/>
              <a:t> and am.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We get </a:t>
            </a:r>
            <a:r>
              <a:rPr lang="en-US" dirty="0" err="1"/>
              <a:t>avg</a:t>
            </a:r>
            <a:r>
              <a:rPr lang="en-US" dirty="0"/>
              <a:t> mpg and </a:t>
            </a:r>
            <a:r>
              <a:rPr lang="en-US" dirty="0" err="1"/>
              <a:t>hp</a:t>
            </a:r>
            <a:r>
              <a:rPr lang="en-US" dirty="0"/>
              <a:t> for each of the </a:t>
            </a:r>
            <a:r>
              <a:rPr lang="en-US" dirty="0" smtClean="0"/>
              <a:t>six groups.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We get a multi-indexed </a:t>
            </a:r>
            <a:r>
              <a:rPr lang="en-US" dirty="0" err="1" smtClean="0"/>
              <a:t>dataframe</a:t>
            </a:r>
            <a:r>
              <a:rPr lang="en-US" dirty="0" smtClean="0"/>
              <a:t> (two row names).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105400" y="16002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19600" y="205740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columns you want to group by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404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2845" y="0"/>
            <a:ext cx="64401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Slicing Multi-indexed </a:t>
            </a:r>
            <a:r>
              <a:rPr lang="en-US" sz="3600" b="1" dirty="0" err="1" smtClean="0">
                <a:solidFill>
                  <a:schemeClr val="bg1"/>
                </a:solidFill>
              </a:rPr>
              <a:t>DataFrame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0" y="914400"/>
            <a:ext cx="3306247" cy="5943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1066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1: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836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42833" y="0"/>
            <a:ext cx="36401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Just Reset Index…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52400" y="1066800"/>
            <a:ext cx="2133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Options 2: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990600"/>
            <a:ext cx="693065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70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72886" y="0"/>
            <a:ext cx="498007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Apply Multiple Functions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9144000" cy="30318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9600" y="34290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List of functions I want to apply to groups 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629400" y="28956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51816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each group of cylinders we get the mean and </a:t>
            </a:r>
            <a:r>
              <a:rPr lang="en-US" dirty="0" err="1" smtClean="0"/>
              <a:t>stdev</a:t>
            </a:r>
            <a:r>
              <a:rPr lang="en-US" dirty="0" smtClean="0"/>
              <a:t> mpg.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665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421" y="0"/>
            <a:ext cx="89910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Apply Multiple Functions to Multiple Columns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5181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For each group of cylinders we get the mean and </a:t>
            </a:r>
            <a:r>
              <a:rPr lang="en-US" dirty="0" err="1" smtClean="0"/>
              <a:t>stdev</a:t>
            </a:r>
            <a:r>
              <a:rPr lang="en-US" dirty="0" smtClean="0"/>
              <a:t> of mpg and hp.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Get </a:t>
            </a:r>
            <a:r>
              <a:rPr lang="en-US" dirty="0" err="1" smtClean="0"/>
              <a:t>dataframe</a:t>
            </a:r>
            <a:r>
              <a:rPr lang="en-US" dirty="0" smtClean="0"/>
              <a:t> with multi-indexed column names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169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87" y="0"/>
            <a:ext cx="89910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Apply Multiple Functions to Multiple Columns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4371559"/>
            <a:ext cx="3033956" cy="24750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81400" y="5105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dataframe</a:t>
            </a:r>
            <a:r>
              <a:rPr lang="en-US" dirty="0" smtClean="0"/>
              <a:t> back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2362200" y="52578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098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987" y="0"/>
            <a:ext cx="899101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Apply Multiple Functions to Multiple Columns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5200"/>
            <a:ext cx="9144000" cy="236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10000" y="3200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hp</a:t>
            </a:r>
            <a:r>
              <a:rPr lang="en-US" dirty="0" smtClean="0"/>
              <a:t> column compute mean of groups and for mpg column compute standard deviation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7600" y="15240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Dictionary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572000" y="19050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486400" y="2667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52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762" y="0"/>
            <a:ext cx="67214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Apply Custom Function to Column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6741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5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87762" y="0"/>
            <a:ext cx="672146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Apply Custom Function to Column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8674100" cy="294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1" y="4114800"/>
            <a:ext cx="9144000" cy="217822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629400" y="14478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Assume group is passed as series.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648200" y="15240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403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2196" y="0"/>
            <a:ext cx="410137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</a:t>
            </a:r>
            <a:r>
              <a:rPr lang="en-US" sz="3600" b="1" dirty="0" err="1" smtClean="0">
                <a:solidFill>
                  <a:schemeClr val="bg1"/>
                </a:solidFill>
              </a:rPr>
              <a:t>Dataframes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371600"/>
            <a:ext cx="84582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smtClean="0"/>
              <a:t>Group by</a:t>
            </a:r>
          </a:p>
          <a:p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Compute </a:t>
            </a:r>
            <a:r>
              <a:rPr lang="en-US" sz="2000" b="1" dirty="0" smtClean="0"/>
              <a:t>aggregate</a:t>
            </a:r>
            <a:r>
              <a:rPr lang="en-US" sz="2000" dirty="0" smtClean="0"/>
              <a:t> statistics of groups in the data</a:t>
            </a:r>
          </a:p>
          <a:p>
            <a:pPr lvl="1"/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Compute group sums or means </a:t>
            </a:r>
          </a:p>
          <a:p>
            <a:pPr lvl="2"/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dirty="0" smtClean="0"/>
              <a:t>Perform some group specific </a:t>
            </a:r>
            <a:r>
              <a:rPr lang="en-US" sz="2000" b="1" dirty="0" smtClean="0"/>
              <a:t>transformations </a:t>
            </a:r>
            <a:r>
              <a:rPr lang="en-US" sz="2000" dirty="0" smtClean="0"/>
              <a:t>on the data</a:t>
            </a:r>
          </a:p>
          <a:p>
            <a:pPr lvl="1"/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Fill </a:t>
            </a:r>
            <a:r>
              <a:rPr lang="en-US" sz="2000" dirty="0" err="1" smtClean="0"/>
              <a:t>NaNs</a:t>
            </a:r>
            <a:r>
              <a:rPr lang="en-US" sz="2000" dirty="0" smtClean="0"/>
              <a:t> of groups with mean of group</a:t>
            </a:r>
            <a:r>
              <a:rPr lang="en-US" sz="2000" b="1" dirty="0" smtClean="0"/>
              <a:t> </a:t>
            </a:r>
          </a:p>
          <a:p>
            <a:pPr lvl="2"/>
            <a:endParaRPr lang="en-US" sz="2000" dirty="0" smtClean="0"/>
          </a:p>
          <a:p>
            <a:pPr marL="800100" lvl="1" indent="-342900">
              <a:buFont typeface="Arial"/>
              <a:buChar char="•"/>
            </a:pPr>
            <a:r>
              <a:rPr lang="en-US" sz="2000" b="1" dirty="0" smtClean="0"/>
              <a:t>Filter </a:t>
            </a:r>
            <a:r>
              <a:rPr lang="en-US" sz="2000" dirty="0" smtClean="0"/>
              <a:t>the data based on some group-wise operations</a:t>
            </a:r>
          </a:p>
          <a:p>
            <a:pPr lvl="1"/>
            <a:endParaRPr lang="en-US" sz="2000" dirty="0" smtClean="0"/>
          </a:p>
          <a:p>
            <a:pPr marL="1257300" lvl="2" indent="-342900">
              <a:buFont typeface="Arial"/>
              <a:buChar char="•"/>
            </a:pPr>
            <a:r>
              <a:rPr lang="en-US" sz="2000" dirty="0" smtClean="0"/>
              <a:t>Discard data that belongs to groups with only a few data points.</a:t>
            </a:r>
          </a:p>
          <a:p>
            <a:pPr marL="800100" lvl="1" indent="-342900">
              <a:buFont typeface="Arial"/>
              <a:buChar char="•"/>
            </a:pPr>
            <a:endParaRPr lang="en-US" sz="2000" b="1" dirty="0" smtClean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 smtClean="0"/>
          </a:p>
          <a:p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in Pandas - Transforming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528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32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6536" y="0"/>
            <a:ext cx="54327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Looking at Modified </a:t>
            </a:r>
            <a:r>
              <a:rPr lang="en-US" sz="3600" b="1" dirty="0" err="1" smtClean="0">
                <a:solidFill>
                  <a:schemeClr val="bg1"/>
                </a:solidFill>
              </a:rPr>
              <a:t>mtcars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57150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Transforms preserve the shape of the original data frames.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Lets us transform the data for each group.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447800"/>
            <a:ext cx="71628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52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62642" y="0"/>
            <a:ext cx="260051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</a:t>
            </a:r>
            <a:r>
              <a:rPr lang="en-US" sz="3600" b="1" dirty="0" err="1" smtClean="0">
                <a:solidFill>
                  <a:schemeClr val="bg1"/>
                </a:solidFill>
              </a:rPr>
              <a:t>fillna</a:t>
            </a:r>
            <a:r>
              <a:rPr lang="en-US" sz="3600" b="1" dirty="0" smtClean="0">
                <a:solidFill>
                  <a:schemeClr val="bg1"/>
                </a:solidFill>
              </a:rPr>
              <a:t>()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5486400" cy="30350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733800"/>
            <a:ext cx="5486400" cy="312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0" y="495300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missing values replaced by same mean!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76400" y="5257800"/>
            <a:ext cx="1371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676400" y="5486400"/>
            <a:ext cx="1447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676400" y="54864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1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250" y="0"/>
            <a:ext cx="36733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0"/>
            <a:ext cx="5486400" cy="303503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69469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6800" y="57912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I’d like to replace each </a:t>
            </a:r>
            <a:r>
              <a:rPr lang="en-US" dirty="0" err="1" smtClean="0"/>
              <a:t>NaN</a:t>
            </a:r>
            <a:r>
              <a:rPr lang="en-US" dirty="0" smtClean="0"/>
              <a:t> with its </a:t>
            </a:r>
            <a:r>
              <a:rPr lang="en-US" dirty="0" err="1" smtClean="0"/>
              <a:t>cyl</a:t>
            </a:r>
            <a:r>
              <a:rPr lang="en-US" dirty="0" smtClean="0"/>
              <a:t> group mean for example.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758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250" y="0"/>
            <a:ext cx="36733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946900" cy="1828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1400"/>
            <a:ext cx="9144000" cy="29242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867400" y="45720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to be applied to group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6629400" y="4267200"/>
            <a:ext cx="1524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67400" y="3048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 is group as series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781800" y="3429000"/>
            <a:ext cx="533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48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250" y="0"/>
            <a:ext cx="36733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9469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24200"/>
            <a:ext cx="9144000" cy="314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3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250" y="0"/>
            <a:ext cx="36733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946900" cy="1828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056" y="3124200"/>
            <a:ext cx="9144000" cy="31072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62600" y="41910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Filled each </a:t>
            </a:r>
            <a:r>
              <a:rPr lang="en-US" dirty="0" err="1" smtClean="0"/>
              <a:t>NaN</a:t>
            </a:r>
            <a:r>
              <a:rPr lang="en-US" dirty="0" smtClean="0"/>
              <a:t> with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53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26250" y="0"/>
            <a:ext cx="36733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Using a Transform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6946900" cy="182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00400"/>
            <a:ext cx="9144000" cy="286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4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584" y="0"/>
            <a:ext cx="4268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Normalizing for Units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397000"/>
            <a:ext cx="7670800" cy="4051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0" y="57912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Hard to tell quickly what is small and large values for these columns 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724400" y="52578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5331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584" y="0"/>
            <a:ext cx="4268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Normalizing for Units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708900" cy="4707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deviations from the mean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9000" y="5562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3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7115" y="0"/>
            <a:ext cx="47715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Looking at </a:t>
            </a:r>
            <a:r>
              <a:rPr lang="en-US" sz="3600" b="1" dirty="0" err="1" smtClean="0">
                <a:solidFill>
                  <a:schemeClr val="bg1"/>
                </a:solidFill>
              </a:rPr>
              <a:t>mtcars</a:t>
            </a:r>
            <a:r>
              <a:rPr lang="en-US" sz="3600" b="1" dirty="0" smtClean="0">
                <a:solidFill>
                  <a:schemeClr val="bg1"/>
                </a:solidFill>
              </a:rPr>
              <a:t> Again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16000"/>
            <a:ext cx="7239000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130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584" y="0"/>
            <a:ext cx="4268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Normalizing for Units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90600"/>
            <a:ext cx="7708900" cy="47079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53000" y="5867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Standard deviations from the mean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239000" y="55626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0" y="6324600"/>
            <a:ext cx="4876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What if I want to normalize based on groups?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17282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8584" y="0"/>
            <a:ext cx="4268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Normalizing for Units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0" y="1447800"/>
            <a:ext cx="9144000" cy="31588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25908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 based on mean and </a:t>
            </a:r>
            <a:r>
              <a:rPr lang="en-US" dirty="0" err="1" smtClean="0"/>
              <a:t>stdev</a:t>
            </a:r>
            <a:r>
              <a:rPr lang="en-US" dirty="0" smtClean="0"/>
              <a:t> for each group.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934200" y="1981200"/>
            <a:ext cx="457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7898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304800" y="1219200"/>
            <a:ext cx="8153400" cy="2895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in Pandas - Filtering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528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501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6536" y="0"/>
            <a:ext cx="54327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Looking at Modified </a:t>
            </a:r>
            <a:r>
              <a:rPr lang="en-US" sz="3600" b="1" dirty="0" err="1" smtClean="0">
                <a:solidFill>
                  <a:schemeClr val="bg1"/>
                </a:solidFill>
              </a:rPr>
              <a:t>mtcars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14400" y="5638800"/>
            <a:ext cx="784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if I only want to look at certain groups…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Groups that have “enough” data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Groups whose mean is above a certain value.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066800"/>
            <a:ext cx="6070600" cy="459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602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888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84813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" y="3962400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you pass to filter must return a </a:t>
            </a:r>
            <a:r>
              <a:rPr lang="en-US" dirty="0" err="1" smtClean="0"/>
              <a:t>boolean</a:t>
            </a:r>
            <a:r>
              <a:rPr lang="en-US" dirty="0" smtClean="0"/>
              <a:t>: True for keeping the group and False for getting rid of it.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171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81888" y="0"/>
            <a:ext cx="176202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284813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62400"/>
            <a:ext cx="9144000" cy="239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07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4779" y="0"/>
            <a:ext cx="4256243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Filtering +  Aggregate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838200"/>
            <a:ext cx="8305800" cy="2943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91000"/>
            <a:ext cx="9144000" cy="233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26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77115" y="0"/>
            <a:ext cx="477155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Looking at </a:t>
            </a:r>
            <a:r>
              <a:rPr lang="en-US" sz="3600" b="1" dirty="0" err="1" smtClean="0">
                <a:solidFill>
                  <a:schemeClr val="bg1"/>
                </a:solidFill>
              </a:rPr>
              <a:t>mtcars</a:t>
            </a:r>
            <a:r>
              <a:rPr lang="en-US" sz="3600" b="1" dirty="0" smtClean="0">
                <a:solidFill>
                  <a:schemeClr val="bg1"/>
                </a:solidFill>
              </a:rPr>
              <a:t> Again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016000"/>
            <a:ext cx="7239000" cy="482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19200" y="60198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the </a:t>
            </a:r>
            <a:r>
              <a:rPr lang="en-US" dirty="0" err="1" smtClean="0"/>
              <a:t>avg</a:t>
            </a:r>
            <a:r>
              <a:rPr lang="en-US" dirty="0" smtClean="0"/>
              <a:t> mpg for each cylinder type?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059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Groupby</a:t>
            </a:r>
            <a:r>
              <a:rPr lang="en-US" dirty="0" smtClean="0"/>
              <a:t> in Pandas - Aggregating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3528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135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780" y="0"/>
            <a:ext cx="3050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Basic Group By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96200" cy="85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2514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groups based on unique entries in </a:t>
            </a:r>
            <a:r>
              <a:rPr lang="en-US" dirty="0" err="1" smtClean="0"/>
              <a:t>cyl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1981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441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780" y="0"/>
            <a:ext cx="3050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Basic Group By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9200"/>
            <a:ext cx="7696200" cy="85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47800" y="25146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groups based on unique entries in </a:t>
            </a:r>
            <a:r>
              <a:rPr lang="en-US" dirty="0" err="1" smtClean="0"/>
              <a:t>cyl</a:t>
            </a:r>
            <a:r>
              <a:rPr lang="en-US" dirty="0" smtClean="0"/>
              <a:t> column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52800" y="19812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638800" y="2438400"/>
            <a:ext cx="266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each group compute the mean mpg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553200" y="19812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966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780" y="0"/>
            <a:ext cx="3050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Basic Group By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77724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3505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 series where the indices are the groups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67000" y="3124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680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7780" y="0"/>
            <a:ext cx="305023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Basic Group By 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43000"/>
            <a:ext cx="7772400" cy="2057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35052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Returns a series where the indices are the groups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2667000" y="31242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" y="4419600"/>
            <a:ext cx="899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Remaining Questions: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I group by more than one column?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Can I compute more than one aggregate statistic for each group?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For each group can I customize how I summarize each column that I select?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47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83615</TotalTime>
  <Words>584</Words>
  <Application>Microsoft Macintosh PowerPoint</Application>
  <PresentationFormat>On-screen Show (4:3)</PresentationFormat>
  <Paragraphs>107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Filtering in Pandas 2</vt:lpstr>
      <vt:lpstr>PowerPoint Presentation</vt:lpstr>
      <vt:lpstr>PowerPoint Presentation</vt:lpstr>
      <vt:lpstr>PowerPoint Presentation</vt:lpstr>
      <vt:lpstr>Groupby in Pandas - Aggregating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Groupby in Pandas - Transforming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Groupby in Pandas - Filtering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824</cp:revision>
  <dcterms:created xsi:type="dcterms:W3CDTF">2015-04-30T01:39:07Z</dcterms:created>
  <dcterms:modified xsi:type="dcterms:W3CDTF">2018-12-04T23:48:55Z</dcterms:modified>
</cp:coreProperties>
</file>