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sldIdLst>
    <p:sldId id="647" r:id="rId2"/>
    <p:sldId id="600" r:id="rId3"/>
    <p:sldId id="624" r:id="rId4"/>
    <p:sldId id="625" r:id="rId5"/>
    <p:sldId id="649" r:id="rId6"/>
    <p:sldId id="650" r:id="rId7"/>
    <p:sldId id="651" r:id="rId8"/>
    <p:sldId id="630" r:id="rId9"/>
    <p:sldId id="631" r:id="rId10"/>
    <p:sldId id="632" r:id="rId11"/>
    <p:sldId id="633" r:id="rId12"/>
    <p:sldId id="635" r:id="rId13"/>
    <p:sldId id="652" r:id="rId14"/>
    <p:sldId id="637" r:id="rId15"/>
    <p:sldId id="638" r:id="rId16"/>
    <p:sldId id="639" r:id="rId17"/>
    <p:sldId id="640" r:id="rId18"/>
    <p:sldId id="641" r:id="rId19"/>
    <p:sldId id="642" r:id="rId20"/>
    <p:sldId id="646" r:id="rId21"/>
    <p:sldId id="655" r:id="rId22"/>
    <p:sldId id="656" r:id="rId23"/>
    <p:sldId id="654" r:id="rId24"/>
    <p:sldId id="657" r:id="rId25"/>
  </p:sldIdLst>
  <p:sldSz cx="9144000" cy="6858000" type="screen4x3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BD3"/>
    <a:srgbClr val="3333CC"/>
    <a:srgbClr val="0066FF"/>
    <a:srgbClr val="0066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33" autoAdjust="0"/>
    <p:restoredTop sz="90724" autoAdjust="0"/>
  </p:normalViewPr>
  <p:slideViewPr>
    <p:cSldViewPr>
      <p:cViewPr>
        <p:scale>
          <a:sx n="100" d="100"/>
          <a:sy n="100" d="100"/>
        </p:scale>
        <p:origin x="-4024" y="-14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448" y="-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notesMaster" Target="notesMasters/notesMaster1.xml"/><Relationship Id="rId27" Type="http://schemas.openxmlformats.org/officeDocument/2006/relationships/printerSettings" Target="printerSettings/printerSettings1.bin"/><Relationship Id="rId28" Type="http://schemas.openxmlformats.org/officeDocument/2006/relationships/tags" Target="tags/tag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0AECF2-4ECE-4B77-9B63-89B555F968CE}" type="datetimeFigureOut">
              <a:rPr lang="en-US" smtClean="0"/>
              <a:pPr/>
              <a:t>12/7/17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33131-76A5-42A0-BF8E-B774CBD27D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8860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94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838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241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60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73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4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12/7/17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524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62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12/7/17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18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19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FD701F-107A-4495-8369-668AFAEB2A32}" type="datetimeFigureOut">
              <a:rPr lang="en-US" smtClean="0"/>
              <a:pPr/>
              <a:t>12/7/17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294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FD701F-107A-4495-8369-668AFAEB2A32}" type="datetimeFigureOut">
              <a:rPr lang="en-US" smtClean="0"/>
              <a:pPr/>
              <a:t>12/7/17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226E7-B064-439A-91B8-0D06E2D4BA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19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1905" cy="1905"/>
          </a:xfrm>
          <a:prstGeom prst="rect">
            <a:avLst/>
          </a:prstGeom>
        </p:spPr>
      </p:pic>
      <p:sp>
        <p:nvSpPr>
          <p:cNvPr id="6" name="Subtitle 9"/>
          <p:cNvSpPr txBox="1">
            <a:spLocks/>
          </p:cNvSpPr>
          <p:nvPr/>
        </p:nvSpPr>
        <p:spPr>
          <a:xfrm>
            <a:off x="1219200" y="3429000"/>
            <a:ext cx="6934200" cy="228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</p:txBody>
      </p:sp>
      <p:sp>
        <p:nvSpPr>
          <p:cNvPr id="12" name="Title 6"/>
          <p:cNvSpPr>
            <a:spLocks noGrp="1"/>
          </p:cNvSpPr>
          <p:nvPr>
            <p:ph type="ctrTitle"/>
          </p:nvPr>
        </p:nvSpPr>
        <p:spPr>
          <a:xfrm>
            <a:off x="685800" y="1219200"/>
            <a:ext cx="7772400" cy="2895600"/>
          </a:xfrm>
        </p:spPr>
        <p:txBody>
          <a:bodyPr>
            <a:normAutofit/>
          </a:bodyPr>
          <a:lstStyle/>
          <a:p>
            <a:r>
              <a:rPr lang="en-US" dirty="0" smtClean="0"/>
              <a:t>Filtering in Pandas 3: Merges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24200" y="6477000"/>
            <a:ext cx="3124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733800"/>
            <a:ext cx="3352800" cy="242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8558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676400" y="5638800"/>
            <a:ext cx="6705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What do I merge on?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Which columns do I need?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257722" y="0"/>
            <a:ext cx="461038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Inner Merge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8200"/>
            <a:ext cx="678180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6765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257722" y="0"/>
            <a:ext cx="461038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Inner Merge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38200" y="57912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Now I just need to pick out the rows that correspond to a London based player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6500"/>
            <a:ext cx="9144000" cy="444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1469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9499" y="0"/>
            <a:ext cx="44068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Answering Question 2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7400" y="5334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How many goals are scored by players in London?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2434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52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59499" y="0"/>
            <a:ext cx="4406825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Answering Question 2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057400" y="5334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How many goals are scored by players in London?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5400"/>
            <a:ext cx="9144000" cy="24345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38600"/>
            <a:ext cx="9144000" cy="212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0873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04703" y="0"/>
            <a:ext cx="43164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Left Merge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838200"/>
            <a:ext cx="3657600" cy="5892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57800" y="3886200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Notice now that Chelsea is missing from the </a:t>
            </a:r>
            <a:r>
              <a:rPr lang="en-US" dirty="0" err="1" smtClean="0"/>
              <a:t>df_tems</a:t>
            </a:r>
            <a:r>
              <a:rPr lang="en-US" dirty="0" smtClean="0"/>
              <a:t> </a:t>
            </a:r>
            <a:r>
              <a:rPr lang="en-US" dirty="0" err="1" smtClean="0"/>
              <a:t>dataframe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4648200" y="41910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0695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19600" y="9906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what happens when we do a normal JOIN on Team… 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3657600" cy="5892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404703" y="0"/>
            <a:ext cx="43164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Left Merge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858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33600" y="91440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see what happens when we do a normal JOIN on Team…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5638800"/>
            <a:ext cx="571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We lose the information on Hazard (Chelsea) because Chelsea wasn’t matched with the on!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981200"/>
            <a:ext cx="8382000" cy="32639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404703" y="0"/>
            <a:ext cx="43164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Left Merge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5467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5689600" cy="5410200"/>
          </a:xfrm>
          <a:prstGeom prst="rect">
            <a:avLst/>
          </a:prstGeom>
        </p:spPr>
      </p:pic>
      <p:sp>
        <p:nvSpPr>
          <p:cNvPr id="10" name="Multiply 9"/>
          <p:cNvSpPr/>
          <p:nvPr/>
        </p:nvSpPr>
        <p:spPr>
          <a:xfrm>
            <a:off x="6629400" y="5105400"/>
            <a:ext cx="457200" cy="4572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838200"/>
            <a:ext cx="1066800" cy="7050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905000"/>
            <a:ext cx="1066800" cy="7050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352800"/>
            <a:ext cx="1066800" cy="705062"/>
          </a:xfrm>
          <a:prstGeom prst="rect">
            <a:avLst/>
          </a:prstGeom>
        </p:spPr>
      </p:pic>
      <p:sp>
        <p:nvSpPr>
          <p:cNvPr id="14" name="Multiply 13"/>
          <p:cNvSpPr/>
          <p:nvPr/>
        </p:nvSpPr>
        <p:spPr>
          <a:xfrm>
            <a:off x="6629400" y="5486400"/>
            <a:ext cx="457200" cy="4572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629400" y="5867400"/>
            <a:ext cx="457200" cy="4572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419600"/>
            <a:ext cx="1066800" cy="70506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404703" y="0"/>
            <a:ext cx="43164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Left Merge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64910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5689600" cy="5410200"/>
          </a:xfrm>
          <a:prstGeom prst="rect">
            <a:avLst/>
          </a:prstGeom>
        </p:spPr>
      </p:pic>
      <p:sp>
        <p:nvSpPr>
          <p:cNvPr id="10" name="Multiply 9"/>
          <p:cNvSpPr/>
          <p:nvPr/>
        </p:nvSpPr>
        <p:spPr>
          <a:xfrm>
            <a:off x="6629400" y="5105400"/>
            <a:ext cx="457200" cy="4572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838200"/>
            <a:ext cx="1066800" cy="7050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905000"/>
            <a:ext cx="1066800" cy="7050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352800"/>
            <a:ext cx="1066800" cy="705062"/>
          </a:xfrm>
          <a:prstGeom prst="rect">
            <a:avLst/>
          </a:prstGeom>
        </p:spPr>
      </p:pic>
      <p:sp>
        <p:nvSpPr>
          <p:cNvPr id="14" name="Multiply 13"/>
          <p:cNvSpPr/>
          <p:nvPr/>
        </p:nvSpPr>
        <p:spPr>
          <a:xfrm>
            <a:off x="6629400" y="5486400"/>
            <a:ext cx="457200" cy="4572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629400" y="5867400"/>
            <a:ext cx="457200" cy="4572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419600"/>
            <a:ext cx="1066800" cy="70506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762000" y="5334000"/>
            <a:ext cx="556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" y="5715000"/>
            <a:ext cx="556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2000" y="6096000"/>
            <a:ext cx="556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404703" y="0"/>
            <a:ext cx="43164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Left Merge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6556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990600"/>
            <a:ext cx="5689600" cy="5410200"/>
          </a:xfrm>
          <a:prstGeom prst="rect">
            <a:avLst/>
          </a:prstGeom>
        </p:spPr>
      </p:pic>
      <p:sp>
        <p:nvSpPr>
          <p:cNvPr id="10" name="Multiply 9"/>
          <p:cNvSpPr/>
          <p:nvPr/>
        </p:nvSpPr>
        <p:spPr>
          <a:xfrm>
            <a:off x="6629400" y="5105400"/>
            <a:ext cx="457200" cy="4572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838200"/>
            <a:ext cx="1066800" cy="70506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905000"/>
            <a:ext cx="1066800" cy="70506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352800"/>
            <a:ext cx="1066800" cy="705062"/>
          </a:xfrm>
          <a:prstGeom prst="rect">
            <a:avLst/>
          </a:prstGeom>
        </p:spPr>
      </p:pic>
      <p:sp>
        <p:nvSpPr>
          <p:cNvPr id="14" name="Multiply 13"/>
          <p:cNvSpPr/>
          <p:nvPr/>
        </p:nvSpPr>
        <p:spPr>
          <a:xfrm>
            <a:off x="6629400" y="5486400"/>
            <a:ext cx="457200" cy="4572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Multiply 14"/>
          <p:cNvSpPr/>
          <p:nvPr/>
        </p:nvSpPr>
        <p:spPr>
          <a:xfrm>
            <a:off x="6629400" y="5867400"/>
            <a:ext cx="457200" cy="457200"/>
          </a:xfrm>
          <a:prstGeom prst="mathMultiply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4419600"/>
            <a:ext cx="1066800" cy="705062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>
            <a:off x="762000" y="5334000"/>
            <a:ext cx="556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2000" y="5715000"/>
            <a:ext cx="556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62000" y="6096000"/>
            <a:ext cx="55626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228600" y="64008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merge – If there isn’t a match still keep a copy of the row for the left </a:t>
            </a:r>
            <a:r>
              <a:rPr lang="en-US" dirty="0" err="1" smtClean="0"/>
              <a:t>dataframe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404703" y="0"/>
            <a:ext cx="43164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Left Merge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52463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82884" y="0"/>
            <a:ext cx="396003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Toy Soccer Data Set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0" y="914400"/>
            <a:ext cx="3467100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3581400"/>
            <a:ext cx="2349500" cy="1765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4876800"/>
            <a:ext cx="4038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What fraction of the population does each team’s fan base make up?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How many goals are scored by players in London?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400" y="1066800"/>
            <a:ext cx="355600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03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8229600" cy="363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0" y="990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Specify “left”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14800" y="12954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05600" y="4495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NaN</a:t>
            </a:r>
            <a:r>
              <a:rPr lang="en-US" dirty="0" smtClean="0"/>
              <a:t> for columns of right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96000" y="48006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404703" y="0"/>
            <a:ext cx="43164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Left Merge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58334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76400"/>
            <a:ext cx="8229600" cy="36322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743200" y="990600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Specify “left”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114800" y="12954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705600" y="4495800"/>
            <a:ext cx="198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NaN</a:t>
            </a:r>
            <a:r>
              <a:rPr lang="en-US" dirty="0" smtClean="0"/>
              <a:t> for columns of right </a:t>
            </a:r>
            <a:r>
              <a:rPr lang="en-US" dirty="0" err="1" smtClean="0"/>
              <a:t>df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6096000" y="4800600"/>
            <a:ext cx="609600" cy="228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219200" y="5486400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/>
              <a:t>Useful if you don’t want </a:t>
            </a:r>
            <a:r>
              <a:rPr lang="en-US" dirty="0" smtClean="0"/>
              <a:t>to lose </a:t>
            </a:r>
            <a:r>
              <a:rPr lang="en-US" dirty="0" smtClean="0"/>
              <a:t>data after the ON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There is a RIGHT JOIN … but any RIGHT JOIN can be written as LEFT JOIN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404703" y="0"/>
            <a:ext cx="4316431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Left Merge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7476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67194" y="0"/>
            <a:ext cx="2791449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New Data Set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524000"/>
            <a:ext cx="2108200" cy="2565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600200"/>
            <a:ext cx="2044700" cy="22225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04800" y="4343400"/>
            <a:ext cx="8610600" cy="17543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/>
              <a:t>Lets say I wanted to combine the </a:t>
            </a:r>
            <a:r>
              <a:rPr lang="en-US" dirty="0" smtClean="0"/>
              <a:t>records </a:t>
            </a:r>
            <a:r>
              <a:rPr lang="en-US" dirty="0"/>
              <a:t>and put a zero if one of the points categories did not exists for the given week</a:t>
            </a:r>
            <a:r>
              <a:rPr lang="en-US" dirty="0" smtClean="0"/>
              <a:t>.</a:t>
            </a:r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An inner merge on Week will get rid of rows 1,4 (from </a:t>
            </a:r>
            <a:r>
              <a:rPr lang="en-US" dirty="0" err="1" smtClean="0"/>
              <a:t>df_rush</a:t>
            </a:r>
            <a:r>
              <a:rPr lang="en-US" dirty="0" smtClean="0"/>
              <a:t>) and row 5 (from </a:t>
            </a:r>
            <a:r>
              <a:rPr lang="en-US" dirty="0" err="1" smtClean="0"/>
              <a:t>df_rec</a:t>
            </a:r>
            <a:r>
              <a:rPr lang="en-US" dirty="0" smtClean="0"/>
              <a:t>)</a:t>
            </a:r>
          </a:p>
          <a:p>
            <a:pPr marL="285750" indent="-285750">
              <a:buFont typeface="Arial"/>
              <a:buChar char="•"/>
            </a:pP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A left join on Week will get rid of row 5 (from </a:t>
            </a:r>
            <a:r>
              <a:rPr lang="en-US" dirty="0" err="1" smtClean="0"/>
              <a:t>df_rec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34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07007" y="0"/>
            <a:ext cx="471182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Outer Merge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968500"/>
            <a:ext cx="7835900" cy="2921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4200" y="121920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Specify “outer”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4419600" y="1600200"/>
            <a:ext cx="838200" cy="381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419600" y="3276600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Get </a:t>
            </a:r>
            <a:r>
              <a:rPr lang="en-US" dirty="0" err="1" smtClean="0"/>
              <a:t>NaN</a:t>
            </a:r>
            <a:r>
              <a:rPr lang="en-US" dirty="0" smtClean="0"/>
              <a:t> when either side can’t find a match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8327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154796" y="0"/>
            <a:ext cx="2816246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Replace </a:t>
            </a:r>
            <a:r>
              <a:rPr lang="en-US" sz="3600" b="1" dirty="0" err="1" smtClean="0">
                <a:solidFill>
                  <a:schemeClr val="bg1"/>
                </a:solidFill>
              </a:rPr>
              <a:t>NaNs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3500"/>
            <a:ext cx="91440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642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456090" y="0"/>
            <a:ext cx="4213638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Basic JOIN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2590800"/>
            <a:ext cx="3467100" cy="25527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3124200"/>
            <a:ext cx="2349500" cy="17653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09600" y="13716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fraction of the population does each team’s fan base make up?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143000" y="5562600"/>
            <a:ext cx="708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First we need to add a population column to </a:t>
            </a:r>
            <a:r>
              <a:rPr lang="en-US" dirty="0" err="1" smtClean="0"/>
              <a:t>df_teams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44416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7722" y="0"/>
            <a:ext cx="461038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Inner Merge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8200"/>
            <a:ext cx="3467100" cy="2552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838200"/>
            <a:ext cx="2349500" cy="17653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419600"/>
            <a:ext cx="9144000" cy="10882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36576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</a:t>
            </a:r>
            <a:r>
              <a:rPr lang="en-US" dirty="0" err="1" smtClean="0"/>
              <a:t>dataframe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14400" y="403860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71800" y="3733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</a:t>
            </a:r>
            <a:r>
              <a:rPr lang="en-US" dirty="0" err="1" smtClean="0"/>
              <a:t>dataframe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971800" y="41148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1600" y="38100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of merge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029200" y="41910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29200" y="58674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Columns to match up 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724400" y="54102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096000" y="51816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34276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7722" y="0"/>
            <a:ext cx="461038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Inner Merge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144000" cy="10882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04800" y="1295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Left </a:t>
            </a:r>
            <a:r>
              <a:rPr lang="en-US" dirty="0" err="1" smtClean="0"/>
              <a:t>dataframe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914400" y="1676400"/>
            <a:ext cx="3810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971800" y="13716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Right </a:t>
            </a:r>
            <a:r>
              <a:rPr lang="en-US" dirty="0" err="1" smtClean="0"/>
              <a:t>dataframe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971800" y="17526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181600" y="1447800"/>
            <a:ext cx="1752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Type of merge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H="1">
            <a:off x="5029200" y="1828800"/>
            <a:ext cx="762000" cy="6096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29200" y="3505200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Columns to match up 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724400" y="3048000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096000" y="2819400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4191000"/>
            <a:ext cx="53086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1139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7722" y="0"/>
            <a:ext cx="461038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Inner Merge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668"/>
            <a:ext cx="9144000" cy="10882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029200" y="29834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Columns to match up 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724400" y="2526268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096000" y="2297668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0" y="914400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happened…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340100"/>
            <a:ext cx="5283200" cy="351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22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57722" y="0"/>
            <a:ext cx="461038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Inner Merge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668"/>
            <a:ext cx="9144000" cy="108827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5029200" y="298346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Columns to match up </a:t>
            </a:r>
            <a:endParaRPr lang="en-US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724400" y="2526268"/>
            <a:ext cx="13716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096000" y="2297668"/>
            <a:ext cx="914400" cy="7620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228600" y="914400"/>
            <a:ext cx="845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happened…Only keep columns where </a:t>
            </a:r>
            <a:r>
              <a:rPr lang="en-US" dirty="0" err="1" smtClean="0"/>
              <a:t>Home_City</a:t>
            </a:r>
            <a:r>
              <a:rPr lang="en-US" dirty="0" smtClean="0"/>
              <a:t> = City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340100"/>
            <a:ext cx="5283200" cy="3517900"/>
          </a:xfrm>
          <a:prstGeom prst="rect">
            <a:avLst/>
          </a:prstGeom>
        </p:spPr>
      </p:pic>
      <p:sp>
        <p:nvSpPr>
          <p:cNvPr id="2" name="4-Point Star 1"/>
          <p:cNvSpPr/>
          <p:nvPr/>
        </p:nvSpPr>
        <p:spPr>
          <a:xfrm>
            <a:off x="7239000" y="4114800"/>
            <a:ext cx="304800" cy="3048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4-Point Star 15"/>
          <p:cNvSpPr/>
          <p:nvPr/>
        </p:nvSpPr>
        <p:spPr>
          <a:xfrm>
            <a:off x="7239000" y="4572000"/>
            <a:ext cx="304800" cy="3048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4-Point Star 16"/>
          <p:cNvSpPr/>
          <p:nvPr/>
        </p:nvSpPr>
        <p:spPr>
          <a:xfrm>
            <a:off x="7239000" y="5638800"/>
            <a:ext cx="304800" cy="3048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4-Point Star 17"/>
          <p:cNvSpPr/>
          <p:nvPr/>
        </p:nvSpPr>
        <p:spPr>
          <a:xfrm>
            <a:off x="7239000" y="6019800"/>
            <a:ext cx="304800" cy="304800"/>
          </a:xfrm>
          <a:prstGeom prst="star4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28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49506" y="0"/>
            <a:ext cx="3826814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Answer Question 1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762000" y="1066800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fraction of the population does each team’s fan base make up?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81200"/>
            <a:ext cx="9144000" cy="369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128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-14068" y="0"/>
            <a:ext cx="9158068" cy="748359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8" name="AutoShape 4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AutoShape 6" descr="data:image/jpeg;base64,/9j/4AAQSkZJRgABAQAAAQABAAD/2wCEAAkGBxQHEhUUEBQVFBUWFhoaFxgVFRYWHBceGBkYGBgXICAZIiggGh8xIRQXITEiJikrLi4uHR8/ODMtNygtLiwBCgoKDg0OGhAQGjglHyUxNzc0NzUsMDYvNzQ3Ly83NzcuNzc1NzQrLDcyNzc3LC0zNzAwNzExLi03LTQ4ODE3N//AABEIAHkBnwMBIgACEQEDEQH/xAAcAAEAAgIDAQAAAAAAAAAAAAAABwgFBgIDBAH/xABJEAABAwIDBQMHBwkGBwEAAAABAAIDBBEFEiEGBzFBURNhcQgiMjWBkbEUQnJzdKGyIzM0Q1KCwcLRFyRikpOzFlNUouHw8RX/xAAZAQEAAwEBAAAAAAAAAAAAAAAAAwQFAgH/xAAtEQEAAgIAAggEBwAAAAAAAAAAAQIDEQQFEiExMmFxobETIkGBFBUzUdHw8f/aAAwDAQACEQMRAD8AnFERAREQEREBERAREQEREBERAREQEREBERAREQEREBERAREQEREBERAREQEREBERAREQEREBERAREQEREBERAREQEREBERARFqO328Cm2KYO1vJM8XZEwi5HDM4/Nbfn42Bsg25FXCv3618zrxRwRN5DK5595I+C78H38VkDh8qhhmZfXIDG4DuNyPuQWIRYfZXaODaqnbUUxJadCDo5jhxa4cj93RapvV3hybDugbFCyUzB5Je4i2TKLafS+5BIaKINl99QrYqmWshbG2BrS0RuJMjnktDAHc9OPIXWq1W/qte+8cEDGcmnO8+03F/cEFiUUd7Fb16fHqaaWoAp5KdmeVt8wLeGZnM62GXiCRxvdaFjG/uokkPySnjZGDp2uZ7j3nKQB4C/igsCiifd3vibtFM2mrI2wyv0jewnI8/skHVpPLUg92l5YQEUU7d754cCkdBRxiokYbPeXWjaRxaLavI52sO8qPn78MTcbj5OB07I/wAXILLooR2R369u9seJRNY02HbRXs09XNN9O8HToVNjHiQAtIIIuCNQQeBQckUNbbb5Jtna2emjponticAHOc65u1rr6eKwn9v9T/0kP+d6CwCKv/8Ab/U/9JD/AJ3qZdi8bO0dFBUuYGOlaSWg3As4t0v4IM2ijveHvWg2RcYYm/KKgDVodZsd+GY6688o162uo3O/iuzX7Gny39HK/wB18yCxiKNt329uDal4gnZ8nqD6IzZmSHo08Q7/AAn2EqRp5Oya53GwJ9wug5ooAdv/AKi/6JDa/wC29bHt3vlGCObDSRNkmyNdI55OSMuaHZBbVzhfXgB77BLiKv8Ag2/qojkHyunjfGTr2V2vHeMxIPgbeIU74ZXx4pEyaF2aORoc0jmCg9KIo33kb1otkX9hAwT1NruBNmRX1GYjUutrlHLmEEkIq5N30YrHaR0MJivzheGnuzZlK+7jeLDts0ty9lUMF3xE3uOGdp5tuQDzF/AkN2RdVXUso2OkkcGMYC5znGwAGpJUI7S79JJJDHhkAc29myShznP7wxtrDx17ggnNFXqk32YjhkgFbTxubzaWPhdbqCb/AAU17JbTwbWU4npnXHBzTo6N3Nrh118CgzSKMtt950mzeJR0bIGPa7s8znOIP5R1tLaaBYzbne/JSVDqXCohPIwkPkLXPFxxDWt424E//UEwIoG2X34zxzCPE4mZC7K58bSx0fK5aSbgc+B8eC37eNvKh2PYxsYE9RIA5jA7QNPB7iOR5Aanu4oN7RV2O+nFKCRpqIIgw6hjopIyR3Em/t1U1bFbVw7YUwnguNcr2H0o3Di09eoPMIM+i0Oj28knqQwxN7M9m7QnMGSujax972cfy8ZLLCwJs51rHfEBERAREQEREBERAVbt42w+LY1iFRP8mfIxzyIyx7HDI3RgAvcaAG1uJKsiop3nb3Bs3I6momNknb6b36sjJ+bYaud14Ad+oAcd3W6Slp6VkmIwdpUSC7myEgRg8GgNNr21JPNRbvg2Wh2Ur+zpgRFJGJGtJJyXLmloJ1I82+vVd1JtVju1z3Np5aiQ8xCAxrfEtAA9pWubXYbW4ZMG4l2nalgcO0k7Q5STzubC4OiCUfJpqnZ6yO5y5Y3gcr3c0n3W9y4+Uv8AnKL6E3xjXV5NX6RV/VR/icu3yl/zlF9Cb4xoI32B2XdthVspmvyNIL3utfK1vEgczqAPFbPvU3Yt2LijmglfLG9+RweBdriCQbt0scp+7qsh5OLA6unPSD4vat78oV1sLGg1qGezR6CvGC4fJi88dPD6cz2sHTUjU9w4+xSltjuXGA0L6iKpdJJC3NI1zA1rgPSy21HXW/Babum9b0f1v8rlZLeP6rrfs0n4SgqThUpgmic3i2RhHiHAhXC2mE8tFOKQXndE4R6gec4Wvc6XF7qnVD+cZ9NvxCunLUsoojJK4MYxmZzjoGgC5J9gQVbpd1uJyzRslpZGNe9rXPuxwYCdXmx5C5U4f2Q4WIOx7A5rW7XO7tL/ALV729lrdyjfbDfhUVb3Mw4CGIEgSOaHSP77O81nhYnvWFoRtDtUzPE6sfGeDs/ZNPeLloI7wg0TEaX5DLJETfs3uZfrlcW3+5Ws3SzmowijLjciPL7GOc1v3ABVQrI3wyPbLfO1zg+5ucwJDrnmb3Vqtzvqek+i7/ceg8u0W6Wh2gqJKiYzB8hBdleALgAaAg24BRPva2Tw7Y5rIqYyvqX+dZ0gIjZ+0QBxJFgPFT1tjtJFspSyVE2uUWY3m959Fg/ryFyqjY1isuPVEk85zSSuube4NA5ACwA6AIOzZvA5do6mOngF3yG1+TR85x7gNVaPEpGbvMId2eopocrC75zz5rSfF7gfasNua2G/4Xpu2nb/AHmcAuvxjZxbH3Hme/TkuO/+QswlwHzpowfC5PxAQVsu/EpdSXSSv1J4uc93E+JKsjS7l8PbSiJ7HGYs1nD3Zg+3pAXy2vysq+7HtD6+kB4fKYv9xquYgpPW078Knewmz4ZHNu0kWcxxFx01CtbsTj52mwuOd3pmJzZPpsBa4+21/aq27zGCPFa0Dh27/vN/4qYNwMpfhVSDwbNJb2xMKCvTuKl7YLc+Np6QVVXPJGZbmMNAJtcjM4u43te2mnNRC7iri7CsEeHUYHAU0X4GoKk7QYU7A6mankILonlhI4G3A+0WKsZuCqTPhLQf1csjR4XDv5yoR3tet6z6wfgapn8nr1WftEnwYg33aLExgtLPUO1EUTn265QSB7TYKum6TZ//AI2xJ81Z+UZHeaXNqHvc7zWnuvc27lMu+iQx4NV2vqIxp0M0YPxWleTRGAytd87NEPYA8j4lBM01IyeMxuY10ZGUsLQWkdLcLKteJ0Dt3ePs7AOEQlY5nE3im0czvtdzfYFZpcXRh/EA+IQQ/wCUTtC6kghpIzbtyXyW/ZYRlb7XG/7qyO4vY+LC6NlW9gM84JDjqWMv5rW9L2uetx0WgeUU8uxKMHgKZlva+RTxsawR0FIBwFNFb/Tag6tstl4dq6Z8M7QSQezfYZo3W0cDy7xzCgbcpjEmzuKmlkNmzF0T28g9l8rve0t/eVllVjFB8m2kOTS2Istbvlbf4lB7t/zizFiQbEQxWI5ekpq3ZbJR7LUcdmjt5GNfM8jzi5wvlv0F7Af1UKeUB62P1Ef8ysrS+g36I+CCF/KNwCNkcFYxobIZOykIHpgtLml3eMhF+/uC4biNnBi+bEKz8q6Mthgz+cGiNoGYd4GVo6WKz/lEerGfaGfhevVuB9Ut+uk+IQbDvGwCPaGgnjkaC5sbnxuI1Y9jS4EdOFj1BKiTybassqqmK5yuia63K7XWv7nlTlj36NP9TJ+AqBPJx/T5vs5/G1BN8WylNFKJAw3Dy9rM7sjXm3nBvDkCBwBAIAIWbREBERAREQEREBERBxldkBPQEqklZUurJHyPN3Pc5zj1LiST7yruqr+8rdtU4DUySQQvlpnuLmOjaXZMxvkcBq23AHgRbXigmjcvDFFhNOYbXcHGQjiX5iHX79APCyhffpjMeL4m4QuDmwxtiJGozAuLhfnYut4grWcGbiDLxUfytoedWQ9qA4nTUN07tVuL9y9ZFQOqHW+UAhwp2+ccltdRpn4HKOQOtzZB7/JwrmQVlRE42dJCCwdcjruHjZ1/YV7vKX/OUX0JvjGsXui3bVNfPHWTF9NFC8OboWySFp4AHg3kSeIuB1Gf8orC5q99GYYZZQGygmONz7XMdr5QbIMN5N/6bUfUfztW7eUP6sb9oZ+F61Xye8JnoKyd00MsbTBYGSNzATnGnnBblv6oZa/DQ2GN8jhOwkMaXG1nC9hrzCCEt03rej+t/lcrJbx/Vdb9mk/CVX3dZgVVBitI59NO1rZCS50T2gDK7UkiwVhd4EDqnDaxkbS9zqeQBrQSScp0AGpKCodD+cZ9NvxCsxvvqnU2DPyEjO6JjrdCbkfcq90OzlX2jP7rUem39TJ1HcrU7YbOjaehkpXHKXsGVx+a9ti0+Fxr3XQVL2fZHLVU7ZrdkZoxJfhlL2h1/ZdXGxCuiwaB0shbHFEy/IAADQD4AKomO7JVmAyGOop5GkH0g0uY7vDhoQslhWC4rtXkp2CqkjFrdq6QRMHAEl/mgDu16INbxGq+WyySWt2j3Pt0zOJ/irObj8QZW4TC1pGaIvY8X1BzFwv4hwKhvbvdXU7L9kYg6pY8AOdGwktk5tyi5yn5p/8ATK+5nYKbZKN8tS8iWdovCD5sYGozdX68tBrxQRLvh2xdtPWOjaSIKdzmRt/aINnyEdSRYdB4latsxizcDqY53wtn7M5mseSBmHouNuNjr42W/wAO52vxupnfIGU0ZmkIdIcxcC4kFrW3uPEhbJD5P0Yb59a8u/wwgD73IOWEb/o5HWqqVzBf0onh9u+zgFtG8F8e2+BzS0bu0blErCAb/knAvbbjewcLdVHuN7hammBdSVEc9uDXtMTj4G5bfxIUn7o8HmwXDI4aqMxyB0mZjrHRz3EcLjggqzhlV8imjk/5cjX/AOVwP8Fc+mxGOphbO17eyczOH3Fstr3v4KvW8zdPPg8r56GMy0ziXZGC74b6luUaub0I5ceFzH4q6uNhpg+oEZOsOaQNvx9Dh9yDltTiQxisqJxwlme5vgXHLx7rKxO57CDhWDAvFnTCSUjucLN/7WtKi7dxunqMdlZLWxugpmkEh4yvlt80A6gdXHlw7rHTwhkTmMFgGFrQOXm2ACCkruKuPsT6vo/s0X4Gqpj9nKwE/wB1qP8ARk/orb7HxOgoaVrwWubTxBwIsQQwXBHIoKw72vW9Z9YPwNUz+T16rP2iT4MUU71MCqqjFatzKedzXSAhzYnuBGRuoIFipN3UQVWEYFOY4XCoDpnRMkYWlxyty6OtfUe1Bum8XDDjGG1cTRdxiJaOrmWe0e9oUPeTjizaWqnp3G3bRtc3vdGTce55PsWwbmdocVxaqlZXdq+ARkl0seTI/MMoBsOILrju5LWt4u7uq2XqzW4Y15iz9o3sgS+B17kWGpbfgeFtD3hYlQttZvPrIsX+RUHZGMSxxaszlziRn1vwBJH7pWqz74cWrY+wYxjZCMpfHC/tOmguQD4N9y2nc1u3mo5vl+INLXi5hjf6V3cZX9DqbA66knkgx3lJYWWTUtTbRzHROPQtOZo9zne5SXulxZuL4VTEG5jYInjoY/N+AafaslttszHtbSSU8hyk6sfa+R49F38COhKr1QzYtupneBGQwnzg5rpIZbcHAi2vgQevRBZ6rqW0bHSSENaxpc4nQAAXJ+5Vh2EhO1uPNltdpnfUO7mscXtv7cg9q9WN7bYtvDb8mihIY4+cynjeM3Pz3OJsPaB1Uubp9gBsZC50pDqmUDtCNQwDURjr1J5nwCCIvKA9bH6iP+ZWVpfQb9EfBV636YJU12KZoYJpGuhjAcyNzgT5wtcCysNTjK1oP7I+CCMvKI9WM+0M/C9ercD6pb9dJ8QuO/uhkr8Oa2GN8jhOwkMaXG2V4vYa8wvTuNo5KHCmNmY+N3ayHK9pabX42OvJBuOPfo0/1Mn4CoE8nH9Pm+zn8bVP2NRmWnma0EkxPAA4klpACg7yfcJnoa2Z00Msbewtd8bmC+dunnAdEE+oiICIiAiIgIiICIiAiIg+AW4L6iIPNXukYwmEAvHAO59R4rwUGPx1Byyfkn8CHcL+P9VmFi8XwVmIi/ov5OH8eqp8TXPE9PDO/CeyfL9pWMM4p+XJH3j+9cMmDdfVo73VOBG1zl5fOYffw+5ZGk2rHCVlu9mv3H+qq4+b4d9DNE0t4p78vya6WOelHg2dFj6fGoKjhIAejvN+K9zXh/Ag+BWljy48kbpaJ8pU7Y7U70ackRFI4fCLr6BZEQEXTNVMg9N7W+JAWMqtpIYfRJef8I/iVBl4nDi79oj7paYcl+7WZdVaKypJDA2Nt9POFz331WOlwerFz2hPcJHXSXaGeuOWBuW/Tzne86BZajZJhkEj53lzrE2JJy6cLnvWLrBxV5mLXmI3u29RHl/jS3lwViJisTP011sVsvXSSTZHPc5uUkhxva1uq25avsdSnz5Tz80fE/wW0K9yiLxwsTee32VeYTX48xX6C4dmL3sL9bLmi01IREQEREBERAREQcBGAb2F/ALmiIC+OaHcRdfUQcWsDOAA8FyREBERAREQEREBERAREQEREBERAREQEREBERAREQcXsEgsQCDyOqwdfsxHNrGch6cR/wCFnkUGfhcWeNZK7S4s2TFO6TpodXgM1N83OOrNfu4rH3dTn5zT7WqTFwkibL6QB8QCsbLyCm94rzHr/DRpzW2tXrtHzMTmZwlf/mJXaMbnH6133f0W4vwiCTjEz2C3wXV/+DT/APLHvd/VQ/lPG17uX1sk/H8NPbj9Iai7GZ3frXfcPguiStkm9KR5/eK3hmCQM/VN9tz8V6oaVkPosa3wAC6jk/FX/Uze8vJ5jgr3MftDQqfC5qr0Y3eJ0HvKzVFsrzmf+63+pW0oreDknD4+u/zT49ivl5nlt1V6nno6JlGLRtDfifE815caon17WsaQGlwLz3Doski074KWx/D1qvgpVy2i/T+rqpqdtK0MYLACwXaiKWIisahxMzM7kREXrwREQEREBERAREQEREBERAREQEREBERAREQEREBERAREQEREBERAREQEREBERAREQEREBERAREQEREBERAREQEREBERAREQEREBERAREQEREBERAREQEREBERAREQEREBERAREQEREBERAREQEREBERAREQEREBERAREQEREBERAREQEREBERAREQEREBERAREQEREBERAREQEREBERAREQEREH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3200400"/>
            <a:ext cx="3467100" cy="25527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057400" y="129540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 smtClean="0"/>
              <a:t>How many goals are scored by players in London?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2743200"/>
            <a:ext cx="3556000" cy="3619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257722" y="0"/>
            <a:ext cx="4610382" cy="64633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</a:rPr>
              <a:t>Inner Merge Operation</a:t>
            </a:r>
            <a:endParaRPr 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81430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JBF232@WKKQXNNFUVWZY5H8" val="4888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hello&#10;&#10;&#10;\end{document}"/>
  <p:tag name="IGUANATEXSIZE" val="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83617</TotalTime>
  <Words>433</Words>
  <Application>Microsoft Macintosh PowerPoint</Application>
  <PresentationFormat>On-screen Show (4:3)</PresentationFormat>
  <Paragraphs>72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Filtering in Pandas 3: Merges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Cornell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yth</dc:title>
  <dc:creator>Jake Feldman</dc:creator>
  <cp:lastModifiedBy>Jacob Feldman</cp:lastModifiedBy>
  <cp:revision>860</cp:revision>
  <dcterms:created xsi:type="dcterms:W3CDTF">2015-04-30T01:39:07Z</dcterms:created>
  <dcterms:modified xsi:type="dcterms:W3CDTF">2017-12-07T19:45:00Z</dcterms:modified>
</cp:coreProperties>
</file>