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45"/>
  </p:notesMasterIdLst>
  <p:handoutMasterIdLst>
    <p:handoutMasterId r:id="rId46"/>
  </p:handoutMasterIdLst>
  <p:sldIdLst>
    <p:sldId id="256" r:id="rId2"/>
    <p:sldId id="257" r:id="rId3"/>
    <p:sldId id="258" r:id="rId4"/>
    <p:sldId id="259" r:id="rId5"/>
    <p:sldId id="260" r:id="rId6"/>
    <p:sldId id="261" r:id="rId7"/>
    <p:sldId id="262" r:id="rId8"/>
    <p:sldId id="263" r:id="rId9"/>
    <p:sldId id="264" r:id="rId10"/>
    <p:sldId id="265" r:id="rId11"/>
    <p:sldId id="266" r:id="rId12"/>
    <p:sldId id="331" r:id="rId13"/>
    <p:sldId id="267" r:id="rId14"/>
    <p:sldId id="268" r:id="rId15"/>
    <p:sldId id="269" r:id="rId16"/>
    <p:sldId id="333" r:id="rId17"/>
    <p:sldId id="270" r:id="rId18"/>
    <p:sldId id="327" r:id="rId19"/>
    <p:sldId id="271" r:id="rId20"/>
    <p:sldId id="272" r:id="rId21"/>
    <p:sldId id="273" r:id="rId22"/>
    <p:sldId id="274" r:id="rId23"/>
    <p:sldId id="275" r:id="rId24"/>
    <p:sldId id="276" r:id="rId25"/>
    <p:sldId id="279" r:id="rId26"/>
    <p:sldId id="280" r:id="rId27"/>
    <p:sldId id="281" r:id="rId28"/>
    <p:sldId id="282" r:id="rId29"/>
    <p:sldId id="284" r:id="rId30"/>
    <p:sldId id="285" r:id="rId31"/>
    <p:sldId id="286" r:id="rId32"/>
    <p:sldId id="332" r:id="rId33"/>
    <p:sldId id="290" r:id="rId34"/>
    <p:sldId id="291" r:id="rId35"/>
    <p:sldId id="293" r:id="rId36"/>
    <p:sldId id="329" r:id="rId37"/>
    <p:sldId id="295" r:id="rId38"/>
    <p:sldId id="294" r:id="rId39"/>
    <p:sldId id="296" r:id="rId40"/>
    <p:sldId id="297" r:id="rId41"/>
    <p:sldId id="302" r:id="rId42"/>
    <p:sldId id="303" r:id="rId43"/>
    <p:sldId id="304" r:id="rId4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87935" autoAdjust="0"/>
  </p:normalViewPr>
  <p:slideViewPr>
    <p:cSldViewPr snapToGrid="0" snapToObjects="1">
      <p:cViewPr varScale="1">
        <p:scale>
          <a:sx n="86" d="100"/>
          <a:sy n="86" d="100"/>
        </p:scale>
        <p:origin x="108" y="2568"/>
      </p:cViewPr>
      <p:guideLst>
        <p:guide orient="horz" pos="2160"/>
        <p:guide pos="2880"/>
      </p:guideLst>
    </p:cSldViewPr>
  </p:slideViewPr>
  <p:notesTextViewPr>
    <p:cViewPr>
      <p:scale>
        <a:sx n="3" d="2"/>
        <a:sy n="3" d="2"/>
      </p:scale>
      <p:origin x="0" y="0"/>
    </p:cViewPr>
  </p:notesTextViewPr>
  <p:sorterViewPr>
    <p:cViewPr>
      <p:scale>
        <a:sx n="200" d="100"/>
        <a:sy n="200" d="100"/>
      </p:scale>
      <p:origin x="0" y="4720"/>
    </p:cViewPr>
  </p:sorterViewPr>
  <p:notesViewPr>
    <p:cSldViewPr snapToGrid="0" snapToObjects="1">
      <p:cViewPr varScale="1">
        <p:scale>
          <a:sx n="84" d="100"/>
          <a:sy n="84" d="100"/>
        </p:scale>
        <p:origin x="19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8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path Jayarathna" userId="aa7a8714-7736-4927-8c16-9ff815108838" providerId="ADAL" clId="{A92EAB33-BCFD-4A00-BA77-E8E0E1C63E4A}"/>
    <pc:docChg chg="modSld">
      <pc:chgData name="Sampath Jayarathna" userId="aa7a8714-7736-4927-8c16-9ff815108838" providerId="ADAL" clId="{A92EAB33-BCFD-4A00-BA77-E8E0E1C63E4A}" dt="2017-09-12T02:28:40.084" v="0" actId="20577"/>
      <pc:docMkLst>
        <pc:docMk/>
      </pc:docMkLst>
      <pc:sldChg chg="modSp">
        <pc:chgData name="Sampath Jayarathna" userId="aa7a8714-7736-4927-8c16-9ff815108838" providerId="ADAL" clId="{A92EAB33-BCFD-4A00-BA77-E8E0E1C63E4A}" dt="2017-09-12T02:28:40.084" v="0" actId="20577"/>
        <pc:sldMkLst>
          <pc:docMk/>
          <pc:sldMk cId="0" sldId="256"/>
        </pc:sldMkLst>
        <pc:spChg chg="mod">
          <ac:chgData name="Sampath Jayarathna" userId="aa7a8714-7736-4927-8c16-9ff815108838" providerId="ADAL" clId="{A92EAB33-BCFD-4A00-BA77-E8E0E1C63E4A}" dt="2017-09-12T02:28:40.084" v="0" actId="20577"/>
          <ac:spMkLst>
            <pc:docMk/>
            <pc:sldMk cId="0" sldId="256"/>
            <ac:spMk id="13314" creationId="{00000000-0000-0000-0000-000000000000}"/>
          </ac:spMkLst>
        </pc:spChg>
      </pc:sldChg>
    </pc:docChg>
  </pc:docChgLst>
  <pc:docChgLst>
    <pc:chgData name="Sampath Jayarathna" userId="aa7a8714-7736-4927-8c16-9ff815108838" providerId="ADAL" clId="{499EBE74-92CE-4708-B4D0-D68D5EA82886}"/>
    <pc:docChg chg="custSel addSld delSld modSld sldOrd">
      <pc:chgData name="Sampath Jayarathna" userId="aa7a8714-7736-4927-8c16-9ff815108838" providerId="ADAL" clId="{499EBE74-92CE-4708-B4D0-D68D5EA82886}" dt="2017-09-24T18:01:35.321" v="430"/>
      <pc:docMkLst>
        <pc:docMk/>
      </pc:docMkLst>
      <pc:sldChg chg="modSp">
        <pc:chgData name="Sampath Jayarathna" userId="aa7a8714-7736-4927-8c16-9ff815108838" providerId="ADAL" clId="{499EBE74-92CE-4708-B4D0-D68D5EA82886}" dt="2017-09-24T16:46:30.011" v="37" actId="20577"/>
        <pc:sldMkLst>
          <pc:docMk/>
          <pc:sldMk cId="0" sldId="256"/>
        </pc:sldMkLst>
        <pc:spChg chg="mod">
          <ac:chgData name="Sampath Jayarathna" userId="aa7a8714-7736-4927-8c16-9ff815108838" providerId="ADAL" clId="{499EBE74-92CE-4708-B4D0-D68D5EA82886}" dt="2017-09-24T16:46:12.246" v="36" actId="20577"/>
          <ac:spMkLst>
            <pc:docMk/>
            <pc:sldMk cId="0" sldId="256"/>
            <ac:spMk id="2" creationId="{00000000-0000-0000-0000-000000000000}"/>
          </ac:spMkLst>
        </pc:spChg>
        <pc:spChg chg="mod">
          <ac:chgData name="Sampath Jayarathna" userId="aa7a8714-7736-4927-8c16-9ff815108838" providerId="ADAL" clId="{499EBE74-92CE-4708-B4D0-D68D5EA82886}" dt="2017-09-24T16:46:30.011" v="37" actId="20577"/>
          <ac:spMkLst>
            <pc:docMk/>
            <pc:sldMk cId="0" sldId="256"/>
            <ac:spMk id="13314" creationId="{00000000-0000-0000-0000-000000000000}"/>
          </ac:spMkLst>
        </pc:spChg>
      </pc:sldChg>
      <pc:sldChg chg="modSp">
        <pc:chgData name="Sampath Jayarathna" userId="aa7a8714-7736-4927-8c16-9ff815108838" providerId="ADAL" clId="{499EBE74-92CE-4708-B4D0-D68D5EA82886}" dt="2017-09-24T16:47:41.258" v="48"/>
        <pc:sldMkLst>
          <pc:docMk/>
          <pc:sldMk cId="450086219" sldId="340"/>
        </pc:sldMkLst>
        <pc:spChg chg="mod">
          <ac:chgData name="Sampath Jayarathna" userId="aa7a8714-7736-4927-8c16-9ff815108838" providerId="ADAL" clId="{499EBE74-92CE-4708-B4D0-D68D5EA82886}" dt="2017-09-24T16:47:41.258" v="48"/>
          <ac:spMkLst>
            <pc:docMk/>
            <pc:sldMk cId="450086219" sldId="340"/>
            <ac:spMk id="3" creationId="{00000000-0000-0000-0000-000000000000}"/>
          </ac:spMkLst>
        </pc:spChg>
      </pc:sldChg>
      <pc:sldChg chg="modAnim">
        <pc:chgData name="Sampath Jayarathna" userId="aa7a8714-7736-4927-8c16-9ff815108838" providerId="ADAL" clId="{499EBE74-92CE-4708-B4D0-D68D5EA82886}" dt="2017-09-24T17:25:22.242" v="406"/>
        <pc:sldMkLst>
          <pc:docMk/>
          <pc:sldMk cId="265880121" sldId="343"/>
        </pc:sldMkLst>
      </pc:sldChg>
      <pc:sldChg chg="modSp">
        <pc:chgData name="Sampath Jayarathna" userId="aa7a8714-7736-4927-8c16-9ff815108838" providerId="ADAL" clId="{499EBE74-92CE-4708-B4D0-D68D5EA82886}" dt="2017-09-24T16:59:45.445" v="86"/>
        <pc:sldMkLst>
          <pc:docMk/>
          <pc:sldMk cId="858178701" sldId="353"/>
        </pc:sldMkLst>
        <pc:spChg chg="mod">
          <ac:chgData name="Sampath Jayarathna" userId="aa7a8714-7736-4927-8c16-9ff815108838" providerId="ADAL" clId="{499EBE74-92CE-4708-B4D0-D68D5EA82886}" dt="2017-09-24T16:59:45.445" v="86"/>
          <ac:spMkLst>
            <pc:docMk/>
            <pc:sldMk cId="858178701" sldId="353"/>
            <ac:spMk id="3" creationId="{00000000-0000-0000-0000-000000000000}"/>
          </ac:spMkLst>
        </pc:spChg>
      </pc:sldChg>
      <pc:sldChg chg="del">
        <pc:chgData name="Sampath Jayarathna" userId="aa7a8714-7736-4927-8c16-9ff815108838" providerId="ADAL" clId="{499EBE74-92CE-4708-B4D0-D68D5EA82886}" dt="2017-09-12T15:04:08.729" v="1" actId="2696"/>
        <pc:sldMkLst>
          <pc:docMk/>
          <pc:sldMk cId="3814497085" sldId="372"/>
        </pc:sldMkLst>
      </pc:sldChg>
      <pc:sldChg chg="del">
        <pc:chgData name="Sampath Jayarathna" userId="aa7a8714-7736-4927-8c16-9ff815108838" providerId="ADAL" clId="{499EBE74-92CE-4708-B4D0-D68D5EA82886}" dt="2017-09-12T15:04:09.166" v="2" actId="2696"/>
        <pc:sldMkLst>
          <pc:docMk/>
          <pc:sldMk cId="410254146" sldId="373"/>
        </pc:sldMkLst>
      </pc:sldChg>
      <pc:sldChg chg="del">
        <pc:chgData name="Sampath Jayarathna" userId="aa7a8714-7736-4927-8c16-9ff815108838" providerId="ADAL" clId="{499EBE74-92CE-4708-B4D0-D68D5EA82886}" dt="2017-09-12T15:04:10.197" v="5" actId="2696"/>
        <pc:sldMkLst>
          <pc:docMk/>
          <pc:sldMk cId="2465032117" sldId="416"/>
        </pc:sldMkLst>
      </pc:sldChg>
      <pc:sldChg chg="del">
        <pc:chgData name="Sampath Jayarathna" userId="aa7a8714-7736-4927-8c16-9ff815108838" providerId="ADAL" clId="{499EBE74-92CE-4708-B4D0-D68D5EA82886}" dt="2017-09-12T15:04:10.431" v="6" actId="2696"/>
        <pc:sldMkLst>
          <pc:docMk/>
          <pc:sldMk cId="560557113" sldId="417"/>
        </pc:sldMkLst>
      </pc:sldChg>
      <pc:sldChg chg="del">
        <pc:chgData name="Sampath Jayarathna" userId="aa7a8714-7736-4927-8c16-9ff815108838" providerId="ADAL" clId="{499EBE74-92CE-4708-B4D0-D68D5EA82886}" dt="2017-09-12T15:04:10.931" v="7" actId="2696"/>
        <pc:sldMkLst>
          <pc:docMk/>
          <pc:sldMk cId="604490762" sldId="419"/>
        </pc:sldMkLst>
      </pc:sldChg>
      <pc:sldChg chg="del">
        <pc:chgData name="Sampath Jayarathna" userId="aa7a8714-7736-4927-8c16-9ff815108838" providerId="ADAL" clId="{499EBE74-92CE-4708-B4D0-D68D5EA82886}" dt="2017-09-12T15:04:11.227" v="8" actId="2696"/>
        <pc:sldMkLst>
          <pc:docMk/>
          <pc:sldMk cId="1281587551" sldId="420"/>
        </pc:sldMkLst>
      </pc:sldChg>
      <pc:sldChg chg="del">
        <pc:chgData name="Sampath Jayarathna" userId="aa7a8714-7736-4927-8c16-9ff815108838" providerId="ADAL" clId="{499EBE74-92CE-4708-B4D0-D68D5EA82886}" dt="2017-09-12T15:04:11.603" v="9" actId="2696"/>
        <pc:sldMkLst>
          <pc:docMk/>
          <pc:sldMk cId="1504104208" sldId="421"/>
        </pc:sldMkLst>
      </pc:sldChg>
      <pc:sldChg chg="del">
        <pc:chgData name="Sampath Jayarathna" userId="aa7a8714-7736-4927-8c16-9ff815108838" providerId="ADAL" clId="{499EBE74-92CE-4708-B4D0-D68D5EA82886}" dt="2017-09-12T15:04:11.994" v="10" actId="2696"/>
        <pc:sldMkLst>
          <pc:docMk/>
          <pc:sldMk cId="3480587755" sldId="422"/>
        </pc:sldMkLst>
      </pc:sldChg>
      <pc:sldChg chg="del">
        <pc:chgData name="Sampath Jayarathna" userId="aa7a8714-7736-4927-8c16-9ff815108838" providerId="ADAL" clId="{499EBE74-92CE-4708-B4D0-D68D5EA82886}" dt="2017-09-12T15:04:12.446" v="11" actId="2696"/>
        <pc:sldMkLst>
          <pc:docMk/>
          <pc:sldMk cId="1631321762" sldId="423"/>
        </pc:sldMkLst>
      </pc:sldChg>
      <pc:sldChg chg="del">
        <pc:chgData name="Sampath Jayarathna" userId="aa7a8714-7736-4927-8c16-9ff815108838" providerId="ADAL" clId="{499EBE74-92CE-4708-B4D0-D68D5EA82886}" dt="2017-09-12T15:04:12.821" v="12" actId="2696"/>
        <pc:sldMkLst>
          <pc:docMk/>
          <pc:sldMk cId="3371586983" sldId="424"/>
        </pc:sldMkLst>
      </pc:sldChg>
      <pc:sldChg chg="del">
        <pc:chgData name="Sampath Jayarathna" userId="aa7a8714-7736-4927-8c16-9ff815108838" providerId="ADAL" clId="{499EBE74-92CE-4708-B4D0-D68D5EA82886}" dt="2017-09-12T15:04:13.180" v="13" actId="2696"/>
        <pc:sldMkLst>
          <pc:docMk/>
          <pc:sldMk cId="617484425" sldId="426"/>
        </pc:sldMkLst>
      </pc:sldChg>
      <pc:sldChg chg="del">
        <pc:chgData name="Sampath Jayarathna" userId="aa7a8714-7736-4927-8c16-9ff815108838" providerId="ADAL" clId="{499EBE74-92CE-4708-B4D0-D68D5EA82886}" dt="2017-09-12T15:04:13.477" v="14" actId="2696"/>
        <pc:sldMkLst>
          <pc:docMk/>
          <pc:sldMk cId="2443456539" sldId="427"/>
        </pc:sldMkLst>
      </pc:sldChg>
      <pc:sldChg chg="del">
        <pc:chgData name="Sampath Jayarathna" userId="aa7a8714-7736-4927-8c16-9ff815108838" providerId="ADAL" clId="{499EBE74-92CE-4708-B4D0-D68D5EA82886}" dt="2017-09-12T15:04:13.743" v="15" actId="2696"/>
        <pc:sldMkLst>
          <pc:docMk/>
          <pc:sldMk cId="2385046714" sldId="428"/>
        </pc:sldMkLst>
      </pc:sldChg>
      <pc:sldChg chg="del">
        <pc:chgData name="Sampath Jayarathna" userId="aa7a8714-7736-4927-8c16-9ff815108838" providerId="ADAL" clId="{499EBE74-92CE-4708-B4D0-D68D5EA82886}" dt="2017-09-12T15:04:14.008" v="16" actId="2696"/>
        <pc:sldMkLst>
          <pc:docMk/>
          <pc:sldMk cId="2459958421" sldId="429"/>
        </pc:sldMkLst>
      </pc:sldChg>
      <pc:sldChg chg="del">
        <pc:chgData name="Sampath Jayarathna" userId="aa7a8714-7736-4927-8c16-9ff815108838" providerId="ADAL" clId="{499EBE74-92CE-4708-B4D0-D68D5EA82886}" dt="2017-09-12T15:04:14.523" v="17" actId="2696"/>
        <pc:sldMkLst>
          <pc:docMk/>
          <pc:sldMk cId="2604325515" sldId="430"/>
        </pc:sldMkLst>
      </pc:sldChg>
      <pc:sldChg chg="del">
        <pc:chgData name="Sampath Jayarathna" userId="aa7a8714-7736-4927-8c16-9ff815108838" providerId="ADAL" clId="{499EBE74-92CE-4708-B4D0-D68D5EA82886}" dt="2017-09-12T15:04:14.962" v="18" actId="2696"/>
        <pc:sldMkLst>
          <pc:docMk/>
          <pc:sldMk cId="4287012752" sldId="431"/>
        </pc:sldMkLst>
      </pc:sldChg>
      <pc:sldChg chg="del">
        <pc:chgData name="Sampath Jayarathna" userId="aa7a8714-7736-4927-8c16-9ff815108838" providerId="ADAL" clId="{499EBE74-92CE-4708-B4D0-D68D5EA82886}" dt="2017-09-12T15:04:15.523" v="19" actId="2696"/>
        <pc:sldMkLst>
          <pc:docMk/>
          <pc:sldMk cId="3254873868" sldId="432"/>
        </pc:sldMkLst>
      </pc:sldChg>
      <pc:sldChg chg="del">
        <pc:chgData name="Sampath Jayarathna" userId="aa7a8714-7736-4927-8c16-9ff815108838" providerId="ADAL" clId="{499EBE74-92CE-4708-B4D0-D68D5EA82886}" dt="2017-09-12T15:04:15.958" v="20" actId="2696"/>
        <pc:sldMkLst>
          <pc:docMk/>
          <pc:sldMk cId="2149540359" sldId="433"/>
        </pc:sldMkLst>
      </pc:sldChg>
      <pc:sldChg chg="del">
        <pc:chgData name="Sampath Jayarathna" userId="aa7a8714-7736-4927-8c16-9ff815108838" providerId="ADAL" clId="{499EBE74-92CE-4708-B4D0-D68D5EA82886}" dt="2017-09-12T15:04:16.368" v="21" actId="2696"/>
        <pc:sldMkLst>
          <pc:docMk/>
          <pc:sldMk cId="1431824454" sldId="434"/>
        </pc:sldMkLst>
      </pc:sldChg>
      <pc:sldChg chg="del">
        <pc:chgData name="Sampath Jayarathna" userId="aa7a8714-7736-4927-8c16-9ff815108838" providerId="ADAL" clId="{499EBE74-92CE-4708-B4D0-D68D5EA82886}" dt="2017-09-12T15:04:16.802" v="22" actId="2696"/>
        <pc:sldMkLst>
          <pc:docMk/>
          <pc:sldMk cId="177052231" sldId="436"/>
        </pc:sldMkLst>
      </pc:sldChg>
      <pc:sldChg chg="del">
        <pc:chgData name="Sampath Jayarathna" userId="aa7a8714-7736-4927-8c16-9ff815108838" providerId="ADAL" clId="{499EBE74-92CE-4708-B4D0-D68D5EA82886}" dt="2017-09-12T15:04:17.192" v="23" actId="2696"/>
        <pc:sldMkLst>
          <pc:docMk/>
          <pc:sldMk cId="237875402" sldId="437"/>
        </pc:sldMkLst>
      </pc:sldChg>
      <pc:sldChg chg="del">
        <pc:chgData name="Sampath Jayarathna" userId="aa7a8714-7736-4927-8c16-9ff815108838" providerId="ADAL" clId="{499EBE74-92CE-4708-B4D0-D68D5EA82886}" dt="2017-09-12T15:04:17.717" v="24" actId="2696"/>
        <pc:sldMkLst>
          <pc:docMk/>
          <pc:sldMk cId="4022589867" sldId="438"/>
        </pc:sldMkLst>
      </pc:sldChg>
      <pc:sldChg chg="del">
        <pc:chgData name="Sampath Jayarathna" userId="aa7a8714-7736-4927-8c16-9ff815108838" providerId="ADAL" clId="{499EBE74-92CE-4708-B4D0-D68D5EA82886}" dt="2017-09-12T15:04:18.371" v="25" actId="2696"/>
        <pc:sldMkLst>
          <pc:docMk/>
          <pc:sldMk cId="2877326565" sldId="441"/>
        </pc:sldMkLst>
      </pc:sldChg>
      <pc:sldChg chg="del">
        <pc:chgData name="Sampath Jayarathna" userId="aa7a8714-7736-4927-8c16-9ff815108838" providerId="ADAL" clId="{499EBE74-92CE-4708-B4D0-D68D5EA82886}" dt="2017-09-12T15:04:18.723" v="26" actId="2696"/>
        <pc:sldMkLst>
          <pc:docMk/>
          <pc:sldMk cId="1634963024" sldId="443"/>
        </pc:sldMkLst>
      </pc:sldChg>
      <pc:sldChg chg="del">
        <pc:chgData name="Sampath Jayarathna" userId="aa7a8714-7736-4927-8c16-9ff815108838" providerId="ADAL" clId="{499EBE74-92CE-4708-B4D0-D68D5EA82886}" dt="2017-09-12T15:04:19.163" v="27" actId="2696"/>
        <pc:sldMkLst>
          <pc:docMk/>
          <pc:sldMk cId="674464450" sldId="444"/>
        </pc:sldMkLst>
      </pc:sldChg>
      <pc:sldChg chg="del">
        <pc:chgData name="Sampath Jayarathna" userId="aa7a8714-7736-4927-8c16-9ff815108838" providerId="ADAL" clId="{499EBE74-92CE-4708-B4D0-D68D5EA82886}" dt="2017-09-12T15:04:19.523" v="28" actId="2696"/>
        <pc:sldMkLst>
          <pc:docMk/>
          <pc:sldMk cId="1103648532" sldId="445"/>
        </pc:sldMkLst>
      </pc:sldChg>
      <pc:sldChg chg="del">
        <pc:chgData name="Sampath Jayarathna" userId="aa7a8714-7736-4927-8c16-9ff815108838" providerId="ADAL" clId="{499EBE74-92CE-4708-B4D0-D68D5EA82886}" dt="2017-09-12T15:04:19.965" v="29" actId="2696"/>
        <pc:sldMkLst>
          <pc:docMk/>
          <pc:sldMk cId="2310452793" sldId="446"/>
        </pc:sldMkLst>
      </pc:sldChg>
      <pc:sldChg chg="del">
        <pc:chgData name="Sampath Jayarathna" userId="aa7a8714-7736-4927-8c16-9ff815108838" providerId="ADAL" clId="{499EBE74-92CE-4708-B4D0-D68D5EA82886}" dt="2017-09-12T15:04:20.408" v="30" actId="2696"/>
        <pc:sldMkLst>
          <pc:docMk/>
          <pc:sldMk cId="2034690977" sldId="447"/>
        </pc:sldMkLst>
      </pc:sldChg>
      <pc:sldChg chg="del">
        <pc:chgData name="Sampath Jayarathna" userId="aa7a8714-7736-4927-8c16-9ff815108838" providerId="ADAL" clId="{499EBE74-92CE-4708-B4D0-D68D5EA82886}" dt="2017-09-12T15:04:20.804" v="31" actId="2696"/>
        <pc:sldMkLst>
          <pc:docMk/>
          <pc:sldMk cId="1558320191" sldId="448"/>
        </pc:sldMkLst>
      </pc:sldChg>
      <pc:sldChg chg="del">
        <pc:chgData name="Sampath Jayarathna" userId="aa7a8714-7736-4927-8c16-9ff815108838" providerId="ADAL" clId="{499EBE74-92CE-4708-B4D0-D68D5EA82886}" dt="2017-09-12T15:04:21.274" v="32" actId="2696"/>
        <pc:sldMkLst>
          <pc:docMk/>
          <pc:sldMk cId="3719010250" sldId="449"/>
        </pc:sldMkLst>
      </pc:sldChg>
      <pc:sldChg chg="del">
        <pc:chgData name="Sampath Jayarathna" userId="aa7a8714-7736-4927-8c16-9ff815108838" providerId="ADAL" clId="{499EBE74-92CE-4708-B4D0-D68D5EA82886}" dt="2017-09-12T15:04:21.916" v="33" actId="2696"/>
        <pc:sldMkLst>
          <pc:docMk/>
          <pc:sldMk cId="364204776" sldId="450"/>
        </pc:sldMkLst>
      </pc:sldChg>
      <pc:sldChg chg="del">
        <pc:chgData name="Sampath Jayarathna" userId="aa7a8714-7736-4927-8c16-9ff815108838" providerId="ADAL" clId="{499EBE74-92CE-4708-B4D0-D68D5EA82886}" dt="2017-09-12T15:04:09.696" v="3" actId="2696"/>
        <pc:sldMkLst>
          <pc:docMk/>
          <pc:sldMk cId="314550613" sldId="451"/>
        </pc:sldMkLst>
      </pc:sldChg>
      <pc:sldChg chg="del">
        <pc:chgData name="Sampath Jayarathna" userId="aa7a8714-7736-4927-8c16-9ff815108838" providerId="ADAL" clId="{499EBE74-92CE-4708-B4D0-D68D5EA82886}" dt="2017-09-12T15:04:09.994" v="4" actId="2696"/>
        <pc:sldMkLst>
          <pc:docMk/>
          <pc:sldMk cId="1882339211" sldId="452"/>
        </pc:sldMkLst>
      </pc:sldChg>
      <pc:sldChg chg="modAnim">
        <pc:chgData name="Sampath Jayarathna" userId="aa7a8714-7736-4927-8c16-9ff815108838" providerId="ADAL" clId="{499EBE74-92CE-4708-B4D0-D68D5EA82886}" dt="2017-09-24T17:59:08.893" v="413"/>
        <pc:sldMkLst>
          <pc:docMk/>
          <pc:sldMk cId="2324434147" sldId="459"/>
        </pc:sldMkLst>
      </pc:sldChg>
      <pc:sldChg chg="modSp modAnim">
        <pc:chgData name="Sampath Jayarathna" userId="aa7a8714-7736-4927-8c16-9ff815108838" providerId="ADAL" clId="{499EBE74-92CE-4708-B4D0-D68D5EA82886}" dt="2017-09-24T17:59:28.132" v="417"/>
        <pc:sldMkLst>
          <pc:docMk/>
          <pc:sldMk cId="2673305904" sldId="460"/>
        </pc:sldMkLst>
        <pc:spChg chg="mod">
          <ac:chgData name="Sampath Jayarathna" userId="aa7a8714-7736-4927-8c16-9ff815108838" providerId="ADAL" clId="{499EBE74-92CE-4708-B4D0-D68D5EA82886}" dt="2017-09-24T17:59:28.132" v="417"/>
          <ac:spMkLst>
            <pc:docMk/>
            <pc:sldMk cId="2673305904" sldId="460"/>
            <ac:spMk id="27652" creationId="{60C014B1-9F59-4E24-8530-CDDA149C3C8F}"/>
          </ac:spMkLst>
        </pc:spChg>
      </pc:sldChg>
      <pc:sldChg chg="modAnim">
        <pc:chgData name="Sampath Jayarathna" userId="aa7a8714-7736-4927-8c16-9ff815108838" providerId="ADAL" clId="{499EBE74-92CE-4708-B4D0-D68D5EA82886}" dt="2017-09-24T18:01:35.321" v="430"/>
        <pc:sldMkLst>
          <pc:docMk/>
          <pc:sldMk cId="3569340784" sldId="462"/>
        </pc:sldMkLst>
      </pc:sldChg>
      <pc:sldChg chg="modAnim">
        <pc:chgData name="Sampath Jayarathna" userId="aa7a8714-7736-4927-8c16-9ff815108838" providerId="ADAL" clId="{499EBE74-92CE-4708-B4D0-D68D5EA82886}" dt="2017-09-24T18:01:26.949" v="428"/>
        <pc:sldMkLst>
          <pc:docMk/>
          <pc:sldMk cId="1650374584" sldId="463"/>
        </pc:sldMkLst>
      </pc:sldChg>
      <pc:sldChg chg="modAnim">
        <pc:chgData name="Sampath Jayarathna" userId="aa7a8714-7736-4927-8c16-9ff815108838" providerId="ADAL" clId="{499EBE74-92CE-4708-B4D0-D68D5EA82886}" dt="2017-09-24T18:01:21.010" v="427"/>
        <pc:sldMkLst>
          <pc:docMk/>
          <pc:sldMk cId="1732650775" sldId="464"/>
        </pc:sldMkLst>
      </pc:sldChg>
      <pc:sldChg chg="modAnim">
        <pc:chgData name="Sampath Jayarathna" userId="aa7a8714-7736-4927-8c16-9ff815108838" providerId="ADAL" clId="{499EBE74-92CE-4708-B4D0-D68D5EA82886}" dt="2017-09-24T18:01:06.897" v="424"/>
        <pc:sldMkLst>
          <pc:docMk/>
          <pc:sldMk cId="2381656722" sldId="465"/>
        </pc:sldMkLst>
      </pc:sldChg>
      <pc:sldChg chg="modAnim">
        <pc:chgData name="Sampath Jayarathna" userId="aa7a8714-7736-4927-8c16-9ff815108838" providerId="ADAL" clId="{499EBE74-92CE-4708-B4D0-D68D5EA82886}" dt="2017-09-24T18:00:51.651" v="422"/>
        <pc:sldMkLst>
          <pc:docMk/>
          <pc:sldMk cId="2743797303" sldId="467"/>
        </pc:sldMkLst>
      </pc:sldChg>
      <pc:sldChg chg="modSp modAnim">
        <pc:chgData name="Sampath Jayarathna" userId="aa7a8714-7736-4927-8c16-9ff815108838" providerId="ADAL" clId="{499EBE74-92CE-4708-B4D0-D68D5EA82886}" dt="2017-09-24T18:00:31.868" v="420"/>
        <pc:sldMkLst>
          <pc:docMk/>
          <pc:sldMk cId="647630597" sldId="468"/>
        </pc:sldMkLst>
        <pc:spChg chg="mod">
          <ac:chgData name="Sampath Jayarathna" userId="aa7a8714-7736-4927-8c16-9ff815108838" providerId="ADAL" clId="{499EBE74-92CE-4708-B4D0-D68D5EA82886}" dt="2017-09-24T17:02:08.052" v="127" actId="20577"/>
          <ac:spMkLst>
            <pc:docMk/>
            <pc:sldMk cId="647630597" sldId="468"/>
            <ac:spMk id="43012" creationId="{3529B49F-5AB4-48C2-9A75-A588B51ABD5C}"/>
          </ac:spMkLst>
        </pc:spChg>
      </pc:sldChg>
      <pc:sldChg chg="addSp delSp modSp add">
        <pc:chgData name="Sampath Jayarathna" userId="aa7a8714-7736-4927-8c16-9ff815108838" providerId="ADAL" clId="{499EBE74-92CE-4708-B4D0-D68D5EA82886}" dt="2017-09-24T17:27:30.949" v="411" actId="20577"/>
        <pc:sldMkLst>
          <pc:docMk/>
          <pc:sldMk cId="4004224794" sldId="469"/>
        </pc:sldMkLst>
        <pc:spChg chg="mod">
          <ac:chgData name="Sampath Jayarathna" userId="aa7a8714-7736-4927-8c16-9ff815108838" providerId="ADAL" clId="{499EBE74-92CE-4708-B4D0-D68D5EA82886}" dt="2017-09-24T17:27:30.949" v="411" actId="20577"/>
          <ac:spMkLst>
            <pc:docMk/>
            <pc:sldMk cId="4004224794" sldId="469"/>
            <ac:spMk id="25603" creationId="{404F4243-B8BE-49AD-AB14-0FE369C1E4E1}"/>
          </ac:spMkLst>
        </pc:spChg>
        <pc:spChg chg="mod">
          <ac:chgData name="Sampath Jayarathna" userId="aa7a8714-7736-4927-8c16-9ff815108838" providerId="ADAL" clId="{499EBE74-92CE-4708-B4D0-D68D5EA82886}" dt="2017-09-24T17:14:17.076" v="370" actId="20577"/>
          <ac:spMkLst>
            <pc:docMk/>
            <pc:sldMk cId="4004224794" sldId="469"/>
            <ac:spMk id="25604" creationId="{1CC20BDA-0ECE-4A4D-AC80-A330D20FA7FE}"/>
          </ac:spMkLst>
        </pc:spChg>
        <pc:picChg chg="add del">
          <ac:chgData name="Sampath Jayarathna" userId="aa7a8714-7736-4927-8c16-9ff815108838" providerId="ADAL" clId="{499EBE74-92CE-4708-B4D0-D68D5EA82886}" dt="2017-09-24T17:12:44.421" v="141"/>
          <ac:picMkLst>
            <pc:docMk/>
            <pc:sldMk cId="4004224794" sldId="469"/>
            <ac:picMk id="2" creationId="{03D96066-6314-495A-8146-11942B0FA05C}"/>
          </ac:picMkLst>
        </pc:picChg>
        <pc:picChg chg="add mod">
          <ac:chgData name="Sampath Jayarathna" userId="aa7a8714-7736-4927-8c16-9ff815108838" providerId="ADAL" clId="{499EBE74-92CE-4708-B4D0-D68D5EA82886}" dt="2017-09-24T17:14:27.741" v="373" actId="1076"/>
          <ac:picMkLst>
            <pc:docMk/>
            <pc:sldMk cId="4004224794" sldId="469"/>
            <ac:picMk id="3" creationId="{4725EAB6-2D18-4526-928D-3B26207B0606}"/>
          </ac:picMkLst>
        </pc:picChg>
      </pc:sldChg>
      <pc:sldChg chg="addSp delSp modSp add ord">
        <pc:chgData name="Sampath Jayarathna" userId="aa7a8714-7736-4927-8c16-9ff815108838" providerId="ADAL" clId="{499EBE74-92CE-4708-B4D0-D68D5EA82886}" dt="2017-09-24T18:00:02.718" v="418"/>
        <pc:sldMkLst>
          <pc:docMk/>
          <pc:sldMk cId="1414251485" sldId="470"/>
        </pc:sldMkLst>
        <pc:spChg chg="mod">
          <ac:chgData name="Sampath Jayarathna" userId="aa7a8714-7736-4927-8c16-9ff815108838" providerId="ADAL" clId="{499EBE74-92CE-4708-B4D0-D68D5EA82886}" dt="2017-09-24T17:18:45.910" v="396" actId="20577"/>
          <ac:spMkLst>
            <pc:docMk/>
            <pc:sldMk cId="1414251485" sldId="470"/>
            <ac:spMk id="30723" creationId="{A129D506-3C2C-43FF-BD16-BE75B2E53A0C}"/>
          </ac:spMkLst>
        </pc:spChg>
        <pc:spChg chg="del">
          <ac:chgData name="Sampath Jayarathna" userId="aa7a8714-7736-4927-8c16-9ff815108838" providerId="ADAL" clId="{499EBE74-92CE-4708-B4D0-D68D5EA82886}" dt="2017-09-24T17:18:56.117" v="397" actId="478"/>
          <ac:spMkLst>
            <pc:docMk/>
            <pc:sldMk cId="1414251485" sldId="470"/>
            <ac:spMk id="30724" creationId="{87DAD555-A649-4C13-83C9-C3BF924892F5}"/>
          </ac:spMkLst>
        </pc:spChg>
        <pc:spChg chg="del">
          <ac:chgData name="Sampath Jayarathna" userId="aa7a8714-7736-4927-8c16-9ff815108838" providerId="ADAL" clId="{499EBE74-92CE-4708-B4D0-D68D5EA82886}" dt="2017-09-24T17:18:59.349" v="399" actId="478"/>
          <ac:spMkLst>
            <pc:docMk/>
            <pc:sldMk cId="1414251485" sldId="470"/>
            <ac:spMk id="30725" creationId="{36DAF2DE-B4D8-41C2-8C63-0D9B2D79EEA4}"/>
          </ac:spMkLst>
        </pc:spChg>
        <pc:spChg chg="del">
          <ac:chgData name="Sampath Jayarathna" userId="aa7a8714-7736-4927-8c16-9ff815108838" providerId="ADAL" clId="{499EBE74-92CE-4708-B4D0-D68D5EA82886}" dt="2017-09-24T17:18:58.037" v="398" actId="478"/>
          <ac:spMkLst>
            <pc:docMk/>
            <pc:sldMk cId="1414251485" sldId="470"/>
            <ac:spMk id="30726" creationId="{B4C2DF14-6451-4456-B87E-AEBD23AB83EB}"/>
          </ac:spMkLst>
        </pc:spChg>
        <pc:picChg chg="add mod">
          <ac:chgData name="Sampath Jayarathna" userId="aa7a8714-7736-4927-8c16-9ff815108838" providerId="ADAL" clId="{499EBE74-92CE-4708-B4D0-D68D5EA82886}" dt="2017-09-24T17:19:11.941" v="404" actId="14100"/>
          <ac:picMkLst>
            <pc:docMk/>
            <pc:sldMk cId="1414251485" sldId="470"/>
            <ac:picMk id="2" creationId="{B4CE6886-46EB-4299-9974-3F2D9C270AE2}"/>
          </ac:picMkLst>
        </pc:picChg>
      </pc:sldChg>
      <pc:sldChg chg="add del">
        <pc:chgData name="Sampath Jayarathna" userId="aa7a8714-7736-4927-8c16-9ff815108838" providerId="ADAL" clId="{499EBE74-92CE-4708-B4D0-D68D5EA82886}" dt="2017-09-24T17:12:20.886" v="137"/>
        <pc:sldMkLst>
          <pc:docMk/>
          <pc:sldMk cId="2815770532" sldId="470"/>
        </pc:sldMkLst>
      </pc:sldChg>
      <pc:sldChg chg="add del">
        <pc:chgData name="Sampath Jayarathna" userId="aa7a8714-7736-4927-8c16-9ff815108838" providerId="ADAL" clId="{499EBE74-92CE-4708-B4D0-D68D5EA82886}" dt="2017-09-24T17:12:28.891" v="139"/>
        <pc:sldMkLst>
          <pc:docMk/>
          <pc:sldMk cId="3299962109" sldId="47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a:t>
            </a:fld>
            <a:endParaRPr lang="en-US"/>
          </a:p>
        </p:txBody>
      </p:sp>
    </p:spTree>
    <p:extLst>
      <p:ext uri="{BB962C8B-B14F-4D97-AF65-F5344CB8AC3E}">
        <p14:creationId xmlns:p14="http://schemas.microsoft.com/office/powerpoint/2010/main" val="3369571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35</a:t>
            </a:fld>
            <a:endParaRPr lang="en-US"/>
          </a:p>
        </p:txBody>
      </p:sp>
    </p:spTree>
    <p:extLst>
      <p:ext uri="{BB962C8B-B14F-4D97-AF65-F5344CB8AC3E}">
        <p14:creationId xmlns:p14="http://schemas.microsoft.com/office/powerpoint/2010/main" val="2193768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Grp="1" noChangeArrowheads="1"/>
          </p:cNvSpPr>
          <p:nvPr>
            <p:ph type="sldNum" sz="quarter" idx="5"/>
          </p:nvPr>
        </p:nvSpPr>
        <p:spPr>
          <a:ln/>
        </p:spPr>
        <p:txBody>
          <a:bodyPr/>
          <a:lstStyle/>
          <a:p>
            <a:fld id="{7F28C3DC-9186-40E0-B0FD-191152A367A2}" type="slidenum">
              <a:rPr lang="en-US"/>
              <a:pPr/>
              <a:t>41</a:t>
            </a:fld>
            <a:endParaRPr lang="en-US"/>
          </a:p>
        </p:txBody>
      </p:sp>
      <p:sp>
        <p:nvSpPr>
          <p:cNvPr id="153907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90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905249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6C11CD-2CA4-471E-B377-9E2B0BC2BE1D}" type="slidenum">
              <a:rPr lang="en-US" smtClean="0"/>
              <a:pPr/>
              <a:t>42</a:t>
            </a:fld>
            <a:endParaRPr lang="en-US"/>
          </a:p>
        </p:txBody>
      </p:sp>
    </p:spTree>
    <p:extLst>
      <p:ext uri="{BB962C8B-B14F-4D97-AF65-F5344CB8AC3E}">
        <p14:creationId xmlns:p14="http://schemas.microsoft.com/office/powerpoint/2010/main" val="419612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 copy</a:t>
            </a:r>
          </a:p>
          <a:p>
            <a:r>
              <a:rPr lang="en-US" dirty="0" smtClean="0"/>
              <a:t>X = 3</a:t>
            </a:r>
          </a:p>
          <a:p>
            <a:r>
              <a:rPr lang="en-US" dirty="0" smtClean="0"/>
              <a:t>Y</a:t>
            </a:r>
            <a:r>
              <a:rPr lang="en-US" baseline="0" dirty="0" smtClean="0"/>
              <a:t> = </a:t>
            </a:r>
            <a:r>
              <a:rPr lang="en-US" baseline="0" dirty="0" err="1" smtClean="0"/>
              <a:t>copy.copy</a:t>
            </a:r>
            <a:r>
              <a:rPr lang="en-US" baseline="0" dirty="0" smtClean="0"/>
              <a:t>(x)</a:t>
            </a:r>
            <a:endParaRPr lang="en-US" dirty="0" smtClean="0"/>
          </a:p>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6</a:t>
            </a:fld>
            <a:endParaRPr lang="en-US"/>
          </a:p>
        </p:txBody>
      </p:sp>
    </p:spTree>
    <p:extLst>
      <p:ext uri="{BB962C8B-B14F-4D97-AF65-F5344CB8AC3E}">
        <p14:creationId xmlns:p14="http://schemas.microsoft.com/office/powerpoint/2010/main" val="951511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6C11CD-2CA4-471E-B377-9E2B0BC2BE1D}" type="slidenum">
              <a:rPr lang="en-US" smtClean="0"/>
              <a:pPr/>
              <a:t>10</a:t>
            </a:fld>
            <a:endParaRPr lang="en-US"/>
          </a:p>
        </p:txBody>
      </p:sp>
    </p:spTree>
    <p:extLst>
      <p:ext uri="{BB962C8B-B14F-4D97-AF65-F5344CB8AC3E}">
        <p14:creationId xmlns:p14="http://schemas.microsoft.com/office/powerpoint/2010/main" val="350990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smtClean="0"/>
              <a:t>To </a:t>
            </a:r>
            <a:r>
              <a:rPr lang="es-ES" dirty="0" err="1" smtClean="0"/>
              <a:t>add</a:t>
            </a:r>
            <a:r>
              <a:rPr lang="es-ES" dirty="0" smtClean="0"/>
              <a:t> ítem </a:t>
            </a:r>
            <a:r>
              <a:rPr lang="es-ES" dirty="0" err="1" smtClean="0"/>
              <a:t>wise</a:t>
            </a:r>
            <a:r>
              <a:rPr lang="es-ES" dirty="0" smtClean="0"/>
              <a:t> </a:t>
            </a:r>
          </a:p>
          <a:p>
            <a:r>
              <a:rPr lang="es-ES" dirty="0" err="1" smtClean="0"/>
              <a:t>import</a:t>
            </a:r>
            <a:r>
              <a:rPr lang="es-ES" dirty="0" smtClean="0"/>
              <a:t> </a:t>
            </a:r>
            <a:r>
              <a:rPr lang="es-ES" dirty="0" err="1" smtClean="0"/>
              <a:t>numpy</a:t>
            </a:r>
            <a:r>
              <a:rPr lang="es-ES" dirty="0" smtClean="0"/>
              <a:t> as </a:t>
            </a:r>
            <a:r>
              <a:rPr lang="es-ES" dirty="0" err="1" smtClean="0"/>
              <a:t>np</a:t>
            </a:r>
            <a:endParaRPr lang="es-ES" dirty="0" smtClean="0"/>
          </a:p>
          <a:p>
            <a:r>
              <a:rPr lang="es-ES" dirty="0" smtClean="0"/>
              <a:t>x = </a:t>
            </a:r>
            <a:r>
              <a:rPr lang="es-ES" dirty="0" err="1" smtClean="0"/>
              <a:t>np.array</a:t>
            </a:r>
            <a:r>
              <a:rPr lang="es-ES" dirty="0" smtClean="0"/>
              <a:t>(x)</a:t>
            </a:r>
          </a:p>
          <a:p>
            <a:r>
              <a:rPr lang="es-ES" dirty="0" smtClean="0"/>
              <a:t>y = </a:t>
            </a:r>
            <a:r>
              <a:rPr lang="es-ES" dirty="0" err="1" smtClean="0"/>
              <a:t>np.array</a:t>
            </a:r>
            <a:r>
              <a:rPr lang="es-ES" dirty="0" smtClean="0"/>
              <a:t>(y)</a:t>
            </a:r>
          </a:p>
          <a:p>
            <a:r>
              <a:rPr lang="es-ES" dirty="0" err="1" smtClean="0"/>
              <a:t>print</a:t>
            </a:r>
            <a:r>
              <a:rPr lang="es-ES" dirty="0" smtClean="0"/>
              <a:t>(</a:t>
            </a:r>
            <a:r>
              <a:rPr lang="es-ES" dirty="0" err="1" smtClean="0"/>
              <a:t>x+y</a:t>
            </a:r>
            <a:r>
              <a:rPr lang="es-ES" dirty="0" smtClean="0"/>
              <a:t>)</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14</a:t>
            </a:fld>
            <a:endParaRPr lang="en-US"/>
          </a:p>
        </p:txBody>
      </p:sp>
    </p:spTree>
    <p:extLst>
      <p:ext uri="{BB962C8B-B14F-4D97-AF65-F5344CB8AC3E}">
        <p14:creationId xmlns:p14="http://schemas.microsoft.com/office/powerpoint/2010/main" val="178117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Pythonic</a:t>
            </a:r>
            <a:r>
              <a:rPr lang="en-US" sz="1200" b="0" i="0" kern="1200" dirty="0" smtClean="0">
                <a:solidFill>
                  <a:schemeClr val="tx1"/>
                </a:solidFill>
                <a:effectLst/>
                <a:latin typeface="+mn-lt"/>
                <a:ea typeface="+mn-ea"/>
                <a:cs typeface="+mn-cs"/>
              </a:rPr>
              <a:t> means code that doesn't just get the syntax right but that follows the conventions of the Python community and uses the language in the way it is intended to be used.</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23</a:t>
            </a:fld>
            <a:endParaRPr lang="en-US"/>
          </a:p>
        </p:txBody>
      </p:sp>
    </p:spTree>
    <p:extLst>
      <p:ext uri="{BB962C8B-B14F-4D97-AF65-F5344CB8AC3E}">
        <p14:creationId xmlns:p14="http://schemas.microsoft.com/office/powerpoint/2010/main" val="1461457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a:t>
            </a:r>
            <a:r>
              <a:rPr lang="en-US" sz="1200" kern="1200" dirty="0" err="1" smtClean="0">
                <a:solidFill>
                  <a:schemeClr val="tx1"/>
                </a:solidFill>
                <a:effectLst/>
                <a:latin typeface="+mn-lt"/>
                <a:ea typeface="+mn-ea"/>
                <a:cs typeface="+mn-cs"/>
              </a:rPr>
              <a:t>idx</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val</a:t>
            </a:r>
            <a:r>
              <a:rPr lang="en-US" sz="1200" kern="1200" dirty="0" smtClean="0">
                <a:solidFill>
                  <a:schemeClr val="tx1"/>
                </a:solidFill>
                <a:effectLst/>
                <a:latin typeface="+mn-lt"/>
                <a:ea typeface="+mn-ea"/>
                <a:cs typeface="+mn-cs"/>
              </a:rPr>
              <a:t> in enumerate(range(10)): </a:t>
            </a:r>
          </a:p>
          <a:p>
            <a:r>
              <a:rPr lang="en-US" sz="1200" kern="1200" dirty="0" smtClean="0">
                <a:solidFill>
                  <a:schemeClr val="tx1"/>
                </a:solidFill>
                <a:effectLst/>
                <a:latin typeface="+mn-lt"/>
                <a:ea typeface="+mn-ea"/>
                <a:cs typeface="+mn-cs"/>
              </a:rPr>
              <a:t>           print(</a:t>
            </a:r>
            <a:r>
              <a:rPr lang="en-US" sz="1200" kern="1200" dirty="0" err="1" smtClean="0">
                <a:solidFill>
                  <a:schemeClr val="tx1"/>
                </a:solidFill>
                <a:effectLst/>
                <a:latin typeface="+mn-lt"/>
                <a:ea typeface="+mn-ea"/>
                <a:cs typeface="+mn-cs"/>
              </a:rPr>
              <a:t>idx</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val</a:t>
            </a:r>
            <a:r>
              <a:rPr lang="en-US" sz="120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28</a:t>
            </a:fld>
            <a:endParaRPr lang="en-US"/>
          </a:p>
        </p:txBody>
      </p:sp>
    </p:spTree>
    <p:extLst>
      <p:ext uri="{BB962C8B-B14F-4D97-AF65-F5344CB8AC3E}">
        <p14:creationId xmlns:p14="http://schemas.microsoft.com/office/powerpoint/2010/main" val="1312364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print(</a:t>
            </a:r>
            <a:r>
              <a:rPr lang="en-US" dirty="0" err="1" smtClean="0"/>
              <a:t>double.__doc</a:t>
            </a:r>
            <a:r>
              <a:rPr lang="en-US" dirty="0" smtClean="0"/>
              <a:t>__)</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29</a:t>
            </a:fld>
            <a:endParaRPr lang="en-US"/>
          </a:p>
        </p:txBody>
      </p:sp>
    </p:spTree>
    <p:extLst>
      <p:ext uri="{BB962C8B-B14F-4D97-AF65-F5344CB8AC3E}">
        <p14:creationId xmlns:p14="http://schemas.microsoft.com/office/powerpoint/2010/main" val="902071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used</a:t>
            </a:r>
            <a:r>
              <a:rPr lang="en-US" baseline="0" dirty="0" smtClean="0"/>
              <a:t> to check if a value present in a sequence (list, range, sting </a:t>
            </a:r>
            <a:r>
              <a:rPr lang="en-US" baseline="0" dirty="0" err="1" smtClean="0"/>
              <a:t>etc</a:t>
            </a:r>
            <a:r>
              <a:rPr lang="en-US" baseline="0" dirty="0" smtClean="0"/>
              <a:t>) or iterate through a sequence in a for loop.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33</a:t>
            </a:fld>
            <a:endParaRPr lang="en-US"/>
          </a:p>
        </p:txBody>
      </p:sp>
    </p:spTree>
    <p:extLst>
      <p:ext uri="{BB962C8B-B14F-4D97-AF65-F5344CB8AC3E}">
        <p14:creationId xmlns:p14="http://schemas.microsoft.com/office/powerpoint/2010/main" val="759137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use else</a:t>
            </a:r>
          </a:p>
          <a:p>
            <a:r>
              <a:rPr lang="en-US" baseline="0" dirty="0" err="1" smtClean="0"/>
              <a:t>even_numbers</a:t>
            </a:r>
            <a:r>
              <a:rPr lang="en-US" baseline="0" smtClean="0"/>
              <a:t> = [x if x % 2 == 0 else 0 for x in range(5)]</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34</a:t>
            </a:fld>
            <a:endParaRPr lang="en-US"/>
          </a:p>
        </p:txBody>
      </p:sp>
    </p:spTree>
    <p:extLst>
      <p:ext uri="{BB962C8B-B14F-4D97-AF65-F5344CB8AC3E}">
        <p14:creationId xmlns:p14="http://schemas.microsoft.com/office/powerpoint/2010/main" val="391941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42434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360887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820685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551638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266413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2650597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76948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5" name="Slide Number Placeholder 4"/>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121325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235557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950812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201458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5CD492-2BC6-F348-9965-EC1D86DF57A8}" type="slidenum">
              <a:rPr lang="en-US" smtClean="0"/>
              <a:t>‹#›</a:t>
            </a:fld>
            <a:endParaRPr lang="en-US"/>
          </a:p>
        </p:txBody>
      </p:sp>
      <p:cxnSp>
        <p:nvCxnSpPr>
          <p:cNvPr id="7" name="Straight Connector 6"/>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927345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hdr="0"/>
  <p:txStyles>
    <p:titleStyle>
      <a:lvl1pPr algn="l" defTabSz="685800" rtl="0" eaLnBrk="1" latinLnBrk="0" hangingPunct="1">
        <a:lnSpc>
          <a:spcPct val="90000"/>
        </a:lnSpc>
        <a:spcBef>
          <a:spcPct val="0"/>
        </a:spcBef>
        <a:buNone/>
        <a:defRPr sz="33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514350" y="2877271"/>
            <a:ext cx="8241846" cy="2387600"/>
          </a:xfrm>
        </p:spPr>
        <p:txBody>
          <a:bodyPr/>
          <a:lstStyle/>
          <a:p>
            <a:pPr eaLnBrk="1" hangingPunct="1"/>
            <a:r>
              <a:rPr lang="en-US" dirty="0">
                <a:latin typeface="Times New Roman" panose="02020603050405020304" pitchFamily="18" charset="0"/>
                <a:cs typeface="Times New Roman" panose="02020603050405020304" pitchFamily="18" charset="0"/>
              </a:rPr>
              <a:t>Lecture </a:t>
            </a:r>
            <a:r>
              <a:rPr lang="en-US" dirty="0" smtClean="0">
                <a:latin typeface="Times New Roman" panose="02020603050405020304" pitchFamily="18" charset="0"/>
                <a:cs typeface="Times New Roman" panose="02020603050405020304" pitchFamily="18" charset="0"/>
              </a:rPr>
              <a:t>1c- Python Workshop</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dirty="0"/>
          </a:p>
        </p:txBody>
      </p:sp>
      <p:sp>
        <p:nvSpPr>
          <p:cNvPr id="8" name="Rectangle 3"/>
          <p:cNvSpPr>
            <a:spLocks noGrp="1" noChangeArrowheads="1"/>
          </p:cNvSpPr>
          <p:nvPr>
            <p:ph type="subTitle" idx="1"/>
          </p:nvPr>
        </p:nvSpPr>
        <p:spPr>
          <a:xfrm>
            <a:off x="970384" y="5380725"/>
            <a:ext cx="6867330" cy="1156214"/>
          </a:xfrm>
          <a:noFill/>
        </p:spPr>
        <p:txBody>
          <a:bodyPr wrap="square">
            <a:spAutoFit/>
          </a:bodyPr>
          <a:lstStyle/>
          <a:p>
            <a:pPr eaLnBrk="1" hangingPunct="1"/>
            <a:r>
              <a:rPr lang="en-US" altLang="en-US" sz="2400" dirty="0">
                <a:latin typeface="Times New Roman" panose="02020603050405020304" pitchFamily="18" charset="0"/>
                <a:cs typeface="Times New Roman" panose="02020603050405020304" pitchFamily="18" charset="0"/>
              </a:rPr>
              <a:t>Dr. Sampath Jayarathna</a:t>
            </a:r>
          </a:p>
          <a:p>
            <a:pPr eaLnBrk="1" hangingPunct="1"/>
            <a:r>
              <a:rPr lang="en-US" altLang="en-US" sz="2400" dirty="0">
                <a:latin typeface="Times New Roman" panose="02020603050405020304" pitchFamily="18" charset="0"/>
                <a:cs typeface="Times New Roman" panose="02020603050405020304" pitchFamily="18" charset="0"/>
              </a:rPr>
              <a:t>Cal Poly Pomona</a:t>
            </a:r>
          </a:p>
          <a:p>
            <a:r>
              <a:rPr lang="en-US" sz="1400" dirty="0"/>
              <a:t> </a:t>
            </a:r>
            <a:endParaRPr lang="en-US" altLang="en-US" sz="14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392594" y="1362035"/>
            <a:ext cx="6358812" cy="1938992"/>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CS 620 / DASC 600</a:t>
            </a:r>
          </a:p>
          <a:p>
            <a:pPr algn="ctr"/>
            <a:r>
              <a:rPr lang="en-US" sz="4000" dirty="0">
                <a:latin typeface="Times New Roman" panose="02020603050405020304" pitchFamily="18" charset="0"/>
                <a:cs typeface="Times New Roman" panose="02020603050405020304" pitchFamily="18" charset="0"/>
              </a:rPr>
              <a:t>Introduction to Data Science &amp; Analytics</a:t>
            </a:r>
          </a:p>
        </p:txBody>
      </p:sp>
      <p:pic>
        <p:nvPicPr>
          <p:cNvPr id="3" name="Picture 2"/>
          <p:cNvPicPr>
            <a:picLocks noChangeAspect="1"/>
          </p:cNvPicPr>
          <p:nvPr/>
        </p:nvPicPr>
        <p:blipFill>
          <a:blip r:embed="rId3"/>
          <a:stretch>
            <a:fillRect/>
          </a:stretch>
        </p:blipFill>
        <p:spPr>
          <a:xfrm>
            <a:off x="339277" y="202873"/>
            <a:ext cx="3435183" cy="1159162"/>
          </a:xfrm>
          <a:prstGeom prst="rect">
            <a:avLst/>
          </a:prstGeom>
        </p:spPr>
      </p:pic>
      <p:sp>
        <p:nvSpPr>
          <p:cNvPr id="7" name="Text Box 4"/>
          <p:cNvSpPr txBox="1">
            <a:spLocks noChangeArrowheads="1"/>
          </p:cNvSpPr>
          <p:nvPr/>
        </p:nvSpPr>
        <p:spPr bwMode="auto">
          <a:xfrm>
            <a:off x="387803" y="6342747"/>
            <a:ext cx="836839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1200" dirty="0">
                <a:solidFill>
                  <a:schemeClr val="accent2"/>
                </a:solidFill>
                <a:latin typeface="Arial" panose="020B0604020202020204" pitchFamily="34" charset="0"/>
              </a:rPr>
              <a:t>Credit for some of the slides in this lecture goes </a:t>
            </a:r>
            <a:r>
              <a:rPr lang="en-US" altLang="en-US" sz="1200" dirty="0" smtClean="0">
                <a:solidFill>
                  <a:schemeClr val="accent2"/>
                </a:solidFill>
                <a:latin typeface="Arial" panose="020B0604020202020204" pitchFamily="34" charset="0"/>
              </a:rPr>
              <a:t>to </a:t>
            </a:r>
            <a:r>
              <a:rPr lang="en-US" altLang="en-US" sz="1200" dirty="0" err="1" smtClean="0">
                <a:solidFill>
                  <a:schemeClr val="accent2"/>
                </a:solidFill>
                <a:latin typeface="Arial" panose="020B0604020202020204" pitchFamily="34" charset="0"/>
              </a:rPr>
              <a:t>Jianhua</a:t>
            </a:r>
            <a:r>
              <a:rPr lang="en-US" altLang="en-US" sz="1200" dirty="0" smtClean="0">
                <a:solidFill>
                  <a:schemeClr val="accent2"/>
                </a:solidFill>
                <a:latin typeface="Arial" panose="020B0604020202020204" pitchFamily="34" charset="0"/>
              </a:rPr>
              <a:t> </a:t>
            </a:r>
            <a:r>
              <a:rPr lang="en-US" altLang="en-US" sz="1200" dirty="0" err="1" smtClean="0">
                <a:solidFill>
                  <a:schemeClr val="accent2"/>
                </a:solidFill>
                <a:latin typeface="Arial" panose="020B0604020202020204" pitchFamily="34" charset="0"/>
              </a:rPr>
              <a:t>Ruan</a:t>
            </a:r>
            <a:r>
              <a:rPr lang="en-US" altLang="en-US" sz="1200" dirty="0" smtClean="0">
                <a:solidFill>
                  <a:schemeClr val="accent2"/>
                </a:solidFill>
                <a:latin typeface="Arial" panose="020B0604020202020204" pitchFamily="34" charset="0"/>
              </a:rPr>
              <a:t> UTSA</a:t>
            </a:r>
            <a:endParaRPr lang="en-US" altLang="en-US" sz="1200" dirty="0">
              <a:solidFill>
                <a:schemeClr val="accent2"/>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- 1</a:t>
            </a:r>
            <a:endParaRPr lang="en-US" dirty="0"/>
          </a:p>
        </p:txBody>
      </p:sp>
      <p:sp>
        <p:nvSpPr>
          <p:cNvPr id="3" name="Content Placeholder 2"/>
          <p:cNvSpPr>
            <a:spLocks noGrp="1"/>
          </p:cNvSpPr>
          <p:nvPr>
            <p:ph idx="1"/>
          </p:nvPr>
        </p:nvSpPr>
        <p:spPr>
          <a:xfrm>
            <a:off x="304800" y="1447800"/>
            <a:ext cx="8229600" cy="762000"/>
          </a:xfrm>
        </p:spPr>
        <p:txBody>
          <a:bodyPr>
            <a:normAutofit/>
          </a:bodyPr>
          <a:lstStyle/>
          <a:p>
            <a:r>
              <a:rPr lang="en-US" dirty="0" smtClean="0"/>
              <a:t>Strings can be delimited by matching single or double quotation marks</a:t>
            </a:r>
            <a:endParaRPr lang="en-US" dirty="0"/>
          </a:p>
        </p:txBody>
      </p:sp>
      <p:sp>
        <p:nvSpPr>
          <p:cNvPr id="8" name="Content Placeholder 2"/>
          <p:cNvSpPr txBox="1">
            <a:spLocks/>
          </p:cNvSpPr>
          <p:nvPr/>
        </p:nvSpPr>
        <p:spPr>
          <a:xfrm>
            <a:off x="381000" y="4572000"/>
            <a:ext cx="8229600" cy="533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Use triple quotes for multi line strings</a:t>
            </a:r>
          </a:p>
        </p:txBody>
      </p:sp>
      <p:sp>
        <p:nvSpPr>
          <p:cNvPr id="9" name="Rectangle 8"/>
          <p:cNvSpPr/>
          <p:nvPr/>
        </p:nvSpPr>
        <p:spPr>
          <a:xfrm>
            <a:off x="867508" y="2307389"/>
            <a:ext cx="7620000" cy="3970318"/>
          </a:xfrm>
          <a:prstGeom prst="rect">
            <a:avLst/>
          </a:prstGeom>
        </p:spPr>
        <p:txBody>
          <a:bodyPr wrap="square">
            <a:spAutoFit/>
          </a:bodyPr>
          <a:lstStyle/>
          <a:p>
            <a:r>
              <a:rPr lang="en-US" dirty="0" err="1" smtClean="0">
                <a:solidFill>
                  <a:srgbClr val="000000"/>
                </a:solidFill>
                <a:highlight>
                  <a:srgbClr val="FFFFFF"/>
                </a:highlight>
                <a:latin typeface="Courier New"/>
              </a:rPr>
              <a:t>single_quoted_string</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'data science'</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double_quoted_string</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"data science"</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escaped_string</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a:t>
            </a:r>
            <a:r>
              <a:rPr lang="en-US" b="1" dirty="0" err="1" smtClean="0">
                <a:solidFill>
                  <a:srgbClr val="808080"/>
                </a:solidFill>
                <a:highlight>
                  <a:srgbClr val="FFFFFF"/>
                </a:highlight>
                <a:latin typeface="Courier New"/>
              </a:rPr>
              <a:t>Isn</a:t>
            </a:r>
            <a:r>
              <a:rPr lang="en-US" b="1" dirty="0" smtClean="0">
                <a:solidFill>
                  <a:srgbClr val="808080"/>
                </a:solidFill>
                <a:highlight>
                  <a:srgbClr val="FFFFFF"/>
                </a:highlight>
                <a:latin typeface="Courier New"/>
              </a:rPr>
              <a:t>\'t this fun'</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another_string</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"Isn't this fun"</a:t>
            </a:r>
            <a:endParaRPr lang="en-US" b="1"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real_long_string</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'this is a really long string. \</a:t>
            </a:r>
          </a:p>
          <a:p>
            <a:r>
              <a:rPr lang="en-US" dirty="0" smtClean="0">
                <a:solidFill>
                  <a:srgbClr val="808080"/>
                </a:solidFill>
                <a:highlight>
                  <a:srgbClr val="FFFFFF"/>
                </a:highlight>
                <a:latin typeface="Courier New"/>
              </a:rPr>
              <a:t>It has multiple parts, \</a:t>
            </a:r>
          </a:p>
          <a:p>
            <a:r>
              <a:rPr lang="en-US" dirty="0" smtClean="0">
                <a:solidFill>
                  <a:srgbClr val="808080"/>
                </a:solidFill>
                <a:highlight>
                  <a:srgbClr val="FFFFFF"/>
                </a:highlight>
                <a:latin typeface="Courier New"/>
              </a:rPr>
              <a:t>but all in one line.'</a:t>
            </a:r>
            <a:endParaRPr lang="en-US"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multi_line_string</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8000"/>
                </a:solidFill>
                <a:highlight>
                  <a:srgbClr val="FFFFFF"/>
                </a:highlight>
                <a:latin typeface="Courier New"/>
              </a:rPr>
              <a:t>"""This is the first line.</a:t>
            </a:r>
          </a:p>
          <a:p>
            <a:r>
              <a:rPr lang="en-US" dirty="0" smtClean="0">
                <a:solidFill>
                  <a:srgbClr val="FF8000"/>
                </a:solidFill>
                <a:highlight>
                  <a:srgbClr val="FFFFFF"/>
                </a:highlight>
                <a:latin typeface="Courier New"/>
              </a:rPr>
              <a:t>and this is the second line</a:t>
            </a:r>
          </a:p>
          <a:p>
            <a:r>
              <a:rPr lang="en-US" dirty="0" smtClean="0">
                <a:solidFill>
                  <a:srgbClr val="FF8000"/>
                </a:solidFill>
                <a:highlight>
                  <a:srgbClr val="FFFFFF"/>
                </a:highlight>
                <a:latin typeface="Courier New"/>
              </a:rPr>
              <a:t>and this is the third line"""</a:t>
            </a:r>
            <a:endParaRPr lang="en-US" dirty="0" smtClean="0">
              <a:solidFill>
                <a:srgbClr val="000000"/>
              </a:solidFill>
              <a:highlight>
                <a:srgbClr val="FFFFFF"/>
              </a:highlight>
              <a:latin typeface="Courier New"/>
            </a:endParaRPr>
          </a:p>
        </p:txBody>
      </p:sp>
    </p:spTree>
    <p:extLst>
      <p:ext uri="{BB962C8B-B14F-4D97-AF65-F5344CB8AC3E}">
        <p14:creationId xmlns:p14="http://schemas.microsoft.com/office/powerpoint/2010/main" val="20754960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- 2</a:t>
            </a:r>
            <a:endParaRPr lang="en-US" dirty="0"/>
          </a:p>
        </p:txBody>
      </p:sp>
      <p:sp>
        <p:nvSpPr>
          <p:cNvPr id="3" name="Content Placeholder 2"/>
          <p:cNvSpPr>
            <a:spLocks noGrp="1"/>
          </p:cNvSpPr>
          <p:nvPr>
            <p:ph idx="1"/>
          </p:nvPr>
        </p:nvSpPr>
        <p:spPr>
          <a:xfrm>
            <a:off x="349006" y="1942804"/>
            <a:ext cx="8382000" cy="685800"/>
          </a:xfrm>
        </p:spPr>
        <p:txBody>
          <a:bodyPr>
            <a:normAutofit fontScale="92500" lnSpcReduction="10000"/>
          </a:bodyPr>
          <a:lstStyle/>
          <a:p>
            <a:r>
              <a:rPr lang="en-US" dirty="0" smtClean="0"/>
              <a:t>Strings can be concatenated (glued together) with the + operator, and repeated with *</a:t>
            </a:r>
            <a:endParaRPr lang="en-US" dirty="0"/>
          </a:p>
        </p:txBody>
      </p:sp>
      <p:sp>
        <p:nvSpPr>
          <p:cNvPr id="13" name="Rectangle 12"/>
          <p:cNvSpPr/>
          <p:nvPr/>
        </p:nvSpPr>
        <p:spPr>
          <a:xfrm>
            <a:off x="501406" y="2552404"/>
            <a:ext cx="5561138" cy="369332"/>
          </a:xfrm>
          <a:prstGeom prst="rect">
            <a:avLst/>
          </a:prstGeom>
        </p:spPr>
        <p:txBody>
          <a:bodyPr wrap="none">
            <a:spAutoFit/>
          </a:bodyPr>
          <a:lstStyle/>
          <a:p>
            <a:r>
              <a:rPr lang="en-US" dirty="0" smtClean="0">
                <a:solidFill>
                  <a:srgbClr val="000000"/>
                </a:solidFill>
                <a:highlight>
                  <a:srgbClr val="FFFFFF"/>
                </a:highlight>
                <a:latin typeface="Courier New"/>
              </a:rPr>
              <a:t>s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3</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'un'</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a:t>
            </a:r>
            <a:r>
              <a:rPr lang="en-US" b="1" dirty="0" err="1" smtClean="0">
                <a:solidFill>
                  <a:srgbClr val="808080"/>
                </a:solidFill>
                <a:highlight>
                  <a:srgbClr val="FFFFFF"/>
                </a:highlight>
                <a:latin typeface="Courier New"/>
              </a:rPr>
              <a:t>ium</a:t>
            </a:r>
            <a:r>
              <a:rPr lang="en-US" b="1" dirty="0" smtClean="0">
                <a:solidFill>
                  <a:srgbClr val="808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s is '</a:t>
            </a:r>
            <a:r>
              <a:rPr lang="en-US" b="1" dirty="0" err="1" smtClean="0">
                <a:solidFill>
                  <a:srgbClr val="008000"/>
                </a:solidFill>
                <a:highlight>
                  <a:srgbClr val="FFFFFF"/>
                </a:highlight>
                <a:latin typeface="Courier New"/>
              </a:rPr>
              <a:t>unununium</a:t>
            </a:r>
            <a:r>
              <a:rPr lang="en-US" b="1" dirty="0" smtClean="0">
                <a:solidFill>
                  <a:srgbClr val="008000"/>
                </a:solidFill>
                <a:highlight>
                  <a:srgbClr val="FFFFFF"/>
                </a:highlight>
                <a:latin typeface="Courier New"/>
              </a:rPr>
              <a:t>'</a:t>
            </a:r>
            <a:endParaRPr lang="en-US" dirty="0"/>
          </a:p>
        </p:txBody>
      </p:sp>
      <p:sp>
        <p:nvSpPr>
          <p:cNvPr id="14" name="Content Placeholder 2"/>
          <p:cNvSpPr txBox="1">
            <a:spLocks/>
          </p:cNvSpPr>
          <p:nvPr/>
        </p:nvSpPr>
        <p:spPr>
          <a:xfrm>
            <a:off x="349006" y="3009604"/>
            <a:ext cx="8382000" cy="685800"/>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r>
              <a:rPr lang="en-US" sz="3200" dirty="0" smtClean="0"/>
              <a:t>Two or more </a:t>
            </a:r>
            <a:r>
              <a:rPr lang="en-US" sz="3200" i="1" dirty="0" smtClean="0"/>
              <a:t>string literals</a:t>
            </a:r>
            <a:r>
              <a:rPr lang="en-US" sz="3200" dirty="0" smtClean="0"/>
              <a:t> (i.e. the ones enclosed between quotes) next to each other are automatically concatenated</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Rectangle 14"/>
          <p:cNvSpPr/>
          <p:nvPr/>
        </p:nvSpPr>
        <p:spPr>
          <a:xfrm>
            <a:off x="730006" y="3695404"/>
            <a:ext cx="4572000" cy="646331"/>
          </a:xfrm>
          <a:prstGeom prst="rect">
            <a:avLst/>
          </a:prstGeom>
        </p:spPr>
        <p:txBody>
          <a:bodyPr>
            <a:spAutoFit/>
          </a:bodyPr>
          <a:lstStyle/>
          <a:p>
            <a:r>
              <a:rPr lang="en-US" dirty="0" smtClean="0">
                <a:solidFill>
                  <a:srgbClr val="000000"/>
                </a:solidFill>
                <a:highlight>
                  <a:srgbClr val="FFFFFF"/>
                </a:highlight>
                <a:latin typeface="Courier New"/>
              </a:rPr>
              <a:t>s1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a:t>
            </a:r>
            <a:r>
              <a:rPr lang="en-US" b="1" dirty="0" err="1" smtClean="0">
                <a:solidFill>
                  <a:srgbClr val="808080"/>
                </a:solidFill>
                <a:highlight>
                  <a:srgbClr val="FFFFFF"/>
                </a:highlight>
                <a:latin typeface="Courier New"/>
              </a:rPr>
              <a:t>Py</a:t>
            </a:r>
            <a:r>
              <a:rPr lang="en-US" b="1" dirty="0" smtClean="0">
                <a:solidFill>
                  <a:srgbClr val="808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'thon'</a:t>
            </a:r>
            <a:r>
              <a:rPr lang="en-US" b="1" dirty="0" smtClean="0">
                <a:solidFill>
                  <a:srgbClr val="000000"/>
                </a:solidFill>
                <a:highlight>
                  <a:srgbClr val="FFFFFF"/>
                </a:highlight>
                <a:latin typeface="Courier New"/>
              </a:rPr>
              <a:t>		</a:t>
            </a:r>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s2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s1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'2.7'</a:t>
            </a:r>
            <a:endParaRPr lang="en-US" dirty="0"/>
          </a:p>
        </p:txBody>
      </p:sp>
      <p:sp>
        <p:nvSpPr>
          <p:cNvPr id="17" name="Rectangle 16"/>
          <p:cNvSpPr/>
          <p:nvPr/>
        </p:nvSpPr>
        <p:spPr>
          <a:xfrm>
            <a:off x="730006" y="4381204"/>
            <a:ext cx="7620000" cy="923330"/>
          </a:xfrm>
          <a:prstGeom prst="rect">
            <a:avLst/>
          </a:prstGeom>
        </p:spPr>
        <p:txBody>
          <a:bodyPr wrap="square">
            <a:spAutoFit/>
          </a:bodyPr>
          <a:lstStyle/>
          <a:p>
            <a:r>
              <a:rPr lang="en-US" dirty="0" err="1" smtClean="0">
                <a:solidFill>
                  <a:srgbClr val="000000"/>
                </a:solidFill>
                <a:highlight>
                  <a:srgbClr val="FFFFFF"/>
                </a:highlight>
                <a:latin typeface="Courier New"/>
              </a:rPr>
              <a:t>real_long_string</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'this is a really long string. </a:t>
            </a:r>
            <a:r>
              <a:rPr lang="en-US" dirty="0" smtClean="0">
                <a:solidFill>
                  <a:srgbClr val="808080"/>
                </a:solidFill>
                <a:highlight>
                  <a:srgbClr val="FFFFFF"/>
                </a:highlight>
                <a:latin typeface="Courier New"/>
              </a:rPr>
              <a:t>'</a:t>
            </a:r>
            <a:endParaRPr lang="en-US" b="1" dirty="0" smtClean="0">
              <a:solidFill>
                <a:srgbClr val="808080"/>
              </a:solidFill>
              <a:highlight>
                <a:srgbClr val="FFFFFF"/>
              </a:highlight>
              <a:latin typeface="Courier New"/>
            </a:endParaRPr>
          </a:p>
          <a:p>
            <a:r>
              <a:rPr lang="en-US" dirty="0" smtClean="0">
                <a:solidFill>
                  <a:srgbClr val="808080"/>
                </a:solidFill>
                <a:highlight>
                  <a:srgbClr val="FFFFFF"/>
                </a:highlight>
                <a:latin typeface="Courier New"/>
              </a:rPr>
              <a:t>‘It has multiple parts, '</a:t>
            </a:r>
          </a:p>
          <a:p>
            <a:r>
              <a:rPr lang="en-US" dirty="0" smtClean="0">
                <a:solidFill>
                  <a:srgbClr val="808080"/>
                </a:solidFill>
                <a:highlight>
                  <a:srgbClr val="FFFFFF"/>
                </a:highlight>
                <a:latin typeface="Courier New"/>
              </a:rPr>
              <a:t>‘but all in one line.‘</a:t>
            </a:r>
            <a:r>
              <a:rPr lang="en-US" b="1" dirty="0" smtClean="0">
                <a:solidFill>
                  <a:srgbClr val="000000"/>
                </a:solidFill>
                <a:highlight>
                  <a:srgbClr val="FFFFFF"/>
                </a:highlight>
                <a:latin typeface="Courier New"/>
              </a:rPr>
              <a:t>)</a:t>
            </a:r>
            <a:endParaRPr lang="en-US" dirty="0" smtClean="0">
              <a:solidFill>
                <a:srgbClr val="000000"/>
              </a:solidFill>
              <a:highlight>
                <a:srgbClr val="FFFFFF"/>
              </a:highlight>
              <a:latin typeface="Courier New"/>
            </a:endParaRPr>
          </a:p>
        </p:txBody>
      </p:sp>
    </p:spTree>
    <p:extLst>
      <p:ext uri="{BB962C8B-B14F-4D97-AF65-F5344CB8AC3E}">
        <p14:creationId xmlns:p14="http://schemas.microsoft.com/office/powerpoint/2010/main" val="412043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and Output</a:t>
            </a:r>
            <a:endParaRPr lang="en-US" dirty="0"/>
          </a:p>
        </p:txBody>
      </p:sp>
      <p:sp>
        <p:nvSpPr>
          <p:cNvPr id="8" name="Rectangle 7"/>
          <p:cNvSpPr/>
          <p:nvPr/>
        </p:nvSpPr>
        <p:spPr>
          <a:xfrm>
            <a:off x="628650" y="1965685"/>
            <a:ext cx="7886700" cy="1815882"/>
          </a:xfrm>
          <a:prstGeom prst="rect">
            <a:avLst/>
          </a:prstGeom>
        </p:spPr>
        <p:txBody>
          <a:bodyPr wrap="square">
            <a:spAutoFit/>
          </a:bodyPr>
          <a:lstStyle/>
          <a:p>
            <a:r>
              <a:rPr lang="en-US" sz="1600" dirty="0" smtClean="0"/>
              <a:t>&gt;&gt;&gt;person </a:t>
            </a:r>
            <a:r>
              <a:rPr lang="en-US" sz="1600" dirty="0"/>
              <a:t>= input('Enter your name: ') </a:t>
            </a:r>
            <a:endParaRPr lang="en-US" sz="1600" dirty="0" smtClean="0"/>
          </a:p>
          <a:p>
            <a:r>
              <a:rPr lang="en-US" sz="1600" dirty="0" smtClean="0"/>
              <a:t>&gt;&gt;&gt;print</a:t>
            </a:r>
            <a:r>
              <a:rPr lang="en-US" sz="1600" dirty="0"/>
              <a:t>('Hello', person</a:t>
            </a:r>
            <a:r>
              <a:rPr lang="en-US" sz="1600" dirty="0" smtClean="0"/>
              <a:t>)</a:t>
            </a:r>
          </a:p>
          <a:p>
            <a:endParaRPr lang="en-US" sz="1600" dirty="0" smtClean="0"/>
          </a:p>
          <a:p>
            <a:endParaRPr lang="en-US" sz="1600" dirty="0"/>
          </a:p>
          <a:p>
            <a:endParaRPr lang="en-US" sz="1600" dirty="0"/>
          </a:p>
          <a:p>
            <a:endParaRPr lang="en-US" sz="1600" dirty="0" smtClean="0"/>
          </a:p>
          <a:p>
            <a:endParaRPr lang="en-US" sz="1600" dirty="0"/>
          </a:p>
        </p:txBody>
      </p:sp>
    </p:spTree>
    <p:extLst>
      <p:ext uri="{BB962C8B-B14F-4D97-AF65-F5344CB8AC3E}">
        <p14:creationId xmlns:p14="http://schemas.microsoft.com/office/powerpoint/2010/main" val="3577955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- 1</a:t>
            </a:r>
            <a:endParaRPr lang="en-US" dirty="0"/>
          </a:p>
        </p:txBody>
      </p:sp>
      <p:sp>
        <p:nvSpPr>
          <p:cNvPr id="3" name="Content Placeholder 2"/>
          <p:cNvSpPr>
            <a:spLocks noGrp="1"/>
          </p:cNvSpPr>
          <p:nvPr>
            <p:ph idx="1"/>
          </p:nvPr>
        </p:nvSpPr>
        <p:spPr>
          <a:xfrm>
            <a:off x="304800" y="2667000"/>
            <a:ext cx="8229600" cy="457200"/>
          </a:xfrm>
        </p:spPr>
        <p:txBody>
          <a:bodyPr>
            <a:normAutofit/>
          </a:bodyPr>
          <a:lstStyle/>
          <a:p>
            <a:r>
              <a:rPr lang="en-US" sz="2000" dirty="0" smtClean="0"/>
              <a:t>Get the </a:t>
            </a:r>
            <a:r>
              <a:rPr lang="en-US" sz="2000" i="1" dirty="0" err="1" smtClean="0"/>
              <a:t>i-</a:t>
            </a:r>
            <a:r>
              <a:rPr lang="en-US" sz="2000" dirty="0" err="1" smtClean="0"/>
              <a:t>th</a:t>
            </a:r>
            <a:r>
              <a:rPr lang="en-US" sz="2000" dirty="0" smtClean="0"/>
              <a:t> element of a list</a:t>
            </a:r>
            <a:endParaRPr lang="en-US" sz="2000" dirty="0"/>
          </a:p>
        </p:txBody>
      </p:sp>
      <p:sp>
        <p:nvSpPr>
          <p:cNvPr id="8" name="Rectangle 7"/>
          <p:cNvSpPr/>
          <p:nvPr/>
        </p:nvSpPr>
        <p:spPr>
          <a:xfrm>
            <a:off x="968189" y="1429871"/>
            <a:ext cx="7261411" cy="1354217"/>
          </a:xfrm>
          <a:prstGeom prst="rect">
            <a:avLst/>
          </a:prstGeom>
        </p:spPr>
        <p:txBody>
          <a:bodyPr wrap="square">
            <a:spAutoFit/>
          </a:bodyPr>
          <a:lstStyle/>
          <a:p>
            <a:r>
              <a:rPr lang="en-US" sz="1600" dirty="0" err="1" smtClean="0">
                <a:solidFill>
                  <a:srgbClr val="000000"/>
                </a:solidFill>
                <a:highlight>
                  <a:srgbClr val="FFFFFF"/>
                </a:highlight>
                <a:latin typeface="Courier New"/>
              </a:rPr>
              <a:t>integer_list</a:t>
            </a:r>
            <a:r>
              <a:rPr lang="en-US" sz="1600"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FF0000"/>
                </a:solidFill>
                <a:highlight>
                  <a:srgbClr val="FFFFFF"/>
                </a:highlight>
                <a:latin typeface="Courier New"/>
              </a:rPr>
              <a:t>1</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FF0000"/>
                </a:solidFill>
                <a:highlight>
                  <a:srgbClr val="FFFFFF"/>
                </a:highlight>
                <a:latin typeface="Courier New"/>
              </a:rPr>
              <a:t>2</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FF0000"/>
                </a:solidFill>
                <a:highlight>
                  <a:srgbClr val="FFFFFF"/>
                </a:highlight>
                <a:latin typeface="Courier New"/>
              </a:rPr>
              <a:t>3</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dirty="0" err="1" smtClean="0">
                <a:solidFill>
                  <a:srgbClr val="000000"/>
                </a:solidFill>
                <a:highlight>
                  <a:srgbClr val="FFFFFF"/>
                </a:highlight>
                <a:latin typeface="Courier New"/>
              </a:rPr>
              <a:t>heterogeneous_list</a:t>
            </a:r>
            <a:r>
              <a:rPr lang="en-US" sz="1600"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808080"/>
                </a:solidFill>
                <a:highlight>
                  <a:srgbClr val="FFFFFF"/>
                </a:highlight>
                <a:latin typeface="Courier New"/>
              </a:rPr>
              <a:t>"string"</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FF0000"/>
                </a:solidFill>
                <a:highlight>
                  <a:srgbClr val="FFFFFF"/>
                </a:highlight>
                <a:latin typeface="Courier New"/>
              </a:rPr>
              <a:t>0.1</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00FF"/>
                </a:solidFill>
                <a:highlight>
                  <a:srgbClr val="FFFFFF"/>
                </a:highlight>
                <a:latin typeface="Courier New"/>
              </a:rPr>
              <a:t>True</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dirty="0" err="1" smtClean="0">
                <a:solidFill>
                  <a:srgbClr val="000000"/>
                </a:solidFill>
                <a:highlight>
                  <a:srgbClr val="FFFFFF"/>
                </a:highlight>
                <a:latin typeface="Courier New"/>
              </a:rPr>
              <a:t>list_of_lists</a:t>
            </a:r>
            <a:r>
              <a:rPr lang="en-US" sz="1600"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integer_list</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heterogeneous_list</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dirty="0" err="1" smtClean="0">
                <a:solidFill>
                  <a:srgbClr val="000000"/>
                </a:solidFill>
                <a:highlight>
                  <a:srgbClr val="FFFFFF"/>
                </a:highlight>
                <a:latin typeface="Courier New"/>
              </a:rPr>
              <a:t>list_length</a:t>
            </a:r>
            <a:r>
              <a:rPr lang="en-US" sz="1600"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err="1" smtClean="0">
                <a:solidFill>
                  <a:srgbClr val="000000"/>
                </a:solidFill>
                <a:highlight>
                  <a:srgbClr val="FFFFFF"/>
                </a:highlight>
                <a:latin typeface="Courier New"/>
              </a:rPr>
              <a:t>len</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integer_list</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8000"/>
                </a:solidFill>
                <a:highlight>
                  <a:srgbClr val="FFFFFF"/>
                </a:highlight>
                <a:latin typeface="Courier New"/>
              </a:rPr>
              <a:t># equals 3</a:t>
            </a:r>
            <a:endParaRPr lang="en-US" sz="1600" b="1" dirty="0" smtClean="0">
              <a:solidFill>
                <a:srgbClr val="000000"/>
              </a:solidFill>
              <a:highlight>
                <a:srgbClr val="FFFFFF"/>
              </a:highlight>
              <a:latin typeface="Courier New"/>
            </a:endParaRPr>
          </a:p>
          <a:p>
            <a:r>
              <a:rPr lang="en-US" sz="1600" dirty="0" err="1" smtClean="0">
                <a:solidFill>
                  <a:srgbClr val="000000"/>
                </a:solidFill>
                <a:highlight>
                  <a:srgbClr val="FFFFFF"/>
                </a:highlight>
                <a:latin typeface="Courier New"/>
              </a:rPr>
              <a:t>list_sum</a:t>
            </a:r>
            <a:r>
              <a:rPr lang="en-US" sz="1600"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sum</a:t>
            </a:r>
            <a:r>
              <a:rPr lang="en-US" sz="1600" b="1" dirty="0" smtClean="0">
                <a:solidFill>
                  <a:srgbClr val="000080"/>
                </a:solidFill>
                <a:highlight>
                  <a:srgbClr val="FFFFFF"/>
                </a:highlight>
                <a:latin typeface="Courier New"/>
              </a:rPr>
              <a:t>(</a:t>
            </a:r>
            <a:r>
              <a:rPr lang="en-US" sz="1600" b="1" dirty="0" err="1" smtClean="0">
                <a:solidFill>
                  <a:srgbClr val="000000"/>
                </a:solidFill>
                <a:highlight>
                  <a:srgbClr val="FFFFFF"/>
                </a:highlight>
                <a:latin typeface="Courier New"/>
              </a:rPr>
              <a:t>integer_list</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8000"/>
                </a:solidFill>
                <a:highlight>
                  <a:srgbClr val="FFFFFF"/>
                </a:highlight>
                <a:latin typeface="Courier New"/>
              </a:rPr>
              <a:t># equals 6</a:t>
            </a:r>
            <a:endParaRPr lang="en-US" sz="1600" dirty="0"/>
          </a:p>
        </p:txBody>
      </p:sp>
      <p:sp>
        <p:nvSpPr>
          <p:cNvPr id="9" name="Rectangle 8"/>
          <p:cNvSpPr/>
          <p:nvPr/>
        </p:nvSpPr>
        <p:spPr>
          <a:xfrm>
            <a:off x="1082488" y="2994212"/>
            <a:ext cx="7821706" cy="1354217"/>
          </a:xfrm>
          <a:prstGeom prst="rect">
            <a:avLst/>
          </a:prstGeom>
        </p:spPr>
        <p:txBody>
          <a:bodyPr wrap="square">
            <a:spAutoFit/>
          </a:bodyPr>
          <a:lstStyle/>
          <a:p>
            <a:r>
              <a:rPr lang="en-US" sz="1600" dirty="0" smtClean="0">
                <a:solidFill>
                  <a:srgbClr val="000000"/>
                </a:solidFill>
                <a:highlight>
                  <a:srgbClr val="FFFFFF"/>
                </a:highlight>
                <a:latin typeface="Courier New"/>
              </a:rPr>
              <a:t>x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0080"/>
                </a:solidFill>
                <a:highlight>
                  <a:srgbClr val="FFFFFF"/>
                </a:highlight>
                <a:latin typeface="Courier New"/>
              </a:rPr>
              <a:t>[</a:t>
            </a:r>
            <a:r>
              <a:rPr lang="en-US" sz="1600" b="1" dirty="0">
                <a:solidFill>
                  <a:srgbClr val="FF0000"/>
                </a:solidFill>
                <a:highlight>
                  <a:srgbClr val="FFFFFF"/>
                </a:highlight>
                <a:latin typeface="Courier New"/>
              </a:rPr>
              <a:t>0</a:t>
            </a:r>
            <a:r>
              <a:rPr lang="en-US" sz="1600" b="1" dirty="0" smtClean="0">
                <a:solidFill>
                  <a:srgbClr val="000080"/>
                </a:solidFill>
                <a:highlight>
                  <a:srgbClr val="FFFFFF"/>
                </a:highlight>
                <a:latin typeface="Courier New"/>
              </a:rPr>
              <a:t>, </a:t>
            </a:r>
            <a:r>
              <a:rPr lang="en-US" sz="1600" b="1" dirty="0" smtClean="0">
                <a:solidFill>
                  <a:srgbClr val="FF0000"/>
                </a:solidFill>
                <a:highlight>
                  <a:srgbClr val="FFFFFF"/>
                </a:highlight>
                <a:latin typeface="Courier New"/>
              </a:rPr>
              <a:t>1</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a:solidFill>
                  <a:srgbClr val="FF0000"/>
                </a:solidFill>
                <a:highlight>
                  <a:srgbClr val="FFFFFF"/>
                </a:highlight>
                <a:latin typeface="Courier New"/>
              </a:rPr>
              <a:t>2</a:t>
            </a:r>
            <a:r>
              <a:rPr lang="en-US" sz="1600" b="1" dirty="0">
                <a:solidFill>
                  <a:srgbClr val="000080"/>
                </a:solidFill>
                <a:highlight>
                  <a:srgbClr val="FFFFFF"/>
                </a:highlight>
                <a:latin typeface="Courier New"/>
              </a:rPr>
              <a:t>,</a:t>
            </a:r>
            <a:r>
              <a:rPr lang="en-US" sz="1600" b="1" dirty="0">
                <a:solidFill>
                  <a:srgbClr val="000000"/>
                </a:solidFill>
                <a:highlight>
                  <a:srgbClr val="FFFFFF"/>
                </a:highlight>
                <a:latin typeface="Courier New"/>
              </a:rPr>
              <a:t> </a:t>
            </a:r>
            <a:r>
              <a:rPr lang="en-US" sz="1600" b="1" dirty="0" smtClean="0">
                <a:solidFill>
                  <a:srgbClr val="FF0000"/>
                </a:solidFill>
                <a:highlight>
                  <a:srgbClr val="FFFFFF"/>
                </a:highlight>
                <a:latin typeface="Courier New"/>
              </a:rPr>
              <a:t>3</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FF0000"/>
                </a:solidFill>
                <a:highlight>
                  <a:srgbClr val="FFFFFF"/>
                </a:highlight>
                <a:latin typeface="Courier New"/>
              </a:rPr>
              <a:t>4</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FF0000"/>
                </a:solidFill>
                <a:highlight>
                  <a:srgbClr val="FFFFFF"/>
                </a:highlight>
                <a:latin typeface="Courier New"/>
              </a:rPr>
              <a:t>5</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FF0000"/>
                </a:solidFill>
                <a:highlight>
                  <a:srgbClr val="FFFFFF"/>
                </a:highlight>
                <a:latin typeface="Courier New"/>
              </a:rPr>
              <a:t>6</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FF0000"/>
                </a:solidFill>
                <a:highlight>
                  <a:srgbClr val="FFFFFF"/>
                </a:highlight>
                <a:latin typeface="Courier New"/>
              </a:rPr>
              <a:t>7</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FF0000"/>
                </a:solidFill>
                <a:highlight>
                  <a:srgbClr val="FFFFFF"/>
                </a:highlight>
                <a:latin typeface="Courier New"/>
              </a:rPr>
              <a:t>8</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FF0000"/>
                </a:solidFill>
                <a:highlight>
                  <a:srgbClr val="FFFFFF"/>
                </a:highlight>
                <a:latin typeface="Courier New"/>
              </a:rPr>
              <a:t>9</a:t>
            </a:r>
            <a:r>
              <a:rPr lang="en-US" sz="1600" b="1" dirty="0" smtClean="0">
                <a:solidFill>
                  <a:srgbClr val="008000"/>
                </a:solidFill>
                <a:highlight>
                  <a:srgbClr val="FFFFFF"/>
                </a:highlight>
                <a:latin typeface="Courier New"/>
              </a:rPr>
              <a:t>]</a:t>
            </a:r>
            <a:endParaRPr lang="en-US" sz="1600" b="1" dirty="0" smtClean="0">
              <a:solidFill>
                <a:srgbClr val="000000"/>
              </a:solidFill>
              <a:highlight>
                <a:srgbClr val="FFFFFF"/>
              </a:highlight>
              <a:latin typeface="Courier New"/>
            </a:endParaRPr>
          </a:p>
          <a:p>
            <a:r>
              <a:rPr lang="en-US" sz="1600" dirty="0" smtClean="0">
                <a:solidFill>
                  <a:srgbClr val="000000"/>
                </a:solidFill>
                <a:highlight>
                  <a:srgbClr val="FFFFFF"/>
                </a:highlight>
                <a:latin typeface="Courier New"/>
              </a:rPr>
              <a:t>zero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x</a:t>
            </a:r>
            <a:r>
              <a:rPr lang="en-US" sz="1600" b="1" dirty="0" smtClean="0">
                <a:solidFill>
                  <a:srgbClr val="000080"/>
                </a:solidFill>
                <a:highlight>
                  <a:srgbClr val="FFFFFF"/>
                </a:highlight>
                <a:latin typeface="Courier New"/>
              </a:rPr>
              <a:t>[</a:t>
            </a:r>
            <a:r>
              <a:rPr lang="en-US" sz="1600" b="1" dirty="0">
                <a:solidFill>
                  <a:srgbClr val="FF0000"/>
                </a:solidFill>
                <a:highlight>
                  <a:srgbClr val="FFFFFF"/>
                </a:highlight>
                <a:latin typeface="Courier New"/>
              </a:rPr>
              <a:t>0</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8000"/>
                </a:solidFill>
                <a:highlight>
                  <a:srgbClr val="FFFFFF"/>
                </a:highlight>
                <a:latin typeface="Courier New"/>
              </a:rPr>
              <a:t># equals 0, lists are 0-indexed</a:t>
            </a:r>
            <a:endParaRPr lang="en-US" sz="1600" b="1" dirty="0" smtClean="0">
              <a:solidFill>
                <a:srgbClr val="000000"/>
              </a:solidFill>
              <a:highlight>
                <a:srgbClr val="FFFFFF"/>
              </a:highlight>
              <a:latin typeface="Courier New"/>
            </a:endParaRPr>
          </a:p>
          <a:p>
            <a:r>
              <a:rPr lang="en-US" sz="1600" dirty="0" smtClean="0">
                <a:solidFill>
                  <a:srgbClr val="000000"/>
                </a:solidFill>
                <a:highlight>
                  <a:srgbClr val="FFFFFF"/>
                </a:highlight>
                <a:latin typeface="Courier New"/>
              </a:rPr>
              <a:t>one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x</a:t>
            </a:r>
            <a:r>
              <a:rPr lang="en-US" sz="1600" b="1" dirty="0" smtClean="0">
                <a:solidFill>
                  <a:srgbClr val="000080"/>
                </a:solidFill>
                <a:highlight>
                  <a:srgbClr val="FFFFFF"/>
                </a:highlight>
                <a:latin typeface="Courier New"/>
              </a:rPr>
              <a:t>[</a:t>
            </a:r>
            <a:r>
              <a:rPr lang="en-US" sz="1600" b="1" dirty="0" smtClean="0">
                <a:solidFill>
                  <a:srgbClr val="FF0000"/>
                </a:solidFill>
                <a:highlight>
                  <a:srgbClr val="FFFFFF"/>
                </a:highlight>
                <a:latin typeface="Courier New"/>
              </a:rPr>
              <a:t>1</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8000"/>
                </a:solidFill>
                <a:highlight>
                  <a:srgbClr val="FFFFFF"/>
                </a:highlight>
                <a:latin typeface="Courier New"/>
              </a:rPr>
              <a:t># equals 1</a:t>
            </a:r>
            <a:endParaRPr lang="en-US" sz="1600" b="1" dirty="0" smtClean="0">
              <a:solidFill>
                <a:srgbClr val="000000"/>
              </a:solidFill>
              <a:highlight>
                <a:srgbClr val="FFFFFF"/>
              </a:highlight>
              <a:latin typeface="Courier New"/>
            </a:endParaRPr>
          </a:p>
          <a:p>
            <a:r>
              <a:rPr lang="en-US" sz="1600" dirty="0" smtClean="0">
                <a:solidFill>
                  <a:srgbClr val="000000"/>
                </a:solidFill>
                <a:highlight>
                  <a:srgbClr val="FFFFFF"/>
                </a:highlight>
                <a:latin typeface="Courier New"/>
              </a:rPr>
              <a:t>nine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x</a:t>
            </a:r>
            <a:r>
              <a:rPr lang="en-US" sz="1600" b="1" dirty="0" smtClean="0">
                <a:solidFill>
                  <a:srgbClr val="000080"/>
                </a:solidFill>
                <a:highlight>
                  <a:srgbClr val="FFFFFF"/>
                </a:highlight>
                <a:latin typeface="Courier New"/>
              </a:rPr>
              <a:t>[-</a:t>
            </a:r>
            <a:r>
              <a:rPr lang="en-US" sz="1600" b="1" dirty="0" smtClean="0">
                <a:solidFill>
                  <a:srgbClr val="FF0000"/>
                </a:solidFill>
                <a:highlight>
                  <a:srgbClr val="FFFFFF"/>
                </a:highlight>
                <a:latin typeface="Courier New"/>
              </a:rPr>
              <a:t>1</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8000"/>
                </a:solidFill>
                <a:highlight>
                  <a:srgbClr val="FFFFFF"/>
                </a:highlight>
                <a:latin typeface="Courier New"/>
              </a:rPr>
              <a:t># equals 9,  last element</a:t>
            </a:r>
            <a:endParaRPr lang="en-US" sz="1600" b="1" dirty="0" smtClean="0">
              <a:solidFill>
                <a:srgbClr val="000000"/>
              </a:solidFill>
              <a:highlight>
                <a:srgbClr val="FFFFFF"/>
              </a:highlight>
              <a:latin typeface="Courier New"/>
            </a:endParaRPr>
          </a:p>
          <a:p>
            <a:r>
              <a:rPr lang="en-US" sz="1600" dirty="0" smtClean="0">
                <a:solidFill>
                  <a:srgbClr val="000000"/>
                </a:solidFill>
                <a:highlight>
                  <a:srgbClr val="FFFFFF"/>
                </a:highlight>
                <a:latin typeface="Courier New"/>
              </a:rPr>
              <a:t>eight </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x</a:t>
            </a:r>
            <a:r>
              <a:rPr lang="en-US" sz="1600" b="1" dirty="0" smtClean="0">
                <a:solidFill>
                  <a:srgbClr val="000080"/>
                </a:solidFill>
                <a:highlight>
                  <a:srgbClr val="FFFFFF"/>
                </a:highlight>
                <a:latin typeface="Courier New"/>
              </a:rPr>
              <a:t>[-</a:t>
            </a:r>
            <a:r>
              <a:rPr lang="en-US" sz="1600" b="1" dirty="0" smtClean="0">
                <a:solidFill>
                  <a:srgbClr val="FF0000"/>
                </a:solidFill>
                <a:highlight>
                  <a:srgbClr val="FFFFFF"/>
                </a:highlight>
                <a:latin typeface="Courier New"/>
              </a:rPr>
              <a:t>2</a:t>
            </a:r>
            <a:r>
              <a:rPr lang="en-US" sz="1600" b="1" dirty="0" smtClean="0">
                <a:solidFill>
                  <a:srgbClr val="000080"/>
                </a:solidFill>
                <a:highlight>
                  <a:srgbClr val="FFFFFF"/>
                </a:highlight>
                <a:latin typeface="Courier New"/>
              </a:rPr>
              <a:t>]</a:t>
            </a:r>
            <a:r>
              <a:rPr lang="en-US" sz="1600" b="1" dirty="0" smtClean="0">
                <a:solidFill>
                  <a:srgbClr val="000000"/>
                </a:solidFill>
                <a:highlight>
                  <a:srgbClr val="FFFFFF"/>
                </a:highlight>
                <a:latin typeface="Courier New"/>
              </a:rPr>
              <a:t> </a:t>
            </a:r>
            <a:r>
              <a:rPr lang="en-US" sz="1600" b="1" dirty="0" smtClean="0">
                <a:solidFill>
                  <a:srgbClr val="008000"/>
                </a:solidFill>
                <a:highlight>
                  <a:srgbClr val="FFFFFF"/>
                </a:highlight>
                <a:latin typeface="Courier New"/>
              </a:rPr>
              <a:t># equals 8,  for next-to-last element</a:t>
            </a:r>
            <a:endParaRPr lang="en-US" sz="1600" b="1" dirty="0" smtClean="0">
              <a:solidFill>
                <a:srgbClr val="000000"/>
              </a:solidFill>
              <a:highlight>
                <a:srgbClr val="FFFFFF"/>
              </a:highlight>
              <a:latin typeface="Courier New"/>
            </a:endParaRPr>
          </a:p>
        </p:txBody>
      </p:sp>
      <p:sp>
        <p:nvSpPr>
          <p:cNvPr id="10" name="Content Placeholder 2"/>
          <p:cNvSpPr txBox="1">
            <a:spLocks/>
          </p:cNvSpPr>
          <p:nvPr/>
        </p:nvSpPr>
        <p:spPr>
          <a:xfrm>
            <a:off x="304800" y="4419600"/>
            <a:ext cx="8229600" cy="4572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Get a slice of a list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10"/>
          <p:cNvSpPr/>
          <p:nvPr/>
        </p:nvSpPr>
        <p:spPr>
          <a:xfrm>
            <a:off x="1131794" y="4750474"/>
            <a:ext cx="7772400" cy="2031325"/>
          </a:xfrm>
          <a:prstGeom prst="rect">
            <a:avLst/>
          </a:prstGeom>
        </p:spPr>
        <p:txBody>
          <a:bodyPr wrap="square">
            <a:spAutoFit/>
          </a:bodyPr>
          <a:lstStyle/>
          <a:p>
            <a:r>
              <a:rPr lang="en-US" dirty="0" err="1" smtClean="0">
                <a:solidFill>
                  <a:srgbClr val="000000"/>
                </a:solidFill>
                <a:highlight>
                  <a:srgbClr val="FFFFFF"/>
                </a:highlight>
                <a:latin typeface="Courier New"/>
              </a:rPr>
              <a:t>one_to_four</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x</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5</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[1, 2, 3, 4]</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first_three</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x</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[0, 1, 2]</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last_three</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x</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[7, 8, 9]</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three_to_end</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x</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[3, 4, ..., 9]</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without_first_and_last</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x</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[1, 2, ..., 8]</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copy_of_x</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x</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[0, 1, 2, ..., 9]</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another_copy_of_x</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x</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x</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[0, 1, 2, ..., 9]</a:t>
            </a:r>
            <a:endParaRPr lang="en-US" dirty="0"/>
          </a:p>
        </p:txBody>
      </p:sp>
    </p:spTree>
    <p:extLst>
      <p:ext uri="{BB962C8B-B14F-4D97-AF65-F5344CB8AC3E}">
        <p14:creationId xmlns:p14="http://schemas.microsoft.com/office/powerpoint/2010/main" val="301617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- 2</a:t>
            </a:r>
            <a:endParaRPr lang="en-US" dirty="0"/>
          </a:p>
        </p:txBody>
      </p:sp>
      <p:sp>
        <p:nvSpPr>
          <p:cNvPr id="3" name="Content Placeholder 2"/>
          <p:cNvSpPr>
            <a:spLocks noGrp="1"/>
          </p:cNvSpPr>
          <p:nvPr>
            <p:ph idx="1"/>
          </p:nvPr>
        </p:nvSpPr>
        <p:spPr>
          <a:xfrm>
            <a:off x="457200" y="1398494"/>
            <a:ext cx="8229600" cy="381000"/>
          </a:xfrm>
        </p:spPr>
        <p:txBody>
          <a:bodyPr>
            <a:normAutofit/>
          </a:bodyPr>
          <a:lstStyle/>
          <a:p>
            <a:r>
              <a:rPr lang="en-US" sz="2000" dirty="0" smtClean="0"/>
              <a:t>Check for memberships</a:t>
            </a:r>
            <a:endParaRPr lang="en-US" sz="2000" dirty="0"/>
          </a:p>
        </p:txBody>
      </p:sp>
      <p:sp>
        <p:nvSpPr>
          <p:cNvPr id="6" name="Rectangle 5"/>
          <p:cNvSpPr/>
          <p:nvPr/>
        </p:nvSpPr>
        <p:spPr>
          <a:xfrm>
            <a:off x="1143000" y="1752599"/>
            <a:ext cx="4572000" cy="646331"/>
          </a:xfrm>
          <a:prstGeom prst="rect">
            <a:avLst/>
          </a:prstGeom>
        </p:spPr>
        <p:txBody>
          <a:bodyPr>
            <a:spAutoFit/>
          </a:bodyPr>
          <a:lstStyle/>
          <a:p>
            <a:r>
              <a:rPr lang="en-US" dirty="0" smtClean="0">
                <a:solidFill>
                  <a:srgbClr val="FF0000"/>
                </a:solidFill>
                <a:highlight>
                  <a:srgbClr val="FFFFFF"/>
                </a:highlight>
                <a:latin typeface="Courier New"/>
              </a:rPr>
              <a:t>x = 1</a:t>
            </a: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in</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True</a:t>
            </a:r>
            <a:endParaRPr lang="en-US" b="1" dirty="0" smtClean="0">
              <a:solidFill>
                <a:srgbClr val="000000"/>
              </a:solidFill>
              <a:highlight>
                <a:srgbClr val="FFFFFF"/>
              </a:highlight>
              <a:latin typeface="Courier New"/>
            </a:endParaRPr>
          </a:p>
          <a:p>
            <a:r>
              <a:rPr lang="en-US" dirty="0" smtClean="0">
                <a:solidFill>
                  <a:srgbClr val="FF0000"/>
                </a:solidFill>
                <a:highlight>
                  <a:srgbClr val="FFFFFF"/>
                </a:highlight>
                <a:latin typeface="Courier New"/>
              </a:rPr>
              <a:t>X = 0</a:t>
            </a:r>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in</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False</a:t>
            </a:r>
            <a:endParaRPr lang="en-US" b="1" dirty="0" smtClean="0">
              <a:solidFill>
                <a:srgbClr val="000000"/>
              </a:solidFill>
              <a:highlight>
                <a:srgbClr val="FFFFFF"/>
              </a:highlight>
              <a:latin typeface="Courier New"/>
            </a:endParaRPr>
          </a:p>
        </p:txBody>
      </p:sp>
      <p:sp>
        <p:nvSpPr>
          <p:cNvPr id="7" name="Content Placeholder 2"/>
          <p:cNvSpPr txBox="1">
            <a:spLocks/>
          </p:cNvSpPr>
          <p:nvPr/>
        </p:nvSpPr>
        <p:spPr>
          <a:xfrm>
            <a:off x="457200" y="2438399"/>
            <a:ext cx="82296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Concatenate</a:t>
            </a:r>
            <a:r>
              <a:rPr kumimoji="0" lang="en-US" sz="3200" b="0" i="0" u="none" strike="noStrike" kern="1200" cap="none" spc="0" normalizeH="0" noProof="0" dirty="0" smtClean="0">
                <a:ln>
                  <a:noFill/>
                </a:ln>
                <a:solidFill>
                  <a:schemeClr val="tx1"/>
                </a:solidFill>
                <a:effectLst/>
                <a:uLnTx/>
                <a:uFillTx/>
                <a:latin typeface="+mn-lt"/>
                <a:ea typeface="+mn-ea"/>
                <a:cs typeface="+mn-cs"/>
              </a:rPr>
              <a:t> lists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8"/>
          <p:cNvSpPr/>
          <p:nvPr/>
        </p:nvSpPr>
        <p:spPr>
          <a:xfrm>
            <a:off x="1143000" y="2819399"/>
            <a:ext cx="7068671" cy="2031325"/>
          </a:xfrm>
          <a:prstGeom prst="rect">
            <a:avLst/>
          </a:prstGeom>
        </p:spPr>
        <p:txBody>
          <a:bodyPr wrap="square">
            <a:spAutoFit/>
          </a:bodyPr>
          <a:lstStyle/>
          <a:p>
            <a:r>
              <a:rPr lang="en-US" dirty="0" smtClean="0">
                <a:solidFill>
                  <a:srgbClr val="000000"/>
                </a:solidFill>
                <a:highlight>
                  <a:srgbClr val="FFFFFF"/>
                </a:highlight>
                <a:latin typeface="Courier New"/>
              </a:rPr>
              <a:t>x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y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4</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5</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6</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x</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extend</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y</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x is now [1,2,3,4,5,6]</a:t>
            </a:r>
            <a:endParaRPr lang="en-US" b="1"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x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y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4</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5</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6</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z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x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y  </a:t>
            </a:r>
            <a:r>
              <a:rPr lang="en-US" b="1" dirty="0" smtClean="0">
                <a:solidFill>
                  <a:srgbClr val="008000"/>
                </a:solidFill>
                <a:highlight>
                  <a:srgbClr val="FFFFFF"/>
                </a:highlight>
                <a:latin typeface="Courier New"/>
              </a:rPr>
              <a:t># z is [1,2,3,4,5,6]; x is unchanged.</a:t>
            </a:r>
            <a:endParaRPr lang="en-US" dirty="0"/>
          </a:p>
        </p:txBody>
      </p:sp>
      <p:sp>
        <p:nvSpPr>
          <p:cNvPr id="12" name="Content Placeholder 2"/>
          <p:cNvSpPr txBox="1">
            <a:spLocks/>
          </p:cNvSpPr>
          <p:nvPr/>
        </p:nvSpPr>
        <p:spPr>
          <a:xfrm>
            <a:off x="457200" y="4876799"/>
            <a:ext cx="8229600" cy="381000"/>
          </a:xfrm>
          <a:prstGeom prst="rect">
            <a:avLst/>
          </a:prstGeom>
        </p:spPr>
        <p:txBody>
          <a:bodyPr vert="horz" lIns="91440" tIns="45720" rIns="91440" bIns="45720" rtlCol="0">
            <a:normAutofit fontScale="70000" lnSpcReduction="20000"/>
          </a:bodyPr>
          <a:lstStyle/>
          <a:p>
            <a:pPr marL="342900" lvl="0" indent="-342900">
              <a:spcBef>
                <a:spcPct val="20000"/>
              </a:spcBef>
              <a:buFont typeface="Arial" pitchFamily="34" charset="0"/>
              <a:buChar char="•"/>
            </a:pPr>
            <a:r>
              <a:rPr kumimoji="0" lang="en-US" sz="3200" b="0" i="0" u="none" strike="noStrike" kern="1200" cap="none" spc="0" normalizeH="0" noProof="0" dirty="0" smtClean="0">
                <a:ln>
                  <a:noFill/>
                </a:ln>
                <a:solidFill>
                  <a:schemeClr val="tx1"/>
                </a:solidFill>
                <a:effectLst/>
                <a:uLnTx/>
                <a:uFillTx/>
                <a:latin typeface="+mn-lt"/>
                <a:ea typeface="+mn-ea"/>
                <a:cs typeface="+mn-cs"/>
              </a:rPr>
              <a:t>List unpacking (</a:t>
            </a:r>
            <a:r>
              <a:rPr lang="en-US" sz="3200" dirty="0" smtClean="0"/>
              <a:t>multiple assignment)</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Rectangle 14"/>
          <p:cNvSpPr/>
          <p:nvPr/>
        </p:nvSpPr>
        <p:spPr>
          <a:xfrm>
            <a:off x="762000" y="5304472"/>
            <a:ext cx="8686800" cy="1477328"/>
          </a:xfrm>
          <a:prstGeom prst="rect">
            <a:avLst/>
          </a:prstGeom>
        </p:spPr>
        <p:txBody>
          <a:bodyPr wrap="square">
            <a:spAutoFit/>
          </a:bodyPr>
          <a:lstStyle/>
          <a:p>
            <a:r>
              <a:rPr lang="en-US" dirty="0" smtClean="0">
                <a:solidFill>
                  <a:srgbClr val="000000"/>
                </a:solidFill>
                <a:highlight>
                  <a:srgbClr val="FFFFFF"/>
                </a:highlight>
                <a:latin typeface="Courier New"/>
              </a:rPr>
              <a:t>x</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y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x is 1 and y is 2</a:t>
            </a:r>
            <a:endParaRPr lang="en-US" b="1" dirty="0" smtClean="0">
              <a:solidFill>
                <a:srgbClr val="000000"/>
              </a:solidFill>
              <a:highlight>
                <a:srgbClr val="FFFFFF"/>
              </a:highlight>
              <a:latin typeface="Courier New"/>
            </a:endParaRPr>
          </a:p>
          <a:p>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x</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y</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same as above</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x</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y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same as above</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x</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y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same as above</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_</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y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y is 2, didn't care about the first element</a:t>
            </a:r>
            <a:endParaRPr lang="en-US" dirty="0"/>
          </a:p>
        </p:txBody>
      </p:sp>
    </p:spTree>
    <p:extLst>
      <p:ext uri="{BB962C8B-B14F-4D97-AF65-F5344CB8AC3E}">
        <p14:creationId xmlns:p14="http://schemas.microsoft.com/office/powerpoint/2010/main" val="214304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- 3</a:t>
            </a:r>
            <a:endParaRPr lang="en-US" dirty="0"/>
          </a:p>
        </p:txBody>
      </p:sp>
      <p:sp>
        <p:nvSpPr>
          <p:cNvPr id="3" name="Content Placeholder 2"/>
          <p:cNvSpPr>
            <a:spLocks noGrp="1"/>
          </p:cNvSpPr>
          <p:nvPr>
            <p:ph idx="1"/>
          </p:nvPr>
        </p:nvSpPr>
        <p:spPr>
          <a:xfrm>
            <a:off x="457200" y="1465735"/>
            <a:ext cx="8229600" cy="381000"/>
          </a:xfrm>
        </p:spPr>
        <p:txBody>
          <a:bodyPr>
            <a:normAutofit fontScale="92500" lnSpcReduction="10000"/>
          </a:bodyPr>
          <a:lstStyle/>
          <a:p>
            <a:r>
              <a:rPr lang="en-US" dirty="0" smtClean="0"/>
              <a:t>Modify content of list</a:t>
            </a:r>
            <a:endParaRPr lang="en-US" dirty="0"/>
          </a:p>
        </p:txBody>
      </p:sp>
      <p:sp>
        <p:nvSpPr>
          <p:cNvPr id="10" name="Rectangle 9"/>
          <p:cNvSpPr/>
          <p:nvPr/>
        </p:nvSpPr>
        <p:spPr>
          <a:xfrm>
            <a:off x="457199" y="1922935"/>
            <a:ext cx="8601959" cy="2031325"/>
          </a:xfrm>
          <a:prstGeom prst="rect">
            <a:avLst/>
          </a:prstGeom>
        </p:spPr>
        <p:txBody>
          <a:bodyPr wrap="square">
            <a:spAutoFit/>
          </a:bodyPr>
          <a:lstStyle/>
          <a:p>
            <a:r>
              <a:rPr lang="en-US" dirty="0">
                <a:solidFill>
                  <a:srgbClr val="000000"/>
                </a:solidFill>
                <a:highlight>
                  <a:srgbClr val="FFFFFF"/>
                </a:highlight>
                <a:latin typeface="Courier New"/>
              </a:rPr>
              <a:t>x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000080"/>
                </a:solidFill>
                <a:highlight>
                  <a:srgbClr val="FFFFFF"/>
                </a:highlight>
                <a:latin typeface="Courier New"/>
              </a:rPr>
              <a:t>[</a:t>
            </a:r>
            <a:r>
              <a:rPr lang="en-US" b="1" dirty="0">
                <a:solidFill>
                  <a:srgbClr val="FF0000"/>
                </a:solidFill>
                <a:highlight>
                  <a:srgbClr val="FFFFFF"/>
                </a:highlight>
                <a:latin typeface="Courier New"/>
              </a:rPr>
              <a:t>0</a:t>
            </a:r>
            <a:r>
              <a:rPr lang="en-US" b="1" dirty="0">
                <a:solidFill>
                  <a:srgbClr val="000080"/>
                </a:solidFill>
                <a:highlight>
                  <a:srgbClr val="FFFFFF"/>
                </a:highlight>
                <a:latin typeface="Courier New"/>
              </a:rPr>
              <a:t>, </a:t>
            </a:r>
            <a:r>
              <a:rPr lang="en-US" b="1" dirty="0">
                <a:solidFill>
                  <a:srgbClr val="FF0000"/>
                </a:solidFill>
                <a:highlight>
                  <a:srgbClr val="FFFFFF"/>
                </a:highlight>
                <a:latin typeface="Courier New"/>
              </a:rPr>
              <a:t>1</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2</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3</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4</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5</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6</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7</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8</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a:solidFill>
                  <a:srgbClr val="FF0000"/>
                </a:solidFill>
                <a:highlight>
                  <a:srgbClr val="FFFFFF"/>
                </a:highlight>
                <a:latin typeface="Courier New"/>
              </a:rPr>
              <a:t>9</a:t>
            </a:r>
            <a:r>
              <a:rPr lang="en-US" b="1" dirty="0">
                <a:solidFill>
                  <a:srgbClr val="008000"/>
                </a:solidFill>
                <a:highlight>
                  <a:srgbClr val="FFFFFF"/>
                </a:highlight>
                <a:latin typeface="Courier New"/>
              </a:rPr>
              <a:t>]</a:t>
            </a:r>
            <a:endParaRPr lang="en-US" b="1" dirty="0">
              <a:solidFill>
                <a:srgbClr val="000000"/>
              </a:solidFill>
              <a:highlight>
                <a:srgbClr val="FFFFFF"/>
              </a:highlight>
              <a:latin typeface="Courier New"/>
            </a:endParaRPr>
          </a:p>
          <a:p>
            <a:r>
              <a:rPr lang="nl-NL" dirty="0" smtClean="0">
                <a:solidFill>
                  <a:srgbClr val="000000"/>
                </a:solidFill>
                <a:highlight>
                  <a:srgbClr val="FFFFFF"/>
                </a:highlight>
                <a:latin typeface="Courier New"/>
              </a:rPr>
              <a:t>x</a:t>
            </a:r>
            <a:r>
              <a:rPr lang="nl-NL" b="1" dirty="0" smtClean="0">
                <a:solidFill>
                  <a:srgbClr val="000080"/>
                </a:solidFill>
                <a:highlight>
                  <a:srgbClr val="FFFFFF"/>
                </a:highlight>
                <a:latin typeface="Courier New"/>
              </a:rPr>
              <a:t>[</a:t>
            </a:r>
            <a:r>
              <a:rPr lang="nl-NL" b="1" dirty="0" smtClean="0">
                <a:solidFill>
                  <a:srgbClr val="FF0000"/>
                </a:solidFill>
                <a:highlight>
                  <a:srgbClr val="FFFFFF"/>
                </a:highlight>
                <a:latin typeface="Courier New"/>
              </a:rPr>
              <a:t>2</a:t>
            </a:r>
            <a:r>
              <a:rPr lang="nl-NL" b="1" dirty="0" smtClean="0">
                <a:solidFill>
                  <a:srgbClr val="000080"/>
                </a:solidFill>
                <a:highlight>
                  <a:srgbClr val="FFFFFF"/>
                </a:highlight>
                <a:latin typeface="Courier New"/>
              </a:rPr>
              <a:t>]</a:t>
            </a:r>
            <a:r>
              <a:rPr lang="nl-NL" b="1" dirty="0" smtClean="0">
                <a:solidFill>
                  <a:srgbClr val="000000"/>
                </a:solidFill>
                <a:highlight>
                  <a:srgbClr val="FFFFFF"/>
                </a:highlight>
                <a:latin typeface="Courier New"/>
              </a:rPr>
              <a:t> </a:t>
            </a:r>
            <a:r>
              <a:rPr lang="nl-NL" b="1" dirty="0" smtClean="0">
                <a:solidFill>
                  <a:srgbClr val="000080"/>
                </a:solidFill>
                <a:highlight>
                  <a:srgbClr val="FFFFFF"/>
                </a:highlight>
                <a:latin typeface="Courier New"/>
              </a:rPr>
              <a:t>=</a:t>
            </a:r>
            <a:r>
              <a:rPr lang="nl-NL" b="1" dirty="0" smtClean="0">
                <a:solidFill>
                  <a:srgbClr val="000000"/>
                </a:solidFill>
                <a:highlight>
                  <a:srgbClr val="FFFFFF"/>
                </a:highlight>
                <a:latin typeface="Courier New"/>
              </a:rPr>
              <a:t> x</a:t>
            </a:r>
            <a:r>
              <a:rPr lang="nl-NL" b="1" dirty="0" smtClean="0">
                <a:solidFill>
                  <a:srgbClr val="000080"/>
                </a:solidFill>
                <a:highlight>
                  <a:srgbClr val="FFFFFF"/>
                </a:highlight>
                <a:latin typeface="Courier New"/>
              </a:rPr>
              <a:t>[</a:t>
            </a:r>
            <a:r>
              <a:rPr lang="nl-NL" b="1" dirty="0" smtClean="0">
                <a:solidFill>
                  <a:srgbClr val="FF0000"/>
                </a:solidFill>
                <a:highlight>
                  <a:srgbClr val="FFFFFF"/>
                </a:highlight>
                <a:latin typeface="Courier New"/>
              </a:rPr>
              <a:t>2</a:t>
            </a:r>
            <a:r>
              <a:rPr lang="nl-NL" b="1" dirty="0" smtClean="0">
                <a:solidFill>
                  <a:srgbClr val="000080"/>
                </a:solidFill>
                <a:highlight>
                  <a:srgbClr val="FFFFFF"/>
                </a:highlight>
                <a:latin typeface="Courier New"/>
              </a:rPr>
              <a:t>]</a:t>
            </a:r>
            <a:r>
              <a:rPr lang="nl-NL" b="1" dirty="0" smtClean="0">
                <a:solidFill>
                  <a:srgbClr val="000000"/>
                </a:solidFill>
                <a:highlight>
                  <a:srgbClr val="FFFFFF"/>
                </a:highlight>
                <a:latin typeface="Courier New"/>
              </a:rPr>
              <a:t> </a:t>
            </a:r>
            <a:r>
              <a:rPr lang="nl-NL" b="1" dirty="0" smtClean="0">
                <a:solidFill>
                  <a:srgbClr val="000080"/>
                </a:solidFill>
                <a:highlight>
                  <a:srgbClr val="FFFFFF"/>
                </a:highlight>
                <a:latin typeface="Courier New"/>
              </a:rPr>
              <a:t>*</a:t>
            </a:r>
            <a:r>
              <a:rPr lang="nl-NL" b="1" dirty="0" smtClean="0">
                <a:solidFill>
                  <a:srgbClr val="000000"/>
                </a:solidFill>
                <a:highlight>
                  <a:srgbClr val="FFFFFF"/>
                </a:highlight>
                <a:latin typeface="Courier New"/>
              </a:rPr>
              <a:t> </a:t>
            </a:r>
            <a:r>
              <a:rPr lang="nl-NL" b="1" dirty="0" smtClean="0">
                <a:solidFill>
                  <a:srgbClr val="FF0000"/>
                </a:solidFill>
                <a:highlight>
                  <a:srgbClr val="FFFFFF"/>
                </a:highlight>
                <a:latin typeface="Courier New"/>
              </a:rPr>
              <a:t>2</a:t>
            </a:r>
            <a:r>
              <a:rPr lang="nl-NL" b="1" dirty="0" smtClean="0">
                <a:solidFill>
                  <a:srgbClr val="000000"/>
                </a:solidFill>
                <a:highlight>
                  <a:srgbClr val="FFFFFF"/>
                </a:highlight>
                <a:latin typeface="Courier New"/>
              </a:rPr>
              <a:t>	</a:t>
            </a:r>
            <a:r>
              <a:rPr lang="nl-NL" b="1" dirty="0" smtClean="0">
                <a:solidFill>
                  <a:srgbClr val="008000"/>
                </a:solidFill>
                <a:highlight>
                  <a:srgbClr val="FFFFFF"/>
                </a:highlight>
                <a:latin typeface="Courier New"/>
              </a:rPr>
              <a:t># x is [0, 1, 4, 3, 4, 5, 6, 7, 8, 9] </a:t>
            </a:r>
            <a:endParaRPr lang="nl-NL" b="1" dirty="0" smtClean="0">
              <a:solidFill>
                <a:srgbClr val="000000"/>
              </a:solidFill>
              <a:highlight>
                <a:srgbClr val="FFFFFF"/>
              </a:highlight>
              <a:latin typeface="Courier New"/>
            </a:endParaRPr>
          </a:p>
          <a:p>
            <a:r>
              <a:rPr lang="nl-NL" dirty="0" smtClean="0">
                <a:solidFill>
                  <a:srgbClr val="000000"/>
                </a:solidFill>
                <a:highlight>
                  <a:srgbClr val="FFFFFF"/>
                </a:highlight>
                <a:latin typeface="Courier New"/>
              </a:rPr>
              <a:t>x</a:t>
            </a:r>
            <a:r>
              <a:rPr lang="nl-NL" b="1" dirty="0" smtClean="0">
                <a:solidFill>
                  <a:srgbClr val="000080"/>
                </a:solidFill>
                <a:highlight>
                  <a:srgbClr val="FFFFFF"/>
                </a:highlight>
                <a:latin typeface="Courier New"/>
              </a:rPr>
              <a:t>[-</a:t>
            </a:r>
            <a:r>
              <a:rPr lang="nl-NL" b="1" dirty="0" smtClean="0">
                <a:solidFill>
                  <a:srgbClr val="FF0000"/>
                </a:solidFill>
                <a:highlight>
                  <a:srgbClr val="FFFFFF"/>
                </a:highlight>
                <a:latin typeface="Courier New"/>
              </a:rPr>
              <a:t>1</a:t>
            </a:r>
            <a:r>
              <a:rPr lang="nl-NL" b="1" dirty="0" smtClean="0">
                <a:solidFill>
                  <a:srgbClr val="000080"/>
                </a:solidFill>
                <a:highlight>
                  <a:srgbClr val="FFFFFF"/>
                </a:highlight>
                <a:latin typeface="Courier New"/>
              </a:rPr>
              <a:t>]</a:t>
            </a:r>
            <a:r>
              <a:rPr lang="nl-NL" b="1" dirty="0" smtClean="0">
                <a:solidFill>
                  <a:srgbClr val="000000"/>
                </a:solidFill>
                <a:highlight>
                  <a:srgbClr val="FFFFFF"/>
                </a:highlight>
                <a:latin typeface="Courier New"/>
              </a:rPr>
              <a:t> </a:t>
            </a:r>
            <a:r>
              <a:rPr lang="nl-NL" b="1" dirty="0" smtClean="0">
                <a:solidFill>
                  <a:srgbClr val="000080"/>
                </a:solidFill>
                <a:highlight>
                  <a:srgbClr val="FFFFFF"/>
                </a:highlight>
                <a:latin typeface="Courier New"/>
              </a:rPr>
              <a:t>=</a:t>
            </a:r>
            <a:r>
              <a:rPr lang="nl-NL" b="1" dirty="0" smtClean="0">
                <a:solidFill>
                  <a:srgbClr val="000000"/>
                </a:solidFill>
                <a:highlight>
                  <a:srgbClr val="FFFFFF"/>
                </a:highlight>
                <a:latin typeface="Courier New"/>
              </a:rPr>
              <a:t> </a:t>
            </a:r>
            <a:r>
              <a:rPr lang="nl-NL" b="1" dirty="0" smtClean="0">
                <a:solidFill>
                  <a:srgbClr val="FF0000"/>
                </a:solidFill>
                <a:highlight>
                  <a:srgbClr val="FFFFFF"/>
                </a:highlight>
                <a:latin typeface="Courier New"/>
              </a:rPr>
              <a:t>0</a:t>
            </a:r>
            <a:r>
              <a:rPr lang="nl-NL" b="1" dirty="0" smtClean="0">
                <a:solidFill>
                  <a:srgbClr val="000000"/>
                </a:solidFill>
                <a:highlight>
                  <a:srgbClr val="FFFFFF"/>
                </a:highlight>
                <a:latin typeface="Courier New"/>
              </a:rPr>
              <a:t>	</a:t>
            </a:r>
            <a:r>
              <a:rPr lang="nl-NL" b="1" dirty="0" smtClean="0">
                <a:solidFill>
                  <a:srgbClr val="008000"/>
                </a:solidFill>
                <a:highlight>
                  <a:srgbClr val="FFFFFF"/>
                </a:highlight>
                <a:latin typeface="Courier New"/>
              </a:rPr>
              <a:t># x is [0, 1, 4, 3, 4, 5, 6, 7, 8, 0] </a:t>
            </a:r>
            <a:endParaRPr lang="nl-NL" b="1" dirty="0" smtClean="0">
              <a:solidFill>
                <a:srgbClr val="000000"/>
              </a:solidFill>
              <a:highlight>
                <a:srgbClr val="FFFFFF"/>
              </a:highlight>
              <a:latin typeface="Courier New"/>
            </a:endParaRPr>
          </a:p>
          <a:p>
            <a:r>
              <a:rPr lang="nl-NL" dirty="0" smtClean="0">
                <a:solidFill>
                  <a:srgbClr val="000000"/>
                </a:solidFill>
                <a:highlight>
                  <a:srgbClr val="FFFFFF"/>
                </a:highlight>
                <a:latin typeface="Courier New"/>
              </a:rPr>
              <a:t>x</a:t>
            </a:r>
            <a:r>
              <a:rPr lang="nl-NL" b="1" dirty="0" smtClean="0">
                <a:solidFill>
                  <a:srgbClr val="000080"/>
                </a:solidFill>
                <a:highlight>
                  <a:srgbClr val="FFFFFF"/>
                </a:highlight>
                <a:latin typeface="Courier New"/>
              </a:rPr>
              <a:t>[</a:t>
            </a:r>
            <a:r>
              <a:rPr lang="nl-NL" b="1" dirty="0" smtClean="0">
                <a:solidFill>
                  <a:srgbClr val="FF0000"/>
                </a:solidFill>
                <a:highlight>
                  <a:srgbClr val="FFFFFF"/>
                </a:highlight>
                <a:latin typeface="Courier New"/>
              </a:rPr>
              <a:t>5</a:t>
            </a:r>
            <a:r>
              <a:rPr lang="nl-NL" b="1" dirty="0" smtClean="0">
                <a:solidFill>
                  <a:srgbClr val="000080"/>
                </a:solidFill>
                <a:highlight>
                  <a:srgbClr val="FFFFFF"/>
                </a:highlight>
                <a:latin typeface="Courier New"/>
              </a:rPr>
              <a:t>:</a:t>
            </a:r>
            <a:r>
              <a:rPr lang="nl-NL" b="1" dirty="0" smtClean="0">
                <a:solidFill>
                  <a:srgbClr val="FF0000"/>
                </a:solidFill>
                <a:highlight>
                  <a:srgbClr val="FFFFFF"/>
                </a:highlight>
                <a:latin typeface="Courier New"/>
              </a:rPr>
              <a:t>8</a:t>
            </a:r>
            <a:r>
              <a:rPr lang="nl-NL" b="1" dirty="0" smtClean="0">
                <a:solidFill>
                  <a:srgbClr val="000080"/>
                </a:solidFill>
                <a:highlight>
                  <a:srgbClr val="FFFFFF"/>
                </a:highlight>
                <a:latin typeface="Courier New"/>
              </a:rPr>
              <a:t>]</a:t>
            </a:r>
            <a:r>
              <a:rPr lang="nl-NL" b="1" dirty="0" smtClean="0">
                <a:solidFill>
                  <a:srgbClr val="000000"/>
                </a:solidFill>
                <a:highlight>
                  <a:srgbClr val="FFFFFF"/>
                </a:highlight>
                <a:latin typeface="Courier New"/>
              </a:rPr>
              <a:t> </a:t>
            </a:r>
            <a:r>
              <a:rPr lang="nl-NL" b="1" dirty="0" smtClean="0">
                <a:solidFill>
                  <a:srgbClr val="000080"/>
                </a:solidFill>
                <a:highlight>
                  <a:srgbClr val="FFFFFF"/>
                </a:highlight>
                <a:latin typeface="Courier New"/>
              </a:rPr>
              <a:t>=</a:t>
            </a:r>
            <a:r>
              <a:rPr lang="nl-NL" b="1" dirty="0" smtClean="0">
                <a:solidFill>
                  <a:srgbClr val="000000"/>
                </a:solidFill>
                <a:highlight>
                  <a:srgbClr val="FFFFFF"/>
                </a:highlight>
                <a:latin typeface="Courier New"/>
              </a:rPr>
              <a:t> </a:t>
            </a:r>
            <a:r>
              <a:rPr lang="nl-NL" b="1" dirty="0" smtClean="0">
                <a:solidFill>
                  <a:srgbClr val="000080"/>
                </a:solidFill>
                <a:highlight>
                  <a:srgbClr val="FFFFFF"/>
                </a:highlight>
                <a:latin typeface="Courier New"/>
              </a:rPr>
              <a:t>[]</a:t>
            </a:r>
            <a:r>
              <a:rPr lang="nl-NL" b="1" dirty="0" smtClean="0">
                <a:solidFill>
                  <a:srgbClr val="000000"/>
                </a:solidFill>
                <a:highlight>
                  <a:srgbClr val="FFFFFF"/>
                </a:highlight>
                <a:latin typeface="Courier New"/>
              </a:rPr>
              <a:t>	</a:t>
            </a:r>
            <a:r>
              <a:rPr lang="nl-NL" b="1" dirty="0" smtClean="0">
                <a:solidFill>
                  <a:srgbClr val="008000"/>
                </a:solidFill>
                <a:highlight>
                  <a:srgbClr val="FFFFFF"/>
                </a:highlight>
                <a:latin typeface="Courier New"/>
              </a:rPr>
              <a:t># x is [0, 1, 4, 3, 4, 8, 0] </a:t>
            </a:r>
            <a:endParaRPr lang="nl-NL" b="1" dirty="0" smtClean="0">
              <a:solidFill>
                <a:srgbClr val="000000"/>
              </a:solidFill>
              <a:highlight>
                <a:srgbClr val="FFFFFF"/>
              </a:highlight>
              <a:latin typeface="Courier New"/>
            </a:endParaRPr>
          </a:p>
          <a:p>
            <a:r>
              <a:rPr lang="nl-NL" b="1" dirty="0" smtClean="0">
                <a:solidFill>
                  <a:srgbClr val="0000FF"/>
                </a:solidFill>
                <a:highlight>
                  <a:srgbClr val="FFFFFF"/>
                </a:highlight>
                <a:latin typeface="Courier New"/>
              </a:rPr>
              <a:t>del</a:t>
            </a:r>
            <a:r>
              <a:rPr lang="nl-NL" b="1" dirty="0" smtClean="0">
                <a:solidFill>
                  <a:srgbClr val="000000"/>
                </a:solidFill>
                <a:highlight>
                  <a:srgbClr val="FFFFFF"/>
                </a:highlight>
                <a:latin typeface="Courier New"/>
              </a:rPr>
              <a:t> x</a:t>
            </a:r>
            <a:r>
              <a:rPr lang="nl-NL" b="1" dirty="0" smtClean="0">
                <a:solidFill>
                  <a:srgbClr val="000080"/>
                </a:solidFill>
                <a:highlight>
                  <a:srgbClr val="FFFFFF"/>
                </a:highlight>
                <a:latin typeface="Courier New"/>
              </a:rPr>
              <a:t>[:</a:t>
            </a:r>
            <a:r>
              <a:rPr lang="nl-NL" b="1" dirty="0" smtClean="0">
                <a:solidFill>
                  <a:srgbClr val="FF0000"/>
                </a:solidFill>
                <a:highlight>
                  <a:srgbClr val="FFFFFF"/>
                </a:highlight>
                <a:latin typeface="Courier New"/>
              </a:rPr>
              <a:t>2</a:t>
            </a:r>
            <a:r>
              <a:rPr lang="nl-NL" b="1" dirty="0" smtClean="0">
                <a:solidFill>
                  <a:srgbClr val="000080"/>
                </a:solidFill>
                <a:highlight>
                  <a:srgbClr val="FFFFFF"/>
                </a:highlight>
                <a:latin typeface="Courier New"/>
              </a:rPr>
              <a:t>]</a:t>
            </a:r>
            <a:r>
              <a:rPr lang="nl-NL" b="1" dirty="0" smtClean="0">
                <a:solidFill>
                  <a:srgbClr val="000000"/>
                </a:solidFill>
                <a:highlight>
                  <a:srgbClr val="FFFFFF"/>
                </a:highlight>
                <a:latin typeface="Courier New"/>
              </a:rPr>
              <a:t>	</a:t>
            </a:r>
            <a:r>
              <a:rPr lang="nl-NL" b="1" dirty="0" smtClean="0">
                <a:solidFill>
                  <a:srgbClr val="008000"/>
                </a:solidFill>
                <a:highlight>
                  <a:srgbClr val="FFFFFF"/>
                </a:highlight>
                <a:latin typeface="Courier New"/>
              </a:rPr>
              <a:t># x is [4, 3, 4, 8, 0] </a:t>
            </a:r>
            <a:endParaRPr lang="nl-NL" b="1" dirty="0" smtClean="0">
              <a:solidFill>
                <a:srgbClr val="000000"/>
              </a:solidFill>
              <a:highlight>
                <a:srgbClr val="FFFFFF"/>
              </a:highlight>
              <a:latin typeface="Courier New"/>
            </a:endParaRPr>
          </a:p>
          <a:p>
            <a:r>
              <a:rPr lang="en-US" b="1" dirty="0" smtClean="0">
                <a:solidFill>
                  <a:srgbClr val="0000FF"/>
                </a:solidFill>
                <a:highlight>
                  <a:srgbClr val="FFFFFF"/>
                </a:highlight>
                <a:latin typeface="Courier New"/>
              </a:rPr>
              <a:t>del</a:t>
            </a:r>
            <a:r>
              <a:rPr lang="en-US" b="1" dirty="0" smtClean="0">
                <a:solidFill>
                  <a:srgbClr val="000000"/>
                </a:solidFill>
                <a:highlight>
                  <a:srgbClr val="FFFFFF"/>
                </a:highlight>
                <a:latin typeface="Courier New"/>
              </a:rPr>
              <a:t> x</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x is [] </a:t>
            </a:r>
            <a:endParaRPr lang="en-US" b="1" dirty="0" smtClean="0">
              <a:solidFill>
                <a:srgbClr val="000000"/>
              </a:solidFill>
              <a:highlight>
                <a:srgbClr val="FFFFFF"/>
              </a:highlight>
              <a:latin typeface="Courier New"/>
            </a:endParaRPr>
          </a:p>
          <a:p>
            <a:r>
              <a:rPr lang="en-US" b="1" dirty="0" smtClean="0">
                <a:solidFill>
                  <a:srgbClr val="0000FF"/>
                </a:solidFill>
                <a:highlight>
                  <a:srgbClr val="FFFFFF"/>
                </a:highlight>
                <a:latin typeface="Courier New"/>
              </a:rPr>
              <a:t>del</a:t>
            </a:r>
            <a:r>
              <a:rPr lang="en-US" b="1" dirty="0" smtClean="0">
                <a:solidFill>
                  <a:srgbClr val="000000"/>
                </a:solidFill>
                <a:highlight>
                  <a:srgbClr val="FFFFFF"/>
                </a:highlight>
                <a:latin typeface="Courier New"/>
              </a:rPr>
              <a:t> x		</a:t>
            </a:r>
            <a:r>
              <a:rPr lang="en-US" b="1" dirty="0" smtClean="0">
                <a:solidFill>
                  <a:srgbClr val="008000"/>
                </a:solidFill>
                <a:highlight>
                  <a:srgbClr val="FFFFFF"/>
                </a:highlight>
                <a:latin typeface="Courier New"/>
              </a:rPr>
              <a:t># referencing to x hereafter is a </a:t>
            </a:r>
            <a:r>
              <a:rPr lang="en-US" b="1" dirty="0" err="1" smtClean="0">
                <a:solidFill>
                  <a:srgbClr val="008000"/>
                </a:solidFill>
                <a:highlight>
                  <a:srgbClr val="FFFFFF"/>
                </a:highlight>
                <a:latin typeface="Courier New"/>
              </a:rPr>
              <a:t>NameError</a:t>
            </a:r>
            <a:endParaRPr lang="en-US" b="1" dirty="0" smtClean="0">
              <a:solidFill>
                <a:srgbClr val="000000"/>
              </a:solidFill>
              <a:highlight>
                <a:srgbClr val="FFFFFF"/>
              </a:highlight>
              <a:latin typeface="Courier New"/>
            </a:endParaRPr>
          </a:p>
        </p:txBody>
      </p:sp>
      <p:sp>
        <p:nvSpPr>
          <p:cNvPr id="11" name="Content Placeholder 2"/>
          <p:cNvSpPr txBox="1">
            <a:spLocks/>
          </p:cNvSpPr>
          <p:nvPr/>
        </p:nvSpPr>
        <p:spPr>
          <a:xfrm>
            <a:off x="457200" y="4361335"/>
            <a:ext cx="8229600" cy="381000"/>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Strings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can also be sliced. But they cannot modified (they are immutable)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Rectangle 13"/>
          <p:cNvSpPr/>
          <p:nvPr/>
        </p:nvSpPr>
        <p:spPr>
          <a:xfrm>
            <a:off x="609600" y="4816809"/>
            <a:ext cx="7162800" cy="1754326"/>
          </a:xfrm>
          <a:prstGeom prst="rect">
            <a:avLst/>
          </a:prstGeom>
        </p:spPr>
        <p:txBody>
          <a:bodyPr wrap="square">
            <a:spAutoFit/>
          </a:bodyPr>
          <a:lstStyle/>
          <a:p>
            <a:r>
              <a:rPr lang="en-US" dirty="0" smtClean="0">
                <a:solidFill>
                  <a:srgbClr val="000000"/>
                </a:solidFill>
                <a:highlight>
                  <a:srgbClr val="FFFFFF"/>
                </a:highlight>
                <a:latin typeface="Courier New"/>
              </a:rPr>
              <a:t>s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a:t>
            </a:r>
            <a:r>
              <a:rPr lang="en-US" b="1" dirty="0" err="1" smtClean="0">
                <a:solidFill>
                  <a:srgbClr val="808080"/>
                </a:solidFill>
                <a:highlight>
                  <a:srgbClr val="FFFFFF"/>
                </a:highlight>
                <a:latin typeface="Courier New"/>
              </a:rPr>
              <a:t>abcdefg</a:t>
            </a:r>
            <a:r>
              <a:rPr lang="en-US" b="1" dirty="0" smtClean="0">
                <a:solidFill>
                  <a:srgbClr val="808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a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s</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0</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'a'</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x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s</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a:t>
            </a:r>
            <a:r>
              <a:rPr lang="en-US" b="1" dirty="0" err="1" smtClean="0">
                <a:solidFill>
                  <a:srgbClr val="008000"/>
                </a:solidFill>
                <a:highlight>
                  <a:srgbClr val="FFFFFF"/>
                </a:highlight>
                <a:latin typeface="Courier New"/>
              </a:rPr>
              <a:t>ab</a:t>
            </a:r>
            <a:r>
              <a:rPr lang="en-US" b="1" dirty="0" smtClean="0">
                <a:solidFill>
                  <a:srgbClr val="00800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y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s</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a:t>
            </a:r>
            <a:r>
              <a:rPr lang="en-US" b="1" dirty="0" err="1" smtClean="0">
                <a:solidFill>
                  <a:srgbClr val="008000"/>
                </a:solidFill>
                <a:highlight>
                  <a:srgbClr val="FFFFFF"/>
                </a:highlight>
                <a:latin typeface="Courier New"/>
              </a:rPr>
              <a:t>efg</a:t>
            </a:r>
            <a:r>
              <a:rPr lang="en-US" b="1" dirty="0" smtClean="0">
                <a:solidFill>
                  <a:srgbClr val="00800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s</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'AB'</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this will cause an error</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s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'AB'</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s</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a:t>
            </a:r>
            <a:r>
              <a:rPr lang="en-US" b="1" dirty="0" err="1" smtClean="0">
                <a:solidFill>
                  <a:srgbClr val="008000"/>
                </a:solidFill>
                <a:highlight>
                  <a:srgbClr val="FFFFFF"/>
                </a:highlight>
                <a:latin typeface="Courier New"/>
              </a:rPr>
              <a:t>str</a:t>
            </a:r>
            <a:r>
              <a:rPr lang="en-US" b="1" dirty="0" smtClean="0">
                <a:solidFill>
                  <a:srgbClr val="008000"/>
                </a:solidFill>
                <a:highlight>
                  <a:srgbClr val="FFFFFF"/>
                </a:highlight>
                <a:latin typeface="Courier New"/>
              </a:rPr>
              <a:t> is now </a:t>
            </a:r>
            <a:r>
              <a:rPr lang="en-US" b="1" dirty="0" err="1" smtClean="0">
                <a:solidFill>
                  <a:srgbClr val="008000"/>
                </a:solidFill>
                <a:highlight>
                  <a:srgbClr val="FFFFFF"/>
                </a:highlight>
                <a:latin typeface="Courier New"/>
              </a:rPr>
              <a:t>ABcdefg</a:t>
            </a:r>
            <a:endParaRPr lang="en-US" b="1" dirty="0" smtClean="0">
              <a:solidFill>
                <a:srgbClr val="000000"/>
              </a:solidFill>
              <a:highlight>
                <a:srgbClr val="FFFFFF"/>
              </a:highlight>
              <a:latin typeface="Courier New"/>
            </a:endParaRPr>
          </a:p>
        </p:txBody>
      </p:sp>
    </p:spTree>
    <p:extLst>
      <p:ext uri="{BB962C8B-B14F-4D97-AF65-F5344CB8AC3E}">
        <p14:creationId xmlns:p14="http://schemas.microsoft.com/office/powerpoint/2010/main" val="415594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list</a:t>
            </a:r>
            <a:endParaRPr lang="en-US" dirty="0"/>
          </a:p>
        </p:txBody>
      </p:sp>
      <p:sp>
        <p:nvSpPr>
          <p:cNvPr id="3" name="Content Placeholder 2"/>
          <p:cNvSpPr>
            <a:spLocks noGrp="1"/>
          </p:cNvSpPr>
          <p:nvPr>
            <p:ph idx="1"/>
          </p:nvPr>
        </p:nvSpPr>
        <p:spPr>
          <a:xfrm>
            <a:off x="457200" y="1447800"/>
            <a:ext cx="8229600" cy="4525963"/>
          </a:xfrm>
        </p:spPr>
        <p:txBody>
          <a:bodyPr>
            <a:normAutofit/>
          </a:bodyPr>
          <a:lstStyle/>
          <a:p>
            <a:r>
              <a:rPr lang="en-US" sz="2800" dirty="0" smtClean="0"/>
              <a:t>Sorted(list): keeps the original list intact and returns a new sorted list</a:t>
            </a:r>
          </a:p>
          <a:p>
            <a:r>
              <a:rPr lang="en-US" sz="2800" dirty="0" err="1" smtClean="0"/>
              <a:t>list.sort</a:t>
            </a:r>
            <a:r>
              <a:rPr lang="en-US" sz="2800" dirty="0" smtClean="0"/>
              <a:t>: sort the original list</a:t>
            </a:r>
          </a:p>
          <a:p>
            <a:endParaRPr lang="en-US" sz="2800" dirty="0" smtClean="0"/>
          </a:p>
          <a:p>
            <a:endParaRPr lang="en-US" sz="2800" dirty="0" smtClean="0"/>
          </a:p>
          <a:p>
            <a:r>
              <a:rPr lang="en-US" sz="2800" dirty="0" smtClean="0"/>
              <a:t>Change the default behavior of sorted</a:t>
            </a:r>
          </a:p>
        </p:txBody>
      </p:sp>
      <p:sp>
        <p:nvSpPr>
          <p:cNvPr id="4" name="Rectangle 3"/>
          <p:cNvSpPr/>
          <p:nvPr/>
        </p:nvSpPr>
        <p:spPr>
          <a:xfrm>
            <a:off x="1295400" y="2895600"/>
            <a:ext cx="6858000" cy="923330"/>
          </a:xfrm>
          <a:prstGeom prst="rect">
            <a:avLst/>
          </a:prstGeom>
        </p:spPr>
        <p:txBody>
          <a:bodyPr wrap="square">
            <a:spAutoFit/>
          </a:bodyPr>
          <a:lstStyle/>
          <a:p>
            <a:r>
              <a:rPr lang="en-US" dirty="0" smtClean="0">
                <a:solidFill>
                  <a:srgbClr val="000000"/>
                </a:solidFill>
                <a:highlight>
                  <a:srgbClr val="FFFFFF"/>
                </a:highlight>
                <a:latin typeface="Courier New"/>
              </a:rPr>
              <a:t>x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4</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p>
          <a:p>
            <a:r>
              <a:rPr lang="en-US" dirty="0" smtClean="0">
                <a:solidFill>
                  <a:srgbClr val="000000"/>
                </a:solidFill>
                <a:highlight>
                  <a:srgbClr val="FFFFFF"/>
                </a:highlight>
                <a:latin typeface="Courier New"/>
              </a:rPr>
              <a:t>y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sorted</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x</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is [1,2,3,4], x is unchanged </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x</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sort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now x is [1,2,3,4] </a:t>
            </a:r>
            <a:endParaRPr lang="en-US" dirty="0"/>
          </a:p>
        </p:txBody>
      </p:sp>
      <p:sp>
        <p:nvSpPr>
          <p:cNvPr id="5" name="Rectangle 4"/>
          <p:cNvSpPr/>
          <p:nvPr/>
        </p:nvSpPr>
        <p:spPr>
          <a:xfrm>
            <a:off x="381000" y="4419600"/>
            <a:ext cx="8472443" cy="1200329"/>
          </a:xfrm>
          <a:prstGeom prst="rect">
            <a:avLst/>
          </a:prstGeom>
        </p:spPr>
        <p:txBody>
          <a:bodyPr wrap="square">
            <a:spAutoFit/>
          </a:bodyPr>
          <a:lstStyle/>
          <a:p>
            <a:r>
              <a:rPr lang="en-US" dirty="0" smtClean="0">
                <a:solidFill>
                  <a:srgbClr val="008000"/>
                </a:solidFill>
                <a:highlight>
                  <a:srgbClr val="FFFFFF"/>
                </a:highlight>
                <a:latin typeface="Courier New"/>
              </a:rPr>
              <a:t># sort the list by absolute value from largest to smallest </a:t>
            </a:r>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x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4</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y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sorted</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x</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key</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abs</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reverse</a:t>
            </a:r>
            <a:r>
              <a:rPr lang="en-US" b="1" dirty="0" smtClean="0">
                <a:solidFill>
                  <a:srgbClr val="000080"/>
                </a:solidFill>
                <a:highlight>
                  <a:srgbClr val="FFFFFF"/>
                </a:highlight>
                <a:latin typeface="Courier New"/>
              </a:rPr>
              <a:t>=</a:t>
            </a:r>
            <a:r>
              <a:rPr lang="en-US" b="1" dirty="0" smtClean="0">
                <a:solidFill>
                  <a:srgbClr val="0000FF"/>
                </a:solidFill>
                <a:highlight>
                  <a:srgbClr val="FFFFFF"/>
                </a:highlight>
                <a:latin typeface="Courier New"/>
              </a:rPr>
              <a:t>True</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is [-4,3,-2,1]</a:t>
            </a:r>
          </a:p>
          <a:p>
            <a:r>
              <a:rPr lang="en-US" dirty="0" err="1" smtClean="0">
                <a:solidFill>
                  <a:srgbClr val="000000"/>
                </a:solidFill>
                <a:highlight>
                  <a:srgbClr val="FFFFFF"/>
                </a:highlight>
                <a:latin typeface="Courier New"/>
              </a:rPr>
              <a:t>x</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sort</a:t>
            </a:r>
            <a:r>
              <a:rPr lang="en-US" b="1" dirty="0" smtClean="0">
                <a:solidFill>
                  <a:srgbClr val="000080"/>
                </a:solidFill>
                <a:highlight>
                  <a:srgbClr val="FFFFFF"/>
                </a:highlight>
                <a:latin typeface="Courier New"/>
              </a:rPr>
              <a:t>(reverse=</a:t>
            </a:r>
            <a:r>
              <a:rPr lang="en-US" b="1" dirty="0">
                <a:solidFill>
                  <a:srgbClr val="0000FF"/>
                </a:solidFill>
                <a:highlight>
                  <a:srgbClr val="FFFFFF"/>
                </a:highlight>
                <a:latin typeface="Courier New"/>
              </a:rPr>
              <a:t>True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p:txBody>
      </p:sp>
    </p:spTree>
    <p:extLst>
      <p:ext uri="{BB962C8B-B14F-4D97-AF65-F5344CB8AC3E}">
        <p14:creationId xmlns:p14="http://schemas.microsoft.com/office/powerpoint/2010/main" val="23399486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447" y="365126"/>
            <a:ext cx="8120903" cy="1325563"/>
          </a:xfrm>
        </p:spPr>
        <p:txBody>
          <a:bodyPr/>
          <a:lstStyle/>
          <a:p>
            <a:r>
              <a:rPr lang="en-US" dirty="0" smtClean="0"/>
              <a:t>The range() function</a:t>
            </a:r>
          </a:p>
        </p:txBody>
      </p:sp>
      <p:sp>
        <p:nvSpPr>
          <p:cNvPr id="4" name="Rectangle 3"/>
          <p:cNvSpPr/>
          <p:nvPr/>
        </p:nvSpPr>
        <p:spPr>
          <a:xfrm>
            <a:off x="457200" y="1815353"/>
            <a:ext cx="8417859" cy="4247317"/>
          </a:xfrm>
          <a:prstGeom prst="rect">
            <a:avLst/>
          </a:prstGeom>
        </p:spPr>
        <p:txBody>
          <a:bodyPr wrap="square">
            <a:spAutoFit/>
          </a:bodyPr>
          <a:lstStyle/>
          <a:p>
            <a:r>
              <a:rPr lang="en-US" dirty="0"/>
              <a:t>range([start], stop[, step])</a:t>
            </a:r>
          </a:p>
          <a:p>
            <a:r>
              <a:rPr lang="en-US" dirty="0"/>
              <a:t>start: Starting number of the sequence.</a:t>
            </a:r>
          </a:p>
          <a:p>
            <a:r>
              <a:rPr lang="en-US" dirty="0"/>
              <a:t>stop: Generate numbers up to, but not including this number.</a:t>
            </a:r>
          </a:p>
          <a:p>
            <a:r>
              <a:rPr lang="en-US" dirty="0"/>
              <a:t>step: Difference between each number in the sequence.</a:t>
            </a:r>
          </a:p>
          <a:p>
            <a:endParaRPr lang="en-US" b="1" dirty="0" smtClean="0">
              <a:solidFill>
                <a:srgbClr val="0000FF"/>
              </a:solidFill>
              <a:highlight>
                <a:srgbClr val="FFFFFF"/>
              </a:highlight>
              <a:latin typeface="Courier New"/>
            </a:endParaRPr>
          </a:p>
          <a:p>
            <a:endParaRPr lang="en-US" b="1" dirty="0">
              <a:solidFill>
                <a:srgbClr val="0000FF"/>
              </a:solidFill>
              <a:highlight>
                <a:srgbClr val="FFFFFF"/>
              </a:highlight>
              <a:latin typeface="Courier New"/>
            </a:endParaRPr>
          </a:p>
          <a:p>
            <a:r>
              <a:rPr lang="en-US" b="1" dirty="0" smtClean="0">
                <a:solidFill>
                  <a:srgbClr val="0000FF"/>
                </a:solidFill>
                <a:highlight>
                  <a:srgbClr val="FFFFFF"/>
                </a:highlight>
                <a:latin typeface="Courier New"/>
              </a:rPr>
              <a:t>for</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i</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in</a:t>
            </a:r>
            <a:r>
              <a:rPr lang="en-US" b="1" dirty="0" smtClean="0">
                <a:solidFill>
                  <a:srgbClr val="000000"/>
                </a:solidFill>
                <a:highlight>
                  <a:srgbClr val="FFFFFF"/>
                </a:highlight>
                <a:latin typeface="Courier New"/>
              </a:rPr>
              <a:t> range</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5</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will print 0, 1, 2, 3, 4 (in separate lines)</a:t>
            </a:r>
            <a:endParaRPr lang="en-US" dirty="0" smtClean="0">
              <a:solidFill>
                <a:srgbClr val="000000"/>
              </a:solidFill>
              <a:highlight>
                <a:srgbClr val="FFFFFF"/>
              </a:highlight>
              <a:latin typeface="Courier New"/>
            </a:endParaRPr>
          </a:p>
          <a:p>
            <a:r>
              <a:rPr lang="en-US" b="1" dirty="0" smtClean="0">
                <a:solidFill>
                  <a:srgbClr val="0000FF"/>
                </a:solidFill>
                <a:highlight>
                  <a:srgbClr val="FFFFFF"/>
                </a:highlight>
                <a:latin typeface="Courier New"/>
              </a:rPr>
              <a:t>for</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i</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in</a:t>
            </a:r>
            <a:r>
              <a:rPr lang="en-US" b="1" dirty="0" smtClean="0">
                <a:solidFill>
                  <a:srgbClr val="000000"/>
                </a:solidFill>
                <a:highlight>
                  <a:srgbClr val="FFFFFF"/>
                </a:highlight>
                <a:latin typeface="Courier New"/>
              </a:rPr>
              <a:t> range</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5</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will print 2, 3, 4 </a:t>
            </a:r>
            <a:endParaRPr lang="en-US" dirty="0" smtClean="0">
              <a:solidFill>
                <a:srgbClr val="000000"/>
              </a:solidFill>
              <a:highlight>
                <a:srgbClr val="FFFFFF"/>
              </a:highlight>
              <a:latin typeface="Courier New"/>
            </a:endParaRPr>
          </a:p>
          <a:p>
            <a:r>
              <a:rPr lang="en-US" b="1" dirty="0" smtClean="0">
                <a:solidFill>
                  <a:srgbClr val="0000FF"/>
                </a:solidFill>
                <a:highlight>
                  <a:srgbClr val="FFFFFF"/>
                </a:highlight>
                <a:latin typeface="Courier New"/>
              </a:rPr>
              <a:t>for</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i</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in</a:t>
            </a:r>
            <a:r>
              <a:rPr lang="en-US" b="1" dirty="0" smtClean="0">
                <a:solidFill>
                  <a:srgbClr val="000000"/>
                </a:solidFill>
                <a:highlight>
                  <a:srgbClr val="FFFFFF"/>
                </a:highlight>
                <a:latin typeface="Courier New"/>
              </a:rPr>
              <a:t> range</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0</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10</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will print 0, 2, 4, 6, 8</a:t>
            </a:r>
            <a:endParaRPr lang="en-US" dirty="0" smtClean="0">
              <a:solidFill>
                <a:srgbClr val="000000"/>
              </a:solidFill>
              <a:highlight>
                <a:srgbClr val="FFFFFF"/>
              </a:highlight>
              <a:latin typeface="Courier New"/>
            </a:endParaRPr>
          </a:p>
          <a:p>
            <a:r>
              <a:rPr lang="en-US" b="1" dirty="0" smtClean="0">
                <a:solidFill>
                  <a:srgbClr val="0000FF"/>
                </a:solidFill>
                <a:highlight>
                  <a:srgbClr val="FFFFFF"/>
                </a:highlight>
                <a:latin typeface="Courier New"/>
              </a:rPr>
              <a:t>for</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i</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in</a:t>
            </a:r>
            <a:r>
              <a:rPr lang="en-US" b="1" dirty="0" smtClean="0">
                <a:solidFill>
                  <a:srgbClr val="000000"/>
                </a:solidFill>
                <a:highlight>
                  <a:srgbClr val="FFFFFF"/>
                </a:highlight>
                <a:latin typeface="Courier New"/>
              </a:rPr>
              <a:t> range</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10</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will print 10, 8, 6, 4</a:t>
            </a:r>
          </a:p>
          <a:p>
            <a:endParaRPr lang="en-US" b="1" dirty="0" smtClean="0">
              <a:solidFill>
                <a:srgbClr val="008000"/>
              </a:solidFill>
              <a:highlight>
                <a:srgbClr val="FFFFFF"/>
              </a:highlight>
              <a:latin typeface="Courier New"/>
            </a:endParaRPr>
          </a:p>
        </p:txBody>
      </p:sp>
    </p:spTree>
    <p:extLst>
      <p:ext uri="{BB962C8B-B14F-4D97-AF65-F5344CB8AC3E}">
        <p14:creationId xmlns:p14="http://schemas.microsoft.com/office/powerpoint/2010/main" val="343109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1</a:t>
            </a:r>
          </a:p>
        </p:txBody>
      </p:sp>
      <p:sp>
        <p:nvSpPr>
          <p:cNvPr id="9" name="Rectangle 8"/>
          <p:cNvSpPr/>
          <p:nvPr/>
        </p:nvSpPr>
        <p:spPr>
          <a:xfrm>
            <a:off x="529839" y="1977712"/>
            <a:ext cx="7985511" cy="4431983"/>
          </a:xfrm>
          <a:prstGeom prst="rect">
            <a:avLst/>
          </a:prstGeom>
        </p:spPr>
        <p:txBody>
          <a:bodyPr wrap="square">
            <a:spAutoFit/>
          </a:bodyPr>
          <a:lstStyle/>
          <a:p>
            <a:r>
              <a:rPr lang="en-US" sz="2400" dirty="0" smtClean="0">
                <a:highlight>
                  <a:srgbClr val="FFFFFF"/>
                </a:highlight>
                <a:latin typeface="Arial" panose="020B0604020202020204" pitchFamily="34" charset="0"/>
                <a:cs typeface="Arial" panose="020B0604020202020204" pitchFamily="34" charset="0"/>
              </a:rPr>
              <a:t>Display the indexes and values of the following list using range,</a:t>
            </a:r>
          </a:p>
          <a:p>
            <a:endParaRPr lang="en-US" b="1" dirty="0">
              <a:solidFill>
                <a:srgbClr val="000000"/>
              </a:solidFill>
              <a:highlight>
                <a:srgbClr val="FFFFFF"/>
              </a:highlight>
              <a:latin typeface="Courier New"/>
            </a:endParaRPr>
          </a:p>
          <a:p>
            <a:endParaRPr lang="en-US" sz="2400" b="1" dirty="0" smtClean="0">
              <a:solidFill>
                <a:srgbClr val="000000"/>
              </a:solidFill>
              <a:highlight>
                <a:srgbClr val="FFFFFF"/>
              </a:highlight>
              <a:latin typeface="Courier New"/>
            </a:endParaRPr>
          </a:p>
          <a:p>
            <a:r>
              <a:rPr lang="en-US" sz="2400" b="1" dirty="0" smtClean="0">
                <a:solidFill>
                  <a:srgbClr val="000000"/>
                </a:solidFill>
                <a:highlight>
                  <a:srgbClr val="FFFFFF"/>
                </a:highlight>
                <a:latin typeface="Courier New"/>
              </a:rPr>
              <a:t>a </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000080"/>
                </a:solidFill>
                <a:highlight>
                  <a:srgbClr val="FFFFFF"/>
                </a:highlight>
                <a:latin typeface="Courier New"/>
              </a:rPr>
              <a:t>[</a:t>
            </a:r>
            <a:r>
              <a:rPr lang="en-US" sz="2400" b="1" dirty="0" smtClean="0">
                <a:solidFill>
                  <a:srgbClr val="808080"/>
                </a:solidFill>
                <a:highlight>
                  <a:srgbClr val="FFFFFF"/>
                </a:highlight>
                <a:latin typeface="Courier New"/>
              </a:rPr>
              <a:t>'Mary'</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808080"/>
                </a:solidFill>
                <a:highlight>
                  <a:srgbClr val="FFFFFF"/>
                </a:highlight>
                <a:latin typeface="Courier New"/>
              </a:rPr>
              <a:t>'had'</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808080"/>
                </a:solidFill>
                <a:highlight>
                  <a:srgbClr val="FFFFFF"/>
                </a:highlight>
                <a:latin typeface="Courier New"/>
              </a:rPr>
              <a:t>'a'</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808080"/>
                </a:solidFill>
                <a:highlight>
                  <a:srgbClr val="FFFFFF"/>
                </a:highlight>
                <a:latin typeface="Courier New"/>
              </a:rPr>
              <a:t>'little'</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808080"/>
                </a:solidFill>
                <a:highlight>
                  <a:srgbClr val="FFFFFF"/>
                </a:highlight>
                <a:latin typeface="Courier New"/>
              </a:rPr>
              <a:t>'lamb'</a:t>
            </a:r>
            <a:r>
              <a:rPr lang="en-US" sz="2400" b="1" dirty="0" smtClean="0">
                <a:solidFill>
                  <a:srgbClr val="000080"/>
                </a:solidFill>
                <a:highlight>
                  <a:srgbClr val="FFFFFF"/>
                </a:highlight>
                <a:latin typeface="Courier New"/>
              </a:rPr>
              <a:t>]</a:t>
            </a:r>
            <a:endParaRPr lang="en-US" sz="2400" b="1" dirty="0" smtClean="0">
              <a:solidFill>
                <a:srgbClr val="000000"/>
              </a:solidFill>
              <a:highlight>
                <a:srgbClr val="FFFFFF"/>
              </a:highlight>
              <a:latin typeface="Courier New"/>
            </a:endParaRPr>
          </a:p>
          <a:p>
            <a:r>
              <a:rPr lang="en-US" sz="2400" b="1" dirty="0" smtClean="0">
                <a:solidFill>
                  <a:srgbClr val="000080"/>
                </a:solidFill>
                <a:highlight>
                  <a:srgbClr val="FFFFFF"/>
                </a:highlight>
                <a:latin typeface="Courier New"/>
              </a:rPr>
              <a:t> </a:t>
            </a:r>
          </a:p>
          <a:p>
            <a:r>
              <a:rPr lang="en-US" sz="2400" b="1" dirty="0" smtClean="0">
                <a:solidFill>
                  <a:srgbClr val="000080"/>
                </a:solidFill>
                <a:highlight>
                  <a:srgbClr val="FFFFFF"/>
                </a:highlight>
                <a:latin typeface="Courier New"/>
              </a:rPr>
              <a:t>Ex: 0 Mary</a:t>
            </a:r>
          </a:p>
          <a:p>
            <a:r>
              <a:rPr lang="en-US" sz="2400" b="1" dirty="0">
                <a:solidFill>
                  <a:srgbClr val="000080"/>
                </a:solidFill>
                <a:highlight>
                  <a:srgbClr val="FFFFFF"/>
                </a:highlight>
                <a:latin typeface="Courier New"/>
              </a:rPr>
              <a:t> </a:t>
            </a:r>
            <a:r>
              <a:rPr lang="en-US" sz="2400" b="1" dirty="0" smtClean="0">
                <a:solidFill>
                  <a:srgbClr val="000080"/>
                </a:solidFill>
                <a:highlight>
                  <a:srgbClr val="FFFFFF"/>
                </a:highlight>
                <a:latin typeface="Courier New"/>
              </a:rPr>
              <a:t>   1 had</a:t>
            </a:r>
          </a:p>
          <a:p>
            <a:r>
              <a:rPr lang="en-US" sz="2400" b="1" dirty="0">
                <a:solidFill>
                  <a:srgbClr val="000080"/>
                </a:solidFill>
                <a:highlight>
                  <a:srgbClr val="FFFFFF"/>
                </a:highlight>
                <a:latin typeface="Courier New"/>
              </a:rPr>
              <a:t> </a:t>
            </a:r>
            <a:r>
              <a:rPr lang="en-US" sz="2400" b="1" dirty="0" smtClean="0">
                <a:solidFill>
                  <a:srgbClr val="000080"/>
                </a:solidFill>
                <a:highlight>
                  <a:srgbClr val="FFFFFF"/>
                </a:highlight>
                <a:latin typeface="Courier New"/>
              </a:rPr>
              <a:t>   …</a:t>
            </a:r>
          </a:p>
          <a:p>
            <a:endParaRPr lang="en-US" sz="2400" b="1" dirty="0">
              <a:solidFill>
                <a:srgbClr val="000080"/>
              </a:solidFill>
              <a:highlight>
                <a:srgbClr val="FFFFFF"/>
              </a:highlight>
              <a:latin typeface="Courier New"/>
            </a:endParaRPr>
          </a:p>
          <a:p>
            <a:r>
              <a:rPr lang="en-US" sz="2400" dirty="0" smtClean="0">
                <a:highlight>
                  <a:srgbClr val="FFFFFF"/>
                </a:highlight>
                <a:latin typeface="Arial" panose="020B0604020202020204" pitchFamily="34" charset="0"/>
                <a:cs typeface="Arial" panose="020B0604020202020204" pitchFamily="34" charset="0"/>
              </a:rPr>
              <a:t>Submit your code to piazza thread. Add your partner(s) name to piazza post</a:t>
            </a:r>
          </a:p>
        </p:txBody>
      </p:sp>
    </p:spTree>
    <p:extLst>
      <p:ext uri="{BB962C8B-B14F-4D97-AF65-F5344CB8AC3E}">
        <p14:creationId xmlns:p14="http://schemas.microsoft.com/office/powerpoint/2010/main" val="30141301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in python 3</a:t>
            </a:r>
            <a:endParaRPr lang="en-US" dirty="0"/>
          </a:p>
        </p:txBody>
      </p:sp>
      <p:sp>
        <p:nvSpPr>
          <p:cNvPr id="3" name="Content Placeholder 2"/>
          <p:cNvSpPr>
            <a:spLocks noGrp="1"/>
          </p:cNvSpPr>
          <p:nvPr>
            <p:ph idx="1"/>
          </p:nvPr>
        </p:nvSpPr>
        <p:spPr>
          <a:xfrm>
            <a:off x="457200" y="1600200"/>
            <a:ext cx="8382000" cy="1447799"/>
          </a:xfrm>
        </p:spPr>
        <p:txBody>
          <a:bodyPr>
            <a:normAutofit/>
          </a:bodyPr>
          <a:lstStyle/>
          <a:p>
            <a:r>
              <a:rPr lang="en-US" dirty="0" smtClean="0"/>
              <a:t>In python 3, range() is an object which can be iterated, but not identical to  [0, 1, 2, 3, 4] (lazy iterator)</a:t>
            </a:r>
            <a:endParaRPr lang="en-US" dirty="0"/>
          </a:p>
        </p:txBody>
      </p:sp>
      <p:sp>
        <p:nvSpPr>
          <p:cNvPr id="5" name="Rectangle 4"/>
          <p:cNvSpPr/>
          <p:nvPr/>
        </p:nvSpPr>
        <p:spPr>
          <a:xfrm>
            <a:off x="457200" y="3226475"/>
            <a:ext cx="8686800" cy="2308324"/>
          </a:xfrm>
          <a:prstGeom prst="rect">
            <a:avLst/>
          </a:prstGeom>
        </p:spPr>
        <p:txBody>
          <a:bodyPr wrap="square">
            <a:spAutoFit/>
          </a:bodyPr>
          <a:lstStyle/>
          <a:p>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range</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in python 3, will see "range(0, 3)"</a:t>
            </a:r>
            <a:endParaRPr lang="en-US" b="1" dirty="0" smtClean="0">
              <a:solidFill>
                <a:srgbClr val="000000"/>
              </a:solidFill>
              <a:highlight>
                <a:srgbClr val="FFFFFF"/>
              </a:highlight>
              <a:latin typeface="Courier New"/>
            </a:endParaRPr>
          </a:p>
          <a:p>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list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range</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will print [0, 1, 2] in python 3</a:t>
            </a:r>
            <a:endParaRPr lang="en-US" b="1"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x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range</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5</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b="1" dirty="0" smtClean="0">
                <a:solidFill>
                  <a:srgbClr val="000000"/>
                </a:solidFill>
                <a:highlight>
                  <a:srgbClr val="FFFFFF"/>
                </a:highlight>
                <a:latin typeface="Courier New"/>
              </a:rPr>
              <a:t>x</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 = 5</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in python 3, will cause an error. </a:t>
            </a:r>
          </a:p>
          <a:p>
            <a:r>
              <a:rPr lang="en-US" dirty="0" smtClean="0">
                <a:solidFill>
                  <a:srgbClr val="000000"/>
                </a:solidFill>
                <a:highlight>
                  <a:srgbClr val="FFFFFF"/>
                </a:highlight>
                <a:latin typeface="Courier New"/>
              </a:rPr>
              <a:t>y </a:t>
            </a:r>
            <a:r>
              <a:rPr lang="en-US" b="1" dirty="0">
                <a:solidFill>
                  <a:srgbClr val="000080"/>
                </a:solidFill>
                <a:highlight>
                  <a:srgbClr val="FFFFFF"/>
                </a:highlight>
                <a:latin typeface="Courier New"/>
              </a:rPr>
              <a:t>=</a:t>
            </a:r>
            <a:r>
              <a:rPr lang="en-US" b="1" dirty="0">
                <a:solidFill>
                  <a:srgbClr val="000000"/>
                </a:solidFill>
                <a:highlight>
                  <a:srgbClr val="FFFFFF"/>
                </a:highlight>
                <a:latin typeface="Courier New"/>
              </a:rPr>
              <a:t> </a:t>
            </a:r>
            <a:r>
              <a:rPr lang="en-US" b="1" dirty="0" smtClean="0">
                <a:solidFill>
                  <a:srgbClr val="000000"/>
                </a:solidFill>
                <a:highlight>
                  <a:srgbClr val="FFFFFF"/>
                </a:highlight>
                <a:latin typeface="Courier New"/>
              </a:rPr>
              <a:t>list(x)</a:t>
            </a:r>
            <a:endParaRPr lang="en-US" b="1" dirty="0">
              <a:solidFill>
                <a:srgbClr val="000000"/>
              </a:solidFill>
              <a:highlight>
                <a:srgbClr val="FFFFFF"/>
              </a:highlight>
              <a:latin typeface="Courier New"/>
            </a:endParaRPr>
          </a:p>
          <a:p>
            <a:r>
              <a:rPr lang="en-US" b="1" dirty="0" smtClean="0">
                <a:solidFill>
                  <a:srgbClr val="000000"/>
                </a:solidFill>
                <a:highlight>
                  <a:srgbClr val="FFFFFF"/>
                </a:highlight>
                <a:latin typeface="Courier New"/>
              </a:rPr>
              <a:t>y</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2</a:t>
            </a:r>
            <a:r>
              <a:rPr lang="en-US" b="1" dirty="0">
                <a:solidFill>
                  <a:srgbClr val="000080"/>
                </a:solidFill>
                <a:highlight>
                  <a:srgbClr val="FFFFFF"/>
                </a:highlight>
                <a:latin typeface="Courier New"/>
              </a:rPr>
              <a:t>] = 5</a:t>
            </a:r>
            <a:r>
              <a:rPr lang="en-US" b="1" dirty="0">
                <a:solidFill>
                  <a:srgbClr val="000000"/>
                </a:solidFill>
                <a:highlight>
                  <a:srgbClr val="FFFFFF"/>
                </a:highlight>
                <a:latin typeface="Courier New"/>
              </a:rPr>
              <a:t>	</a:t>
            </a:r>
            <a:r>
              <a:rPr lang="en-US" b="1" dirty="0">
                <a:solidFill>
                  <a:srgbClr val="008000"/>
                </a:solidFill>
                <a:highlight>
                  <a:srgbClr val="FFFFFF"/>
                </a:highlight>
                <a:latin typeface="Courier New"/>
              </a:rPr>
              <a:t># [0, 1, </a:t>
            </a:r>
            <a:r>
              <a:rPr lang="en-US" b="1" dirty="0" smtClean="0">
                <a:solidFill>
                  <a:srgbClr val="008000"/>
                </a:solidFill>
                <a:highlight>
                  <a:srgbClr val="FFFFFF"/>
                </a:highlight>
                <a:latin typeface="Courier New"/>
              </a:rPr>
              <a:t>5, 3, 4] </a:t>
            </a:r>
            <a:endParaRPr lang="en-US" b="1" dirty="0">
              <a:solidFill>
                <a:srgbClr val="000000"/>
              </a:solidFill>
              <a:highlight>
                <a:srgbClr val="FFFFFF"/>
              </a:highlight>
              <a:latin typeface="Courier New"/>
            </a:endParaRPr>
          </a:p>
          <a:p>
            <a:endParaRPr lang="en-US" b="1" dirty="0" smtClean="0">
              <a:solidFill>
                <a:srgbClr val="000000"/>
              </a:solidFill>
              <a:highlight>
                <a:srgbClr val="FFFFFF"/>
              </a:highlight>
              <a:latin typeface="Courier New"/>
            </a:endParaRPr>
          </a:p>
        </p:txBody>
      </p:sp>
    </p:spTree>
    <p:extLst>
      <p:ext uri="{BB962C8B-B14F-4D97-AF65-F5344CB8AC3E}">
        <p14:creationId xmlns:p14="http://schemas.microsoft.com/office/powerpoint/2010/main" val="2645847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programming in &lt;2 hours</a:t>
            </a:r>
            <a:endParaRPr lang="en-US" dirty="0"/>
          </a:p>
        </p:txBody>
      </p:sp>
      <p:sp>
        <p:nvSpPr>
          <p:cNvPr id="3" name="Content Placeholder 2"/>
          <p:cNvSpPr>
            <a:spLocks noGrp="1"/>
          </p:cNvSpPr>
          <p:nvPr>
            <p:ph idx="1"/>
          </p:nvPr>
        </p:nvSpPr>
        <p:spPr/>
        <p:txBody>
          <a:bodyPr>
            <a:normAutofit/>
          </a:bodyPr>
          <a:lstStyle/>
          <a:p>
            <a:r>
              <a:rPr lang="en-US" dirty="0" smtClean="0"/>
              <a:t>This is not a comprehensive python language class</a:t>
            </a:r>
          </a:p>
          <a:p>
            <a:r>
              <a:rPr lang="en-US" dirty="0" smtClean="0"/>
              <a:t>Will focus on parts of the language that is worth attention and useful in data science</a:t>
            </a:r>
          </a:p>
          <a:p>
            <a:r>
              <a:rPr lang="en-US" dirty="0" smtClean="0"/>
              <a:t>Two parts:</a:t>
            </a:r>
          </a:p>
          <a:p>
            <a:pPr lvl="1"/>
            <a:r>
              <a:rPr lang="en-US" dirty="0" smtClean="0"/>
              <a:t>Basics - today</a:t>
            </a:r>
          </a:p>
          <a:p>
            <a:pPr lvl="1"/>
            <a:r>
              <a:rPr lang="en-US" dirty="0" smtClean="0"/>
              <a:t>More advanced –as we go (like Pandas, </a:t>
            </a:r>
            <a:r>
              <a:rPr lang="en-US" dirty="0" err="1" smtClean="0"/>
              <a:t>NumPy</a:t>
            </a:r>
            <a:r>
              <a:rPr lang="en-US" dirty="0"/>
              <a:t> </a:t>
            </a:r>
            <a:r>
              <a:rPr lang="en-US" dirty="0" smtClean="0"/>
              <a:t>etc.)</a:t>
            </a:r>
          </a:p>
          <a:p>
            <a:r>
              <a:rPr lang="en-US" dirty="0" smtClean="0"/>
              <a:t>Comprehensive Python language reference and tutorial available in Anaconda Navigator under “Learning” and on python.org</a:t>
            </a:r>
            <a:endParaRPr lang="en-US" dirty="0"/>
          </a:p>
        </p:txBody>
      </p:sp>
    </p:spTree>
    <p:extLst>
      <p:ext uri="{BB962C8B-B14F-4D97-AF65-F5344CB8AC3E}">
        <p14:creationId xmlns:p14="http://schemas.microsoft.com/office/powerpoint/2010/main" val="19422054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 to lists</a:t>
            </a:r>
            <a:endParaRPr lang="en-US" dirty="0"/>
          </a:p>
        </p:txBody>
      </p:sp>
      <p:sp>
        <p:nvSpPr>
          <p:cNvPr id="3" name="Content Placeholder 2"/>
          <p:cNvSpPr>
            <a:spLocks noGrp="1"/>
          </p:cNvSpPr>
          <p:nvPr>
            <p:ph idx="1"/>
          </p:nvPr>
        </p:nvSpPr>
        <p:spPr>
          <a:xfrm>
            <a:off x="457200" y="1600201"/>
            <a:ext cx="8229600" cy="762000"/>
          </a:xfrm>
        </p:spPr>
        <p:txBody>
          <a:bodyPr>
            <a:normAutofit/>
          </a:bodyPr>
          <a:lstStyle/>
          <a:p>
            <a:r>
              <a:rPr lang="en-US" dirty="0" smtClean="0"/>
              <a:t>What are the expected output for the following code?</a:t>
            </a:r>
            <a:endParaRPr lang="en-US" dirty="0"/>
          </a:p>
        </p:txBody>
      </p:sp>
      <p:sp>
        <p:nvSpPr>
          <p:cNvPr id="5" name="Rectangle 4"/>
          <p:cNvSpPr/>
          <p:nvPr/>
        </p:nvSpPr>
        <p:spPr>
          <a:xfrm>
            <a:off x="1219200" y="2743200"/>
            <a:ext cx="7010400" cy="3416320"/>
          </a:xfrm>
          <a:prstGeom prst="rect">
            <a:avLst/>
          </a:prstGeom>
        </p:spPr>
        <p:txBody>
          <a:bodyPr wrap="square">
            <a:spAutoFit/>
          </a:bodyPr>
          <a:lstStyle/>
          <a:p>
            <a:r>
              <a:rPr lang="en-US" sz="2400" dirty="0">
                <a:solidFill>
                  <a:srgbClr val="000000"/>
                </a:solidFill>
                <a:highlight>
                  <a:srgbClr val="FFFFFF"/>
                </a:highlight>
                <a:latin typeface="Courier New" panose="02070309020205020404" pitchFamily="49" charset="0"/>
              </a:rPr>
              <a:t>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list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range</a:t>
            </a:r>
            <a:r>
              <a:rPr lang="en-US" sz="2400" b="1" dirty="0">
                <a:solidFill>
                  <a:srgbClr val="000080"/>
                </a:solidFill>
                <a:highlight>
                  <a:srgbClr val="FFFFFF"/>
                </a:highlight>
                <a:latin typeface="Courier New" panose="02070309020205020404" pitchFamily="49" charset="0"/>
              </a:rPr>
              <a:t>(</a:t>
            </a:r>
            <a:r>
              <a:rPr lang="en-US" sz="2400" dirty="0">
                <a:solidFill>
                  <a:srgbClr val="FF0000"/>
                </a:solidFill>
                <a:highlight>
                  <a:srgbClr val="FFFFFF"/>
                </a:highlight>
                <a:latin typeface="Courier New" panose="02070309020205020404" pitchFamily="49" charset="0"/>
              </a:rPr>
              <a:t>10</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b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a:t>
            </a:r>
          </a:p>
          <a:p>
            <a:r>
              <a:rPr lang="en-US" sz="2400" dirty="0">
                <a:solidFill>
                  <a:srgbClr val="000000"/>
                </a:solidFill>
                <a:highlight>
                  <a:srgbClr val="FFFFFF"/>
                </a:highlight>
                <a:latin typeface="Courier New" panose="02070309020205020404" pitchFamily="49" charset="0"/>
              </a:rPr>
              <a:t>b</a:t>
            </a:r>
            <a:r>
              <a:rPr lang="en-US" sz="2400" b="1" dirty="0">
                <a:solidFill>
                  <a:srgbClr val="000080"/>
                </a:solidFill>
                <a:highlight>
                  <a:srgbClr val="FFFFFF"/>
                </a:highlight>
                <a:latin typeface="Courier New" panose="02070309020205020404" pitchFamily="49" charset="0"/>
              </a:rPr>
              <a:t>[</a:t>
            </a:r>
            <a:r>
              <a:rPr lang="en-US" sz="2400" dirty="0">
                <a:solidFill>
                  <a:srgbClr val="FF0000"/>
                </a:solidFill>
                <a:highlight>
                  <a:srgbClr val="FFFFFF"/>
                </a:highlight>
                <a:latin typeface="Courier New" panose="02070309020205020404" pitchFamily="49" charset="0"/>
              </a:rPr>
              <a:t>0</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smtClean="0">
                <a:solidFill>
                  <a:srgbClr val="FF0000"/>
                </a:solidFill>
                <a:highlight>
                  <a:srgbClr val="FFFFFF"/>
                </a:highlight>
                <a:latin typeface="Courier New" panose="02070309020205020404" pitchFamily="49" charset="0"/>
              </a:rPr>
              <a:t>100</a:t>
            </a:r>
            <a:endParaRPr lang="en-US" sz="2400" dirty="0">
              <a:solidFill>
                <a:srgbClr val="000000"/>
              </a:solidFill>
              <a:highlight>
                <a:srgbClr val="FFFFFF"/>
              </a:highlight>
              <a:latin typeface="Courier New" panose="02070309020205020404" pitchFamily="49" charset="0"/>
            </a:endParaRPr>
          </a:p>
          <a:p>
            <a:r>
              <a:rPr lang="en-US" sz="2400" b="1" dirty="0">
                <a:solidFill>
                  <a:srgbClr val="0000FF"/>
                </a:solidFill>
                <a:highlight>
                  <a:srgbClr val="FFFFFF"/>
                </a:highlight>
                <a:latin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a</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a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list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range</a:t>
            </a:r>
            <a:r>
              <a:rPr lang="en-US" sz="2400" b="1" dirty="0">
                <a:solidFill>
                  <a:srgbClr val="000080"/>
                </a:solidFill>
                <a:highlight>
                  <a:srgbClr val="FFFFFF"/>
                </a:highlight>
                <a:latin typeface="Courier New" panose="02070309020205020404" pitchFamily="49" charset="0"/>
              </a:rPr>
              <a:t>(</a:t>
            </a:r>
            <a:r>
              <a:rPr lang="en-US" sz="2400" dirty="0">
                <a:solidFill>
                  <a:srgbClr val="FF0000"/>
                </a:solidFill>
                <a:highlight>
                  <a:srgbClr val="FFFFFF"/>
                </a:highlight>
                <a:latin typeface="Courier New" panose="02070309020205020404" pitchFamily="49" charset="0"/>
              </a:rPr>
              <a:t>10</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b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a:p>
            <a:r>
              <a:rPr lang="en-US" sz="2400" dirty="0">
                <a:solidFill>
                  <a:srgbClr val="000000"/>
                </a:solidFill>
                <a:highlight>
                  <a:srgbClr val="FFFFFF"/>
                </a:highlight>
                <a:latin typeface="Courier New" panose="02070309020205020404" pitchFamily="49" charset="0"/>
              </a:rPr>
              <a:t>b</a:t>
            </a:r>
            <a:r>
              <a:rPr lang="en-US" sz="2400" b="1" dirty="0">
                <a:solidFill>
                  <a:srgbClr val="000080"/>
                </a:solidFill>
                <a:highlight>
                  <a:srgbClr val="FFFFFF"/>
                </a:highlight>
                <a:latin typeface="Courier New" panose="02070309020205020404" pitchFamily="49" charset="0"/>
              </a:rPr>
              <a:t>[</a:t>
            </a:r>
            <a:r>
              <a:rPr lang="en-US" sz="2400" dirty="0">
                <a:solidFill>
                  <a:srgbClr val="FF0000"/>
                </a:solidFill>
                <a:highlight>
                  <a:srgbClr val="FFFFFF"/>
                </a:highlight>
                <a:latin typeface="Courier New" panose="02070309020205020404" pitchFamily="49" charset="0"/>
              </a:rPr>
              <a:t>0</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 </a:t>
            </a:r>
            <a:r>
              <a:rPr lang="en-US" sz="2400" dirty="0">
                <a:solidFill>
                  <a:srgbClr val="FF0000"/>
                </a:solidFill>
                <a:highlight>
                  <a:srgbClr val="FFFFFF"/>
                </a:highlight>
                <a:latin typeface="Courier New" panose="02070309020205020404" pitchFamily="49" charset="0"/>
              </a:rPr>
              <a:t>100</a:t>
            </a:r>
            <a:endParaRPr lang="en-US" sz="2400" dirty="0">
              <a:solidFill>
                <a:srgbClr val="000000"/>
              </a:solidFill>
              <a:highlight>
                <a:srgbClr val="FFFFFF"/>
              </a:highlight>
              <a:latin typeface="Courier New" panose="02070309020205020404" pitchFamily="49" charset="0"/>
            </a:endParaRPr>
          </a:p>
          <a:p>
            <a:r>
              <a:rPr lang="en-US" sz="2400" b="1" dirty="0">
                <a:solidFill>
                  <a:srgbClr val="0000FF"/>
                </a:solidFill>
                <a:highlight>
                  <a:srgbClr val="FFFFFF"/>
                </a:highlight>
                <a:latin typeface="Courier New" panose="02070309020205020404" pitchFamily="49" charset="0"/>
              </a:rPr>
              <a:t>print</a:t>
            </a:r>
            <a:r>
              <a:rPr lang="en-US" sz="2400" b="1" dirty="0">
                <a:solidFill>
                  <a:srgbClr val="000080"/>
                </a:solidFill>
                <a:highlight>
                  <a:srgbClr val="FFFFFF"/>
                </a:highlight>
                <a:latin typeface="Courier New" panose="02070309020205020404" pitchFamily="49" charset="0"/>
              </a:rPr>
              <a:t>(</a:t>
            </a:r>
            <a:r>
              <a:rPr lang="en-US" sz="2400" dirty="0">
                <a:solidFill>
                  <a:srgbClr val="000000"/>
                </a:solidFill>
                <a:highlight>
                  <a:srgbClr val="FFFFFF"/>
                </a:highlight>
                <a:latin typeface="Courier New" panose="02070309020205020404" pitchFamily="49" charset="0"/>
              </a:rPr>
              <a:t>a</a:t>
            </a:r>
            <a:r>
              <a:rPr lang="en-US" sz="2400" b="1" dirty="0">
                <a:solidFill>
                  <a:srgbClr val="000080"/>
                </a:solidFill>
                <a:highlight>
                  <a:srgbClr val="FFFFFF"/>
                </a:highlight>
                <a:latin typeface="Courier New" panose="02070309020205020404" pitchFamily="49" charset="0"/>
              </a:rPr>
              <a:t>)</a:t>
            </a:r>
            <a:endParaRPr lang="en-US" sz="2400" dirty="0">
              <a:solidFill>
                <a:srgbClr val="000000"/>
              </a:solidFill>
              <a:highlight>
                <a:srgbClr val="FFFFFF"/>
              </a:highlight>
              <a:latin typeface="Courier New" panose="02070309020205020404" pitchFamily="49" charset="0"/>
            </a:endParaRPr>
          </a:p>
        </p:txBody>
      </p:sp>
      <p:sp>
        <p:nvSpPr>
          <p:cNvPr id="7" name="Rectangle 6"/>
          <p:cNvSpPr/>
          <p:nvPr/>
        </p:nvSpPr>
        <p:spPr>
          <a:xfrm>
            <a:off x="3810000" y="3773269"/>
            <a:ext cx="4572000" cy="646331"/>
          </a:xfrm>
          <a:prstGeom prst="rect">
            <a:avLst/>
          </a:prstGeom>
        </p:spPr>
        <p:txBody>
          <a:bodyPr>
            <a:spAutoFit/>
          </a:bodyPr>
          <a:lstStyle/>
          <a:p>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a:t>
            </a:r>
            <a:r>
              <a:rPr lang="en-US" dirty="0">
                <a:solidFill>
                  <a:srgbClr val="FF0000"/>
                </a:solidFill>
                <a:highlight>
                  <a:srgbClr val="FFFFFF"/>
                </a:highlight>
                <a:latin typeface="Courier New" panose="02070309020205020404" pitchFamily="49" charset="0"/>
              </a:rPr>
              <a:t>100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6</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7</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9</a:t>
            </a:r>
            <a:r>
              <a:rPr lang="en-US" b="1" dirty="0">
                <a:solidFill>
                  <a:srgbClr val="000080"/>
                </a:solidFill>
                <a:highlight>
                  <a:srgbClr val="FFFFFF"/>
                </a:highlight>
                <a:latin typeface="Courier New" panose="02070309020205020404" pitchFamily="49" charset="0"/>
              </a:rPr>
              <a:t>]</a:t>
            </a:r>
            <a:endParaRPr lang="en-US" dirty="0"/>
          </a:p>
        </p:txBody>
      </p:sp>
      <p:sp>
        <p:nvSpPr>
          <p:cNvPr id="8" name="Rectangle 7"/>
          <p:cNvSpPr/>
          <p:nvPr/>
        </p:nvSpPr>
        <p:spPr>
          <a:xfrm>
            <a:off x="3810000" y="5867400"/>
            <a:ext cx="4320413" cy="369332"/>
          </a:xfrm>
          <a:prstGeom prst="rect">
            <a:avLst/>
          </a:prstGeom>
        </p:spPr>
        <p:txBody>
          <a:bodyPr wrap="none">
            <a:spAutoFit/>
          </a:bodyPr>
          <a:lstStyle/>
          <a:p>
            <a:r>
              <a:rPr lang="en-US" b="1" dirty="0">
                <a:solidFill>
                  <a:srgbClr val="000080"/>
                </a:solidFill>
                <a:highlight>
                  <a:srgbClr val="FFFFFF"/>
                </a:highlight>
                <a:latin typeface="Courier New" panose="02070309020205020404" pitchFamily="49" charset="0"/>
              </a:rPr>
              <a:t>[</a:t>
            </a:r>
            <a:r>
              <a:rPr lang="en-US" dirty="0">
                <a:solidFill>
                  <a:srgbClr val="FF0000"/>
                </a:solidFill>
                <a:highlight>
                  <a:srgbClr val="FFFFFF"/>
                </a:highlight>
                <a:latin typeface="Courier New" panose="02070309020205020404" pitchFamily="49" charset="0"/>
              </a:rPr>
              <a:t>0</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1</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2</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3</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4</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5</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6</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7</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8</a:t>
            </a:r>
            <a:r>
              <a:rPr lang="en-US" b="1" dirty="0">
                <a:solidFill>
                  <a:srgbClr val="000080"/>
                </a:solidFill>
                <a:highlight>
                  <a:srgbClr val="FFFFFF"/>
                </a:highlight>
                <a:latin typeface="Courier New" panose="02070309020205020404" pitchFamily="49" charset="0"/>
              </a:rPr>
              <a:t>,</a:t>
            </a:r>
            <a:r>
              <a:rPr lang="en-US" dirty="0">
                <a:solidFill>
                  <a:srgbClr val="000000"/>
                </a:solidFill>
                <a:highlight>
                  <a:srgbClr val="FFFFFF"/>
                </a:highlight>
                <a:latin typeface="Courier New" panose="02070309020205020404" pitchFamily="49" charset="0"/>
              </a:rPr>
              <a:t> </a:t>
            </a:r>
            <a:r>
              <a:rPr lang="en-US" dirty="0">
                <a:solidFill>
                  <a:srgbClr val="FF0000"/>
                </a:solidFill>
                <a:highlight>
                  <a:srgbClr val="FFFFFF"/>
                </a:highlight>
                <a:latin typeface="Courier New" panose="02070309020205020404" pitchFamily="49" charset="0"/>
              </a:rPr>
              <a:t>9</a:t>
            </a:r>
            <a:r>
              <a:rPr lang="en-US" b="1" dirty="0">
                <a:solidFill>
                  <a:srgbClr val="000080"/>
                </a:solidFill>
                <a:highlight>
                  <a:srgbClr val="FFFFFF"/>
                </a:highlight>
                <a:latin typeface="Courier New" panose="02070309020205020404" pitchFamily="49" charset="0"/>
              </a:rPr>
              <a:t>]</a:t>
            </a:r>
            <a:endParaRPr lang="en-US" dirty="0"/>
          </a:p>
        </p:txBody>
      </p:sp>
    </p:spTree>
    <p:extLst>
      <p:ext uri="{BB962C8B-B14F-4D97-AF65-F5344CB8AC3E}">
        <p14:creationId xmlns:p14="http://schemas.microsoft.com/office/powerpoint/2010/main" val="3770993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tuples</a:t>
            </a:r>
            <a:endParaRPr lang="en-US" dirty="0"/>
          </a:p>
        </p:txBody>
      </p:sp>
      <p:sp>
        <p:nvSpPr>
          <p:cNvPr id="3" name="Content Placeholder 2"/>
          <p:cNvSpPr>
            <a:spLocks noGrp="1"/>
          </p:cNvSpPr>
          <p:nvPr>
            <p:ph idx="1"/>
          </p:nvPr>
        </p:nvSpPr>
        <p:spPr/>
        <p:txBody>
          <a:bodyPr>
            <a:normAutofit/>
          </a:bodyPr>
          <a:lstStyle/>
          <a:p>
            <a:r>
              <a:rPr lang="en-US" dirty="0" smtClean="0"/>
              <a:t>Similar to lists, but are immutable</a:t>
            </a:r>
          </a:p>
          <a:p>
            <a:r>
              <a:rPr lang="en-US" dirty="0" err="1" smtClean="0"/>
              <a:t>a_tuple</a:t>
            </a:r>
            <a:r>
              <a:rPr lang="en-US" dirty="0" smtClean="0"/>
              <a:t> = (0, 1, 2, 3, 4)</a:t>
            </a:r>
          </a:p>
          <a:p>
            <a:r>
              <a:rPr lang="en-US" dirty="0" err="1" smtClean="0"/>
              <a:t>Other_tuple</a:t>
            </a:r>
            <a:r>
              <a:rPr lang="en-US" dirty="0" smtClean="0"/>
              <a:t> = 3, 4	</a:t>
            </a:r>
          </a:p>
          <a:p>
            <a:r>
              <a:rPr lang="en-US" dirty="0" err="1" smtClean="0"/>
              <a:t>Another_tuple</a:t>
            </a:r>
            <a:r>
              <a:rPr lang="en-US" dirty="0" smtClean="0"/>
              <a:t> = </a:t>
            </a:r>
            <a:r>
              <a:rPr lang="en-US" dirty="0" err="1" smtClean="0"/>
              <a:t>tuple</a:t>
            </a:r>
            <a:r>
              <a:rPr lang="en-US" dirty="0" smtClean="0"/>
              <a:t>([0, 1, 2, 3, 4])</a:t>
            </a:r>
          </a:p>
          <a:p>
            <a:r>
              <a:rPr lang="en-US" dirty="0" err="1" smtClean="0"/>
              <a:t>Hetergeneous_tuple</a:t>
            </a:r>
            <a:r>
              <a:rPr lang="en-US" dirty="0" smtClean="0"/>
              <a:t> = (‘john’, 1.1, [1, 2])</a:t>
            </a:r>
          </a:p>
          <a:p>
            <a:endParaRPr lang="en-US" dirty="0" smtClean="0"/>
          </a:p>
          <a:p>
            <a:r>
              <a:rPr lang="en-US" dirty="0" smtClean="0"/>
              <a:t>Can be sliced, concatenated, or repeated</a:t>
            </a:r>
          </a:p>
          <a:p>
            <a:pPr lvl="1">
              <a:buNone/>
            </a:pPr>
            <a:r>
              <a:rPr lang="en-US" dirty="0" err="1" smtClean="0"/>
              <a:t>a_tuple</a:t>
            </a:r>
            <a:r>
              <a:rPr lang="en-US" dirty="0" smtClean="0"/>
              <a:t>[2:4]    # will print (2, 3)</a:t>
            </a:r>
          </a:p>
          <a:p>
            <a:r>
              <a:rPr lang="en-US" dirty="0" smtClean="0"/>
              <a:t>Cannot be modified</a:t>
            </a:r>
          </a:p>
          <a:p>
            <a:pPr lvl="1">
              <a:buNone/>
            </a:pPr>
            <a:r>
              <a:rPr lang="en-US" dirty="0" err="1" smtClean="0"/>
              <a:t>a_tuple</a:t>
            </a:r>
            <a:r>
              <a:rPr lang="en-US" dirty="0" smtClean="0"/>
              <a:t>[2] = 5</a:t>
            </a:r>
            <a:endParaRPr lang="en-US" dirty="0"/>
          </a:p>
        </p:txBody>
      </p:sp>
      <p:sp>
        <p:nvSpPr>
          <p:cNvPr id="4" name="Rectangle 3"/>
          <p:cNvSpPr/>
          <p:nvPr/>
        </p:nvSpPr>
        <p:spPr>
          <a:xfrm>
            <a:off x="914400" y="6096000"/>
            <a:ext cx="7315200" cy="369332"/>
          </a:xfrm>
          <a:prstGeom prst="rect">
            <a:avLst/>
          </a:prstGeom>
        </p:spPr>
        <p:txBody>
          <a:bodyPr wrap="square">
            <a:spAutoFit/>
          </a:bodyPr>
          <a:lstStyle/>
          <a:p>
            <a:r>
              <a:rPr lang="en-US" dirty="0" err="1" smtClean="0">
                <a:solidFill>
                  <a:srgbClr val="FF0000"/>
                </a:solidFill>
              </a:rPr>
              <a:t>TypeError</a:t>
            </a:r>
            <a:r>
              <a:rPr lang="en-US" dirty="0" smtClean="0">
                <a:solidFill>
                  <a:srgbClr val="FF0000"/>
                </a:solidFill>
              </a:rPr>
              <a:t>:</a:t>
            </a:r>
            <a:r>
              <a:rPr lang="en-US" dirty="0" smtClean="0"/>
              <a:t> '</a:t>
            </a:r>
            <a:r>
              <a:rPr lang="en-US" dirty="0" err="1" smtClean="0"/>
              <a:t>tuple</a:t>
            </a:r>
            <a:r>
              <a:rPr lang="en-US" dirty="0" smtClean="0"/>
              <a:t>' object does not support item assignment</a:t>
            </a:r>
            <a:endParaRPr lang="en-US" dirty="0"/>
          </a:p>
        </p:txBody>
      </p:sp>
      <p:sp>
        <p:nvSpPr>
          <p:cNvPr id="5" name="Rectangle 4"/>
          <p:cNvSpPr/>
          <p:nvPr/>
        </p:nvSpPr>
        <p:spPr>
          <a:xfrm>
            <a:off x="5590592" y="1744821"/>
            <a:ext cx="3441441" cy="1477328"/>
          </a:xfrm>
          <a:prstGeom prst="rect">
            <a:avLst/>
          </a:prstGeom>
          <a:solidFill>
            <a:schemeClr val="tx2">
              <a:lumMod val="40000"/>
              <a:lumOff val="60000"/>
            </a:schemeClr>
          </a:solidFill>
          <a:ln>
            <a:solidFill>
              <a:srgbClr val="FF0000"/>
            </a:solidFill>
          </a:ln>
        </p:spPr>
        <p:txBody>
          <a:bodyPr wrap="square">
            <a:spAutoFit/>
          </a:bodyPr>
          <a:lstStyle/>
          <a:p>
            <a:r>
              <a:rPr lang="en-US" dirty="0" smtClean="0"/>
              <a:t>Note: tuple is defined by comma, not (), which is only used for convenience. So a = (1)  is not a tuple,</a:t>
            </a:r>
          </a:p>
          <a:p>
            <a:r>
              <a:rPr lang="en-US" dirty="0" smtClean="0"/>
              <a:t> but a = (1,) is.</a:t>
            </a:r>
          </a:p>
        </p:txBody>
      </p:sp>
    </p:spTree>
    <p:extLst>
      <p:ext uri="{BB962C8B-B14F-4D97-AF65-F5344CB8AC3E}">
        <p14:creationId xmlns:p14="http://schemas.microsoft.com/office/powerpoint/2010/main" val="3173704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Tuples</a:t>
            </a:r>
            <a:r>
              <a:rPr lang="en-US" dirty="0" smtClean="0"/>
              <a:t> - 2</a:t>
            </a:r>
            <a:endParaRPr lang="en-US" dirty="0"/>
          </a:p>
        </p:txBody>
      </p:sp>
      <p:sp>
        <p:nvSpPr>
          <p:cNvPr id="3" name="Content Placeholder 2"/>
          <p:cNvSpPr>
            <a:spLocks noGrp="1"/>
          </p:cNvSpPr>
          <p:nvPr>
            <p:ph idx="1"/>
          </p:nvPr>
        </p:nvSpPr>
        <p:spPr/>
        <p:txBody>
          <a:bodyPr>
            <a:normAutofit/>
          </a:bodyPr>
          <a:lstStyle/>
          <a:p>
            <a:r>
              <a:rPr lang="en-US" dirty="0" smtClean="0"/>
              <a:t>Useful for returning multiple values from functions</a:t>
            </a:r>
          </a:p>
          <a:p>
            <a:endParaRPr lang="en-US" dirty="0" smtClean="0"/>
          </a:p>
          <a:p>
            <a:pPr>
              <a:buNone/>
            </a:pPr>
            <a:endParaRPr lang="en-US" dirty="0" smtClean="0"/>
          </a:p>
          <a:p>
            <a:pPr>
              <a:buNone/>
            </a:pPr>
            <a:endParaRPr lang="en-US" dirty="0"/>
          </a:p>
          <a:p>
            <a:pPr>
              <a:buNone/>
            </a:pPr>
            <a:endParaRPr lang="en-US" dirty="0" smtClean="0"/>
          </a:p>
          <a:p>
            <a:r>
              <a:rPr lang="en-US" dirty="0" err="1" smtClean="0"/>
              <a:t>Tuples</a:t>
            </a:r>
            <a:r>
              <a:rPr lang="en-US" dirty="0" smtClean="0"/>
              <a:t> and lists can also be used for multiple assignments</a:t>
            </a:r>
            <a:endParaRPr lang="en-US" dirty="0"/>
          </a:p>
        </p:txBody>
      </p:sp>
      <p:sp>
        <p:nvSpPr>
          <p:cNvPr id="5" name="Rectangle 4"/>
          <p:cNvSpPr/>
          <p:nvPr/>
        </p:nvSpPr>
        <p:spPr>
          <a:xfrm>
            <a:off x="921246" y="2270097"/>
            <a:ext cx="7772400" cy="1323439"/>
          </a:xfrm>
          <a:prstGeom prst="rect">
            <a:avLst/>
          </a:prstGeom>
        </p:spPr>
        <p:txBody>
          <a:bodyPr wrap="square">
            <a:spAutoFit/>
          </a:bodyPr>
          <a:lstStyle/>
          <a:p>
            <a:r>
              <a:rPr lang="en-US" sz="2000" b="1" dirty="0" smtClean="0">
                <a:solidFill>
                  <a:srgbClr val="0000FF"/>
                </a:solidFill>
                <a:highlight>
                  <a:srgbClr val="FFFFFF"/>
                </a:highlight>
                <a:latin typeface="Courier New"/>
              </a:rPr>
              <a:t>def</a:t>
            </a:r>
            <a:r>
              <a:rPr lang="en-US" sz="2000" b="1" dirty="0" smtClean="0">
                <a:solidFill>
                  <a:srgbClr val="000000"/>
                </a:solidFill>
                <a:highlight>
                  <a:srgbClr val="FFFFFF"/>
                </a:highlight>
                <a:latin typeface="Courier New"/>
              </a:rPr>
              <a:t> </a:t>
            </a:r>
            <a:r>
              <a:rPr lang="en-US" sz="2000" b="1" dirty="0" err="1" smtClean="0">
                <a:solidFill>
                  <a:srgbClr val="FF00FF"/>
                </a:solidFill>
                <a:highlight>
                  <a:srgbClr val="FFFFFF"/>
                </a:highlight>
                <a:latin typeface="Courier New"/>
              </a:rPr>
              <a:t>sum_and_product</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x</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y</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p>
          <a:p>
            <a:r>
              <a:rPr lang="es-ES" sz="2000" dirty="0" smtClean="0">
                <a:solidFill>
                  <a:srgbClr val="000000"/>
                </a:solidFill>
                <a:highlight>
                  <a:srgbClr val="FFFFFF"/>
                </a:highlight>
                <a:latin typeface="Courier New"/>
              </a:rPr>
              <a:t>	</a:t>
            </a:r>
            <a:r>
              <a:rPr lang="es-ES" sz="2000" b="1" dirty="0" err="1" smtClean="0">
                <a:solidFill>
                  <a:srgbClr val="0000FF"/>
                </a:solidFill>
                <a:highlight>
                  <a:srgbClr val="FFFFFF"/>
                </a:highlight>
                <a:latin typeface="Courier New"/>
              </a:rPr>
              <a:t>return</a:t>
            </a:r>
            <a:r>
              <a:rPr lang="es-ES" sz="2000" b="1" dirty="0" smtClean="0">
                <a:solidFill>
                  <a:srgbClr val="000000"/>
                </a:solidFill>
                <a:highlight>
                  <a:srgbClr val="FFFFFF"/>
                </a:highlight>
                <a:latin typeface="Courier New"/>
              </a:rPr>
              <a:t> </a:t>
            </a:r>
            <a:r>
              <a:rPr lang="es-ES" sz="2000" b="1" dirty="0" smtClean="0">
                <a:solidFill>
                  <a:srgbClr val="000080"/>
                </a:solidFill>
                <a:highlight>
                  <a:srgbClr val="FFFFFF"/>
                </a:highlight>
                <a:latin typeface="Courier New"/>
              </a:rPr>
              <a:t>(</a:t>
            </a:r>
            <a:r>
              <a:rPr lang="es-ES" sz="2000" b="1" dirty="0" smtClean="0">
                <a:solidFill>
                  <a:srgbClr val="000000"/>
                </a:solidFill>
                <a:highlight>
                  <a:srgbClr val="FFFFFF"/>
                </a:highlight>
                <a:latin typeface="Courier New"/>
              </a:rPr>
              <a:t>x </a:t>
            </a:r>
            <a:r>
              <a:rPr lang="es-ES" sz="2000" b="1" dirty="0" smtClean="0">
                <a:solidFill>
                  <a:srgbClr val="000080"/>
                </a:solidFill>
                <a:highlight>
                  <a:srgbClr val="FFFFFF"/>
                </a:highlight>
                <a:latin typeface="Courier New"/>
              </a:rPr>
              <a:t>+</a:t>
            </a:r>
            <a:r>
              <a:rPr lang="es-ES" sz="2000" b="1" dirty="0" smtClean="0">
                <a:solidFill>
                  <a:srgbClr val="000000"/>
                </a:solidFill>
                <a:highlight>
                  <a:srgbClr val="FFFFFF"/>
                </a:highlight>
                <a:latin typeface="Courier New"/>
              </a:rPr>
              <a:t> y</a:t>
            </a:r>
            <a:r>
              <a:rPr lang="es-ES" sz="2000" b="1" dirty="0" smtClean="0">
                <a:solidFill>
                  <a:srgbClr val="000080"/>
                </a:solidFill>
                <a:highlight>
                  <a:srgbClr val="FFFFFF"/>
                </a:highlight>
                <a:latin typeface="Courier New"/>
              </a:rPr>
              <a:t>),(</a:t>
            </a:r>
            <a:r>
              <a:rPr lang="es-ES" sz="2000" b="1" dirty="0" smtClean="0">
                <a:solidFill>
                  <a:srgbClr val="000000"/>
                </a:solidFill>
                <a:highlight>
                  <a:srgbClr val="FFFFFF"/>
                </a:highlight>
                <a:latin typeface="Courier New"/>
              </a:rPr>
              <a:t>x </a:t>
            </a:r>
            <a:r>
              <a:rPr lang="es-ES" sz="2000" b="1" dirty="0" smtClean="0">
                <a:solidFill>
                  <a:srgbClr val="000080"/>
                </a:solidFill>
                <a:highlight>
                  <a:srgbClr val="FFFFFF"/>
                </a:highlight>
                <a:latin typeface="Courier New"/>
              </a:rPr>
              <a:t>*</a:t>
            </a:r>
            <a:r>
              <a:rPr lang="es-ES" sz="2000" b="1" dirty="0" smtClean="0">
                <a:solidFill>
                  <a:srgbClr val="000000"/>
                </a:solidFill>
                <a:highlight>
                  <a:srgbClr val="FFFFFF"/>
                </a:highlight>
                <a:latin typeface="Courier New"/>
              </a:rPr>
              <a:t> y</a:t>
            </a:r>
            <a:r>
              <a:rPr lang="es-ES" sz="2000" b="1" dirty="0" smtClean="0">
                <a:solidFill>
                  <a:srgbClr val="000080"/>
                </a:solidFill>
                <a:highlight>
                  <a:srgbClr val="FFFFFF"/>
                </a:highlight>
                <a:latin typeface="Courier New"/>
              </a:rPr>
              <a:t>)</a:t>
            </a:r>
            <a:endParaRPr lang="es-ES" sz="2000" b="1" dirty="0" smtClean="0">
              <a:solidFill>
                <a:srgbClr val="000000"/>
              </a:solidFill>
              <a:highlight>
                <a:srgbClr val="FFFFFF"/>
              </a:highlight>
              <a:latin typeface="Courier New"/>
            </a:endParaRPr>
          </a:p>
          <a:p>
            <a:r>
              <a:rPr lang="en-US" sz="2000" dirty="0" smtClean="0">
                <a:solidFill>
                  <a:srgbClr val="000000"/>
                </a:solidFill>
                <a:highlight>
                  <a:srgbClr val="FFFFFF"/>
                </a:highlight>
                <a:latin typeface="Courier New"/>
              </a:rPr>
              <a:t>sp </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err="1" smtClean="0">
                <a:solidFill>
                  <a:srgbClr val="000000"/>
                </a:solidFill>
                <a:highlight>
                  <a:srgbClr val="FFFFFF"/>
                </a:highlight>
                <a:latin typeface="Courier New"/>
              </a:rPr>
              <a:t>sum_and_product</a:t>
            </a:r>
            <a:r>
              <a:rPr lang="en-US" sz="2000" b="1" dirty="0" smtClean="0">
                <a:solidFill>
                  <a:srgbClr val="000080"/>
                </a:solidFill>
                <a:highlight>
                  <a:srgbClr val="FFFFFF"/>
                </a:highlight>
                <a:latin typeface="Courier New"/>
              </a:rPr>
              <a:t>(</a:t>
            </a:r>
            <a:r>
              <a:rPr lang="en-US" sz="2000" b="1" dirty="0" smtClean="0">
                <a:solidFill>
                  <a:srgbClr val="FF0000"/>
                </a:solidFill>
                <a:highlight>
                  <a:srgbClr val="FFFFFF"/>
                </a:highlight>
                <a:latin typeface="Courier New"/>
              </a:rPr>
              <a:t>2</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FF0000"/>
                </a:solidFill>
                <a:highlight>
                  <a:srgbClr val="FFFFFF"/>
                </a:highlight>
                <a:latin typeface="Courier New"/>
              </a:rPr>
              <a:t>3</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008000"/>
                </a:solidFill>
                <a:highlight>
                  <a:srgbClr val="FFFFFF"/>
                </a:highlight>
                <a:latin typeface="Courier New"/>
              </a:rPr>
              <a:t># equals (5, 6) </a:t>
            </a:r>
            <a:endParaRPr lang="en-US" sz="2000" b="1" dirty="0" smtClean="0">
              <a:solidFill>
                <a:srgbClr val="000000"/>
              </a:solidFill>
              <a:highlight>
                <a:srgbClr val="FFFFFF"/>
              </a:highlight>
              <a:latin typeface="Courier New"/>
            </a:endParaRPr>
          </a:p>
          <a:p>
            <a:r>
              <a:rPr lang="en-US" sz="2000" dirty="0" smtClean="0">
                <a:solidFill>
                  <a:srgbClr val="000000"/>
                </a:solidFill>
                <a:highlight>
                  <a:srgbClr val="FFFFFF"/>
                </a:highlight>
                <a:latin typeface="Courier New"/>
              </a:rPr>
              <a:t>s</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p </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err="1" smtClean="0">
                <a:solidFill>
                  <a:srgbClr val="000000"/>
                </a:solidFill>
                <a:highlight>
                  <a:srgbClr val="FFFFFF"/>
                </a:highlight>
                <a:latin typeface="Courier New"/>
              </a:rPr>
              <a:t>sum_and_product</a:t>
            </a:r>
            <a:r>
              <a:rPr lang="en-US" sz="2000" b="1" dirty="0" smtClean="0">
                <a:solidFill>
                  <a:srgbClr val="000080"/>
                </a:solidFill>
                <a:highlight>
                  <a:srgbClr val="FFFFFF"/>
                </a:highlight>
                <a:latin typeface="Courier New"/>
              </a:rPr>
              <a:t>(</a:t>
            </a:r>
            <a:r>
              <a:rPr lang="en-US" sz="2000" b="1" dirty="0" smtClean="0">
                <a:solidFill>
                  <a:srgbClr val="FF0000"/>
                </a:solidFill>
                <a:highlight>
                  <a:srgbClr val="FFFFFF"/>
                </a:highlight>
                <a:latin typeface="Courier New"/>
              </a:rPr>
              <a:t>5</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FF0000"/>
                </a:solidFill>
                <a:highlight>
                  <a:srgbClr val="FFFFFF"/>
                </a:highlight>
                <a:latin typeface="Courier New"/>
              </a:rPr>
              <a:t>10</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008000"/>
                </a:solidFill>
                <a:highlight>
                  <a:srgbClr val="FFFFFF"/>
                </a:highlight>
                <a:latin typeface="Courier New"/>
              </a:rPr>
              <a:t># s is 15, p is 50 </a:t>
            </a:r>
            <a:endParaRPr lang="en-US" sz="2000" dirty="0"/>
          </a:p>
        </p:txBody>
      </p:sp>
      <p:sp>
        <p:nvSpPr>
          <p:cNvPr id="6" name="Rectangle 5"/>
          <p:cNvSpPr/>
          <p:nvPr/>
        </p:nvSpPr>
        <p:spPr>
          <a:xfrm>
            <a:off x="921246" y="4450702"/>
            <a:ext cx="4572000" cy="1323439"/>
          </a:xfrm>
          <a:prstGeom prst="rect">
            <a:avLst/>
          </a:prstGeom>
        </p:spPr>
        <p:txBody>
          <a:bodyPr>
            <a:spAutoFit/>
          </a:bodyPr>
          <a:lstStyle/>
          <a:p>
            <a:r>
              <a:rPr lang="en-US" sz="2000" dirty="0" smtClean="0">
                <a:solidFill>
                  <a:srgbClr val="000000"/>
                </a:solidFill>
                <a:highlight>
                  <a:srgbClr val="FFFFFF"/>
                </a:highlight>
                <a:latin typeface="Courier New"/>
              </a:rPr>
              <a:t>x</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y </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FF0000"/>
                </a:solidFill>
                <a:highlight>
                  <a:srgbClr val="FFFFFF"/>
                </a:highlight>
                <a:latin typeface="Courier New"/>
              </a:rPr>
              <a:t>1</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FF0000"/>
                </a:solidFill>
                <a:highlight>
                  <a:srgbClr val="FFFFFF"/>
                </a:highlight>
                <a:latin typeface="Courier New"/>
              </a:rPr>
              <a:t>2</a:t>
            </a:r>
            <a:endParaRPr lang="en-US" sz="2000" b="1" dirty="0" smtClean="0">
              <a:solidFill>
                <a:srgbClr val="000000"/>
              </a:solidFill>
              <a:highlight>
                <a:srgbClr val="FFFFFF"/>
              </a:highlight>
              <a:latin typeface="Courier New"/>
            </a:endParaRPr>
          </a:p>
          <a:p>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x</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y</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000080"/>
                </a:solidFill>
                <a:highlight>
                  <a:srgbClr val="FFFFFF"/>
                </a:highlight>
                <a:latin typeface="Courier New"/>
              </a:rPr>
              <a:t>[</a:t>
            </a:r>
            <a:r>
              <a:rPr lang="en-US" sz="2000" b="1" dirty="0" smtClean="0">
                <a:solidFill>
                  <a:srgbClr val="FF0000"/>
                </a:solidFill>
                <a:highlight>
                  <a:srgbClr val="FFFFFF"/>
                </a:highlight>
                <a:latin typeface="Courier New"/>
              </a:rPr>
              <a:t>1</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FF0000"/>
                </a:solidFill>
                <a:highlight>
                  <a:srgbClr val="FFFFFF"/>
                </a:highlight>
                <a:latin typeface="Courier New"/>
              </a:rPr>
              <a:t>2</a:t>
            </a:r>
            <a:r>
              <a:rPr lang="en-US" sz="2000" b="1" dirty="0" smtClean="0">
                <a:solidFill>
                  <a:srgbClr val="000080"/>
                </a:solidFill>
                <a:highlight>
                  <a:srgbClr val="FFFFFF"/>
                </a:highlight>
                <a:latin typeface="Courier New"/>
              </a:rPr>
              <a:t>]</a:t>
            </a:r>
            <a:endParaRPr lang="en-US" sz="2000" b="1" dirty="0" smtClean="0">
              <a:solidFill>
                <a:srgbClr val="000000"/>
              </a:solidFill>
              <a:highlight>
                <a:srgbClr val="FFFFFF"/>
              </a:highlight>
              <a:latin typeface="Courier New"/>
            </a:endParaRPr>
          </a:p>
          <a:p>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x</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y</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000080"/>
                </a:solidFill>
                <a:highlight>
                  <a:srgbClr val="FFFFFF"/>
                </a:highlight>
                <a:latin typeface="Courier New"/>
              </a:rPr>
              <a:t>(</a:t>
            </a:r>
            <a:r>
              <a:rPr lang="en-US" sz="2000" b="1" dirty="0" smtClean="0">
                <a:solidFill>
                  <a:srgbClr val="FF0000"/>
                </a:solidFill>
                <a:highlight>
                  <a:srgbClr val="FFFFFF"/>
                </a:highlight>
                <a:latin typeface="Courier New"/>
              </a:rPr>
              <a:t>1</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FF0000"/>
                </a:solidFill>
                <a:highlight>
                  <a:srgbClr val="FFFFFF"/>
                </a:highlight>
                <a:latin typeface="Courier New"/>
              </a:rPr>
              <a:t>2</a:t>
            </a:r>
            <a:r>
              <a:rPr lang="en-US" sz="2000" b="1" dirty="0" smtClean="0">
                <a:solidFill>
                  <a:srgbClr val="000080"/>
                </a:solidFill>
                <a:highlight>
                  <a:srgbClr val="FFFFFF"/>
                </a:highlight>
                <a:latin typeface="Courier New"/>
              </a:rPr>
              <a:t>)</a:t>
            </a:r>
          </a:p>
          <a:p>
            <a:r>
              <a:rPr lang="en-US" sz="2000" dirty="0" smtClean="0">
                <a:solidFill>
                  <a:srgbClr val="000000"/>
                </a:solidFill>
                <a:highlight>
                  <a:srgbClr val="FFFFFF"/>
                </a:highlight>
                <a:latin typeface="Courier New"/>
              </a:rPr>
              <a:t>x</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y </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y</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x</a:t>
            </a:r>
          </a:p>
        </p:txBody>
      </p:sp>
    </p:spTree>
    <p:extLst>
      <p:ext uri="{BB962C8B-B14F-4D97-AF65-F5344CB8AC3E}">
        <p14:creationId xmlns:p14="http://schemas.microsoft.com/office/powerpoint/2010/main" val="11473313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a:t>
            </a:r>
            <a:endParaRPr lang="en-US" dirty="0"/>
          </a:p>
        </p:txBody>
      </p:sp>
      <p:sp>
        <p:nvSpPr>
          <p:cNvPr id="3" name="Content Placeholder 2"/>
          <p:cNvSpPr>
            <a:spLocks noGrp="1"/>
          </p:cNvSpPr>
          <p:nvPr>
            <p:ph idx="1"/>
          </p:nvPr>
        </p:nvSpPr>
        <p:spPr>
          <a:xfrm>
            <a:off x="457200" y="1600201"/>
            <a:ext cx="8229600" cy="914400"/>
          </a:xfrm>
        </p:spPr>
        <p:txBody>
          <a:bodyPr>
            <a:normAutofit/>
          </a:bodyPr>
          <a:lstStyle/>
          <a:p>
            <a:r>
              <a:rPr lang="en-US" dirty="0" smtClean="0"/>
              <a:t>A dictionary associates values with unique keys</a:t>
            </a:r>
            <a:endParaRPr lang="en-US" dirty="0"/>
          </a:p>
        </p:txBody>
      </p:sp>
      <p:sp>
        <p:nvSpPr>
          <p:cNvPr id="4" name="Rectangle 3"/>
          <p:cNvSpPr/>
          <p:nvPr/>
        </p:nvSpPr>
        <p:spPr>
          <a:xfrm>
            <a:off x="381000" y="2286000"/>
            <a:ext cx="8686800" cy="923330"/>
          </a:xfrm>
          <a:prstGeom prst="rect">
            <a:avLst/>
          </a:prstGeom>
        </p:spPr>
        <p:txBody>
          <a:bodyPr wrap="square">
            <a:spAutoFit/>
          </a:bodyPr>
          <a:lstStyle/>
          <a:p>
            <a:r>
              <a:rPr lang="en-US" dirty="0" err="1" smtClean="0">
                <a:solidFill>
                  <a:srgbClr val="000000"/>
                </a:solidFill>
                <a:highlight>
                  <a:srgbClr val="FFFFFF"/>
                </a:highlight>
                <a:latin typeface="Courier New"/>
              </a:rPr>
              <a:t>empty_dict</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a:t>
            </a:r>
            <a:r>
              <a:rPr lang="en-US" b="1" dirty="0" err="1" smtClean="0">
                <a:solidFill>
                  <a:srgbClr val="008000"/>
                </a:solidFill>
                <a:highlight>
                  <a:srgbClr val="FFFFFF"/>
                </a:highlight>
                <a:latin typeface="Courier New"/>
              </a:rPr>
              <a:t>Pythonic</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empty_dict2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dict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less </a:t>
            </a:r>
            <a:r>
              <a:rPr lang="en-US" b="1" dirty="0" err="1" smtClean="0">
                <a:solidFill>
                  <a:srgbClr val="008000"/>
                </a:solidFill>
                <a:highlight>
                  <a:srgbClr val="FFFFFF"/>
                </a:highlight>
                <a:latin typeface="Courier New"/>
              </a:rPr>
              <a:t>Pythonic</a:t>
            </a:r>
            <a:r>
              <a:rPr lang="en-US" b="1" dirty="0" smtClean="0">
                <a:solidFill>
                  <a:srgbClr val="008000"/>
                </a:solidFill>
                <a:highlight>
                  <a:srgbClr val="FFFFFF"/>
                </a:highlight>
                <a:latin typeface="Courier New"/>
              </a:rPr>
              <a:t> </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grades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"Joel"</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80</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"Tim"</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95</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dictionary literal </a:t>
            </a:r>
            <a:endParaRPr lang="en-US" b="1" dirty="0" smtClean="0">
              <a:solidFill>
                <a:srgbClr val="000000"/>
              </a:solidFill>
              <a:highlight>
                <a:srgbClr val="FFFFFF"/>
              </a:highlight>
              <a:latin typeface="Courier New"/>
            </a:endParaRPr>
          </a:p>
        </p:txBody>
      </p:sp>
      <p:sp>
        <p:nvSpPr>
          <p:cNvPr id="5" name="Rectangle 4"/>
          <p:cNvSpPr/>
          <p:nvPr/>
        </p:nvSpPr>
        <p:spPr>
          <a:xfrm>
            <a:off x="381000" y="3856672"/>
            <a:ext cx="8763000" cy="1477328"/>
          </a:xfrm>
          <a:prstGeom prst="rect">
            <a:avLst/>
          </a:prstGeom>
        </p:spPr>
        <p:txBody>
          <a:bodyPr wrap="square">
            <a:spAutoFit/>
          </a:bodyPr>
          <a:lstStyle/>
          <a:p>
            <a:r>
              <a:rPr lang="pt-BR" dirty="0" smtClean="0">
                <a:solidFill>
                  <a:srgbClr val="000000"/>
                </a:solidFill>
                <a:highlight>
                  <a:srgbClr val="FFFFFF"/>
                </a:highlight>
                <a:latin typeface="Courier New"/>
              </a:rPr>
              <a:t>joels_grade </a:t>
            </a:r>
            <a:r>
              <a:rPr lang="pt-BR" b="1" dirty="0" smtClean="0">
                <a:solidFill>
                  <a:srgbClr val="000080"/>
                </a:solidFill>
                <a:highlight>
                  <a:srgbClr val="FFFFFF"/>
                </a:highlight>
                <a:latin typeface="Courier New"/>
              </a:rPr>
              <a:t>=</a:t>
            </a:r>
            <a:r>
              <a:rPr lang="pt-BR" b="1" dirty="0" smtClean="0">
                <a:solidFill>
                  <a:srgbClr val="000000"/>
                </a:solidFill>
                <a:highlight>
                  <a:srgbClr val="FFFFFF"/>
                </a:highlight>
                <a:latin typeface="Courier New"/>
              </a:rPr>
              <a:t> grades</a:t>
            </a:r>
            <a:r>
              <a:rPr lang="pt-BR" b="1" dirty="0" smtClean="0">
                <a:solidFill>
                  <a:srgbClr val="000080"/>
                </a:solidFill>
                <a:highlight>
                  <a:srgbClr val="FFFFFF"/>
                </a:highlight>
                <a:latin typeface="Courier New"/>
              </a:rPr>
              <a:t>[</a:t>
            </a:r>
            <a:r>
              <a:rPr lang="pt-BR" b="1" dirty="0" smtClean="0">
                <a:solidFill>
                  <a:srgbClr val="808080"/>
                </a:solidFill>
                <a:highlight>
                  <a:srgbClr val="FFFFFF"/>
                </a:highlight>
                <a:latin typeface="Courier New"/>
              </a:rPr>
              <a:t>"Joel"</a:t>
            </a:r>
            <a:r>
              <a:rPr lang="pt-BR" b="1" dirty="0" smtClean="0">
                <a:solidFill>
                  <a:srgbClr val="000080"/>
                </a:solidFill>
                <a:highlight>
                  <a:srgbClr val="FFFFFF"/>
                </a:highlight>
                <a:latin typeface="Courier New"/>
              </a:rPr>
              <a:t>]</a:t>
            </a:r>
            <a:r>
              <a:rPr lang="pt-BR" b="1" dirty="0" smtClean="0">
                <a:solidFill>
                  <a:srgbClr val="000000"/>
                </a:solidFill>
                <a:highlight>
                  <a:srgbClr val="FFFFFF"/>
                </a:highlight>
                <a:latin typeface="Courier New"/>
              </a:rPr>
              <a:t>          </a:t>
            </a:r>
            <a:r>
              <a:rPr lang="pt-BR" b="1" dirty="0" smtClean="0">
                <a:solidFill>
                  <a:srgbClr val="008000"/>
                </a:solidFill>
                <a:highlight>
                  <a:srgbClr val="FFFFFF"/>
                </a:highlight>
                <a:latin typeface="Courier New"/>
              </a:rPr>
              <a:t># equals 80 </a:t>
            </a:r>
            <a:endParaRPr lang="pt-BR" b="1"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grades</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"Tim"</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99</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replaces the old value </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grades</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"Kate"</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100</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adds a third entry </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num_students</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len</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grades</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equals 3 </a:t>
            </a:r>
            <a:endParaRPr lang="en-US" b="1" dirty="0" smtClean="0">
              <a:solidFill>
                <a:srgbClr val="000000"/>
              </a:solidFill>
              <a:highlight>
                <a:srgbClr val="FFFFFF"/>
              </a:highlight>
              <a:latin typeface="Courier New"/>
            </a:endParaRPr>
          </a:p>
        </p:txBody>
      </p:sp>
      <p:sp>
        <p:nvSpPr>
          <p:cNvPr id="6" name="Content Placeholder 2"/>
          <p:cNvSpPr txBox="1">
            <a:spLocks/>
          </p:cNvSpPr>
          <p:nvPr/>
        </p:nvSpPr>
        <p:spPr>
          <a:xfrm>
            <a:off x="457200" y="3276600"/>
            <a:ext cx="82296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Access/modify value with key</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841647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Dictionaries - 2</a:t>
            </a:r>
            <a:endParaRPr lang="en-US" dirty="0"/>
          </a:p>
        </p:txBody>
      </p:sp>
      <p:sp>
        <p:nvSpPr>
          <p:cNvPr id="3" name="Content Placeholder 2"/>
          <p:cNvSpPr>
            <a:spLocks noGrp="1"/>
          </p:cNvSpPr>
          <p:nvPr>
            <p:ph idx="1"/>
          </p:nvPr>
        </p:nvSpPr>
        <p:spPr>
          <a:xfrm>
            <a:off x="457200" y="1600201"/>
            <a:ext cx="8229600" cy="609600"/>
          </a:xfrm>
        </p:spPr>
        <p:txBody>
          <a:bodyPr/>
          <a:lstStyle/>
          <a:p>
            <a:r>
              <a:rPr lang="en-US" dirty="0" smtClean="0"/>
              <a:t>Check for existence of key</a:t>
            </a:r>
            <a:endParaRPr lang="en-US" dirty="0"/>
          </a:p>
        </p:txBody>
      </p:sp>
      <p:sp>
        <p:nvSpPr>
          <p:cNvPr id="5" name="Rectangle 4"/>
          <p:cNvSpPr/>
          <p:nvPr/>
        </p:nvSpPr>
        <p:spPr>
          <a:xfrm>
            <a:off x="609600" y="2209800"/>
            <a:ext cx="8077200" cy="646331"/>
          </a:xfrm>
          <a:prstGeom prst="rect">
            <a:avLst/>
          </a:prstGeom>
        </p:spPr>
        <p:txBody>
          <a:bodyPr wrap="square">
            <a:spAutoFit/>
          </a:bodyPr>
          <a:lstStyle/>
          <a:p>
            <a:r>
              <a:rPr lang="en-US" dirty="0" err="1" smtClean="0">
                <a:solidFill>
                  <a:srgbClr val="000000"/>
                </a:solidFill>
                <a:highlight>
                  <a:srgbClr val="FFFFFF"/>
                </a:highlight>
                <a:latin typeface="Courier New"/>
              </a:rPr>
              <a:t>joel_has_grade</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"Joel"</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in</a:t>
            </a:r>
            <a:r>
              <a:rPr lang="en-US" b="1" dirty="0" smtClean="0">
                <a:solidFill>
                  <a:srgbClr val="000000"/>
                </a:solidFill>
                <a:highlight>
                  <a:srgbClr val="FFFFFF"/>
                </a:highlight>
                <a:latin typeface="Courier New"/>
              </a:rPr>
              <a:t> grades     </a:t>
            </a:r>
            <a:r>
              <a:rPr lang="en-US" b="1" dirty="0" smtClean="0">
                <a:solidFill>
                  <a:srgbClr val="008000"/>
                </a:solidFill>
                <a:highlight>
                  <a:srgbClr val="FFFFFF"/>
                </a:highlight>
                <a:latin typeface="Courier New"/>
              </a:rPr>
              <a:t># True </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kate_has_grade</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"Kate"</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in</a:t>
            </a:r>
            <a:r>
              <a:rPr lang="en-US" b="1" dirty="0" smtClean="0">
                <a:solidFill>
                  <a:srgbClr val="000000"/>
                </a:solidFill>
                <a:highlight>
                  <a:srgbClr val="FFFFFF"/>
                </a:highlight>
                <a:latin typeface="Courier New"/>
              </a:rPr>
              <a:t> grades     </a:t>
            </a:r>
            <a:r>
              <a:rPr lang="en-US" b="1" dirty="0" smtClean="0">
                <a:solidFill>
                  <a:srgbClr val="008000"/>
                </a:solidFill>
                <a:highlight>
                  <a:srgbClr val="FFFFFF"/>
                </a:highlight>
                <a:latin typeface="Courier New"/>
              </a:rPr>
              <a:t># False </a:t>
            </a:r>
            <a:endParaRPr lang="en-US" b="1" dirty="0" smtClean="0">
              <a:solidFill>
                <a:srgbClr val="000000"/>
              </a:solidFill>
              <a:highlight>
                <a:srgbClr val="FFFFFF"/>
              </a:highlight>
              <a:latin typeface="Courier New"/>
            </a:endParaRPr>
          </a:p>
        </p:txBody>
      </p:sp>
      <p:sp>
        <p:nvSpPr>
          <p:cNvPr id="6" name="Rectangle 5"/>
          <p:cNvSpPr/>
          <p:nvPr/>
        </p:nvSpPr>
        <p:spPr>
          <a:xfrm>
            <a:off x="609600" y="3505200"/>
            <a:ext cx="7239000" cy="646331"/>
          </a:xfrm>
          <a:prstGeom prst="rect">
            <a:avLst/>
          </a:prstGeom>
        </p:spPr>
        <p:txBody>
          <a:bodyPr wrap="square">
            <a:spAutoFit/>
          </a:bodyPr>
          <a:lstStyle/>
          <a:p>
            <a:r>
              <a:rPr lang="en-US" dirty="0" err="1" smtClean="0">
                <a:solidFill>
                  <a:srgbClr val="000000"/>
                </a:solidFill>
                <a:highlight>
                  <a:srgbClr val="FFFFFF"/>
                </a:highlight>
                <a:latin typeface="Courier New"/>
              </a:rPr>
              <a:t>joels_grade</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grades</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get</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"Joel"</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0</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equals 80 </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kates_grade</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grades</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get</a:t>
            </a:r>
            <a:r>
              <a:rPr lang="en-US" b="1" dirty="0" smtClean="0">
                <a:solidFill>
                  <a:srgbClr val="000080"/>
                </a:solidFill>
                <a:highlight>
                  <a:srgbClr val="FFFFFF"/>
                </a:highlight>
                <a:latin typeface="Courier New"/>
              </a:rPr>
              <a:t>(</a:t>
            </a:r>
            <a:r>
              <a:rPr lang="en-US" b="1" dirty="0" smtClean="0">
                <a:solidFill>
                  <a:srgbClr val="808080"/>
                </a:solidFill>
                <a:highlight>
                  <a:srgbClr val="FFFFFF"/>
                </a:highlight>
                <a:latin typeface="Courier New"/>
              </a:rPr>
              <a:t>"Kate"</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0</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equals 0 </a:t>
            </a:r>
            <a:endParaRPr lang="en-US" b="1" dirty="0" smtClean="0">
              <a:solidFill>
                <a:srgbClr val="000000"/>
              </a:solidFill>
              <a:highlight>
                <a:srgbClr val="FFFFFF"/>
              </a:highlight>
              <a:latin typeface="Courier New"/>
            </a:endParaRPr>
          </a:p>
        </p:txBody>
      </p:sp>
      <p:sp>
        <p:nvSpPr>
          <p:cNvPr id="7" name="Content Placeholder 2"/>
          <p:cNvSpPr txBox="1">
            <a:spLocks/>
          </p:cNvSpPr>
          <p:nvPr/>
        </p:nvSpPr>
        <p:spPr>
          <a:xfrm>
            <a:off x="457200" y="2971800"/>
            <a:ext cx="8229600" cy="609600"/>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Use “get” to avoid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keyError</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and add default value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457200" y="4953000"/>
            <a:ext cx="8229600" cy="609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Get all items</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8"/>
          <p:cNvSpPr/>
          <p:nvPr/>
        </p:nvSpPr>
        <p:spPr>
          <a:xfrm>
            <a:off x="152400" y="5706070"/>
            <a:ext cx="8458200" cy="923330"/>
          </a:xfrm>
          <a:prstGeom prst="rect">
            <a:avLst/>
          </a:prstGeom>
        </p:spPr>
        <p:txBody>
          <a:bodyPr wrap="square">
            <a:spAutoFit/>
          </a:bodyPr>
          <a:lstStyle/>
          <a:p>
            <a:r>
              <a:rPr lang="en-US" dirty="0" err="1" smtClean="0">
                <a:solidFill>
                  <a:srgbClr val="000000"/>
                </a:solidFill>
                <a:highlight>
                  <a:srgbClr val="FFFFFF"/>
                </a:highlight>
                <a:latin typeface="Courier New"/>
              </a:rPr>
              <a:t>all_keys</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grades</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keys</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return a list of all keys</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all_values</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grades</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values</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return a list of all values</a:t>
            </a:r>
            <a:endParaRPr lang="en-US" b="1"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all_pairs</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grades</a:t>
            </a:r>
            <a:r>
              <a:rPr lang="en-US" b="1" dirty="0" err="1" smtClean="0">
                <a:solidFill>
                  <a:srgbClr val="000080"/>
                </a:solidFill>
                <a:highlight>
                  <a:srgbClr val="FFFFFF"/>
                </a:highlight>
                <a:latin typeface="Courier New"/>
              </a:rPr>
              <a:t>.</a:t>
            </a:r>
            <a:r>
              <a:rPr lang="en-US" b="1" dirty="0" err="1" smtClean="0">
                <a:solidFill>
                  <a:srgbClr val="000000"/>
                </a:solidFill>
                <a:highlight>
                  <a:srgbClr val="FFFFFF"/>
                </a:highlight>
                <a:latin typeface="Courier New"/>
              </a:rPr>
              <a:t>items</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a list of (key, value) </a:t>
            </a:r>
            <a:r>
              <a:rPr lang="en-US" b="1" dirty="0" err="1" smtClean="0">
                <a:solidFill>
                  <a:srgbClr val="008000"/>
                </a:solidFill>
                <a:highlight>
                  <a:srgbClr val="FFFFFF"/>
                </a:highlight>
                <a:latin typeface="Courier New"/>
              </a:rPr>
              <a:t>tuples</a:t>
            </a:r>
            <a:endParaRPr lang="en-US" b="1" dirty="0" smtClean="0">
              <a:solidFill>
                <a:srgbClr val="000000"/>
              </a:solidFill>
              <a:highlight>
                <a:srgbClr val="FFFFFF"/>
              </a:highlight>
              <a:latin typeface="Courier New"/>
            </a:endParaRPr>
          </a:p>
        </p:txBody>
      </p:sp>
    </p:spTree>
    <p:extLst>
      <p:ext uri="{BB962C8B-B14F-4D97-AF65-F5344CB8AC3E}">
        <p14:creationId xmlns:p14="http://schemas.microsoft.com/office/powerpoint/2010/main" val="4096930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- 1</a:t>
            </a:r>
            <a:endParaRPr lang="en-US" dirty="0"/>
          </a:p>
        </p:txBody>
      </p:sp>
      <p:sp>
        <p:nvSpPr>
          <p:cNvPr id="3" name="Content Placeholder 2"/>
          <p:cNvSpPr>
            <a:spLocks noGrp="1"/>
          </p:cNvSpPr>
          <p:nvPr>
            <p:ph idx="1"/>
          </p:nvPr>
        </p:nvSpPr>
        <p:spPr>
          <a:xfrm>
            <a:off x="457200" y="1600201"/>
            <a:ext cx="8229600" cy="762000"/>
          </a:xfrm>
        </p:spPr>
        <p:txBody>
          <a:bodyPr/>
          <a:lstStyle/>
          <a:p>
            <a:r>
              <a:rPr lang="en-US" dirty="0" smtClean="0"/>
              <a:t>if-else</a:t>
            </a:r>
            <a:endParaRPr lang="en-US" dirty="0"/>
          </a:p>
        </p:txBody>
      </p:sp>
      <p:sp>
        <p:nvSpPr>
          <p:cNvPr id="6" name="Rectangle 5"/>
          <p:cNvSpPr/>
          <p:nvPr/>
        </p:nvSpPr>
        <p:spPr>
          <a:xfrm>
            <a:off x="466725" y="2133600"/>
            <a:ext cx="8534400" cy="2031325"/>
          </a:xfrm>
          <a:prstGeom prst="rect">
            <a:avLst/>
          </a:prstGeom>
        </p:spPr>
        <p:txBody>
          <a:bodyPr wrap="square">
            <a:spAutoFit/>
          </a:bodyPr>
          <a:lstStyle/>
          <a:p>
            <a:r>
              <a:rPr lang="en-US" b="1" dirty="0" smtClean="0">
                <a:solidFill>
                  <a:srgbClr val="0000FF"/>
                </a:solidFill>
                <a:highlight>
                  <a:srgbClr val="FFFFFF"/>
                </a:highlight>
                <a:latin typeface="Courier New"/>
              </a:rPr>
              <a:t>if</a:t>
            </a:r>
            <a:r>
              <a:rPr lang="en-US" b="1" dirty="0" smtClean="0">
                <a:solidFill>
                  <a:srgbClr val="000000"/>
                </a:solidFill>
                <a:highlight>
                  <a:srgbClr val="FFFFFF"/>
                </a:highlight>
                <a:latin typeface="Courier New"/>
              </a:rPr>
              <a:t> 1 </a:t>
            </a:r>
            <a:r>
              <a:rPr lang="en-US" b="1" dirty="0" smtClean="0">
                <a:solidFill>
                  <a:srgbClr val="000080"/>
                </a:solidFill>
                <a:highlight>
                  <a:srgbClr val="FFFFFF"/>
                </a:highlight>
                <a:latin typeface="Courier New"/>
              </a:rPr>
              <a:t>&gt;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message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"if only 1 were greater than two..."</a:t>
            </a:r>
            <a:endParaRPr lang="en-US" b="1" dirty="0" smtClean="0">
              <a:solidFill>
                <a:srgbClr val="000000"/>
              </a:solidFill>
              <a:highlight>
                <a:srgbClr val="FFFFFF"/>
              </a:highlight>
              <a:latin typeface="Courier New"/>
            </a:endParaRPr>
          </a:p>
          <a:p>
            <a:r>
              <a:rPr lang="en-US" b="1" dirty="0" err="1" smtClean="0">
                <a:solidFill>
                  <a:srgbClr val="0000FF"/>
                </a:solidFill>
                <a:highlight>
                  <a:srgbClr val="FFFFFF"/>
                </a:highlight>
                <a:latin typeface="Courier New"/>
              </a:rPr>
              <a:t>elif</a:t>
            </a:r>
            <a:r>
              <a:rPr lang="en-US" b="1" dirty="0" smtClean="0">
                <a:solidFill>
                  <a:srgbClr val="000000"/>
                </a:solidFill>
                <a:highlight>
                  <a:srgbClr val="FFFFFF"/>
                </a:highlight>
                <a:latin typeface="Courier New"/>
              </a:rPr>
              <a:t> 1 </a:t>
            </a:r>
            <a:r>
              <a:rPr lang="en-US" b="1" dirty="0" smtClean="0">
                <a:solidFill>
                  <a:srgbClr val="000080"/>
                </a:solidFill>
                <a:highlight>
                  <a:srgbClr val="FFFFFF"/>
                </a:highlight>
                <a:latin typeface="Courier New"/>
              </a:rPr>
              <a:t>&gt;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da-DK" dirty="0" smtClean="0">
                <a:solidFill>
                  <a:srgbClr val="000000"/>
                </a:solidFill>
                <a:highlight>
                  <a:srgbClr val="FFFFFF"/>
                </a:highlight>
                <a:latin typeface="Courier New"/>
              </a:rPr>
              <a:t>    message </a:t>
            </a:r>
            <a:r>
              <a:rPr lang="da-DK" b="1" dirty="0" smtClean="0">
                <a:solidFill>
                  <a:srgbClr val="000080"/>
                </a:solidFill>
                <a:highlight>
                  <a:srgbClr val="FFFFFF"/>
                </a:highlight>
                <a:latin typeface="Courier New"/>
              </a:rPr>
              <a:t>=</a:t>
            </a:r>
            <a:r>
              <a:rPr lang="da-DK" b="1" dirty="0" smtClean="0">
                <a:solidFill>
                  <a:srgbClr val="000000"/>
                </a:solidFill>
                <a:highlight>
                  <a:srgbClr val="FFFFFF"/>
                </a:highlight>
                <a:latin typeface="Courier New"/>
              </a:rPr>
              <a:t> </a:t>
            </a:r>
            <a:r>
              <a:rPr lang="da-DK" b="1" dirty="0" smtClean="0">
                <a:solidFill>
                  <a:srgbClr val="808080"/>
                </a:solidFill>
                <a:highlight>
                  <a:srgbClr val="FFFFFF"/>
                </a:highlight>
                <a:latin typeface="Courier New"/>
              </a:rPr>
              <a:t>"elif stands for 'else if'"</a:t>
            </a:r>
            <a:endParaRPr lang="da-DK" b="1" dirty="0" smtClean="0">
              <a:solidFill>
                <a:srgbClr val="000000"/>
              </a:solidFill>
              <a:highlight>
                <a:srgbClr val="FFFFFF"/>
              </a:highlight>
              <a:latin typeface="Courier New"/>
            </a:endParaRPr>
          </a:p>
          <a:p>
            <a:r>
              <a:rPr lang="en-US" b="1" dirty="0" smtClean="0">
                <a:solidFill>
                  <a:srgbClr val="0000FF"/>
                </a:solidFill>
                <a:highlight>
                  <a:srgbClr val="FFFFFF"/>
                </a:highlight>
                <a:latin typeface="Courier New"/>
              </a:rPr>
              <a:t>else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message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"when all else fails use else (if you want to)"</a:t>
            </a:r>
          </a:p>
          <a:p>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message</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p:txBody>
      </p:sp>
    </p:spTree>
    <p:extLst>
      <p:ext uri="{BB962C8B-B14F-4D97-AF65-F5344CB8AC3E}">
        <p14:creationId xmlns:p14="http://schemas.microsoft.com/office/powerpoint/2010/main" val="29744310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Truthiness</a:t>
            </a:r>
            <a:endParaRPr lang="en-US" dirty="0"/>
          </a:p>
        </p:txBody>
      </p:sp>
      <p:sp>
        <p:nvSpPr>
          <p:cNvPr id="4" name="TextBox 3"/>
          <p:cNvSpPr txBox="1"/>
          <p:nvPr/>
        </p:nvSpPr>
        <p:spPr>
          <a:xfrm>
            <a:off x="2341984" y="1823506"/>
            <a:ext cx="6497216" cy="584775"/>
          </a:xfrm>
          <a:prstGeom prst="rect">
            <a:avLst/>
          </a:prstGeom>
          <a:noFill/>
        </p:spPr>
        <p:txBody>
          <a:bodyPr wrap="square" rtlCol="0">
            <a:spAutoFit/>
          </a:bodyPr>
          <a:lstStyle/>
          <a:p>
            <a:r>
              <a:rPr lang="en-US" sz="3200" dirty="0" smtClean="0"/>
              <a:t>All keywords are case sensitive. </a:t>
            </a:r>
            <a:endParaRPr lang="en-US" sz="3200" dirty="0"/>
          </a:p>
        </p:txBody>
      </p:sp>
      <p:sp>
        <p:nvSpPr>
          <p:cNvPr id="5" name="TextBox 4"/>
          <p:cNvSpPr txBox="1"/>
          <p:nvPr/>
        </p:nvSpPr>
        <p:spPr>
          <a:xfrm>
            <a:off x="2341984" y="2432986"/>
            <a:ext cx="5971397" cy="830997"/>
          </a:xfrm>
          <a:prstGeom prst="rect">
            <a:avLst/>
          </a:prstGeom>
          <a:noFill/>
        </p:spPr>
        <p:txBody>
          <a:bodyPr wrap="square" rtlCol="0">
            <a:spAutoFit/>
          </a:bodyPr>
          <a:lstStyle/>
          <a:p>
            <a:r>
              <a:rPr lang="en-US" sz="2400" dirty="0" smtClean="0"/>
              <a:t>0, 0.0, [], (), None are considered False. Most other values are True.</a:t>
            </a:r>
            <a:endParaRPr lang="en-US" sz="2400" dirty="0"/>
          </a:p>
        </p:txBody>
      </p:sp>
      <p:sp>
        <p:nvSpPr>
          <p:cNvPr id="7" name="Rectangle 6"/>
          <p:cNvSpPr/>
          <p:nvPr/>
        </p:nvSpPr>
        <p:spPr>
          <a:xfrm>
            <a:off x="2341984" y="3358498"/>
            <a:ext cx="3819534" cy="2031325"/>
          </a:xfrm>
          <a:prstGeom prst="rect">
            <a:avLst/>
          </a:prstGeom>
          <a:ln>
            <a:solidFill>
              <a:schemeClr val="accent1"/>
            </a:solidFill>
          </a:ln>
        </p:spPr>
        <p:txBody>
          <a:bodyPr wrap="square">
            <a:spAutoFit/>
          </a:bodyPr>
          <a:lstStyle/>
          <a:p>
            <a:r>
              <a:rPr lang="pt-BR" dirty="0" smtClean="0">
                <a:solidFill>
                  <a:srgbClr val="000000"/>
                </a:solidFill>
                <a:highlight>
                  <a:srgbClr val="FFFFFF"/>
                </a:highlight>
                <a:latin typeface="Courier New"/>
              </a:rPr>
              <a:t>a </a:t>
            </a:r>
            <a:r>
              <a:rPr lang="pt-BR" b="1" dirty="0" smtClean="0">
                <a:solidFill>
                  <a:srgbClr val="000080"/>
                </a:solidFill>
                <a:highlight>
                  <a:srgbClr val="FFFFFF"/>
                </a:highlight>
                <a:latin typeface="Courier New"/>
              </a:rPr>
              <a:t>=</a:t>
            </a:r>
            <a:r>
              <a:rPr lang="pt-BR" b="1" dirty="0" smtClean="0">
                <a:solidFill>
                  <a:srgbClr val="000000"/>
                </a:solidFill>
                <a:highlight>
                  <a:srgbClr val="FFFFFF"/>
                </a:highlight>
                <a:latin typeface="Courier New"/>
              </a:rPr>
              <a:t> </a:t>
            </a:r>
            <a:r>
              <a:rPr lang="pt-BR" b="1" dirty="0" smtClean="0">
                <a:solidFill>
                  <a:srgbClr val="000080"/>
                </a:solidFill>
                <a:highlight>
                  <a:srgbClr val="FFFFFF"/>
                </a:highlight>
                <a:latin typeface="Courier New"/>
              </a:rPr>
              <a:t>[</a:t>
            </a:r>
            <a:r>
              <a:rPr lang="pt-BR" b="1" dirty="0" smtClean="0">
                <a:solidFill>
                  <a:srgbClr val="FF0000"/>
                </a:solidFill>
                <a:highlight>
                  <a:srgbClr val="FFFFFF"/>
                </a:highlight>
                <a:latin typeface="Courier New"/>
              </a:rPr>
              <a:t>0</a:t>
            </a:r>
            <a:r>
              <a:rPr lang="pt-BR" b="1" dirty="0" smtClean="0">
                <a:solidFill>
                  <a:srgbClr val="000080"/>
                </a:solidFill>
                <a:highlight>
                  <a:srgbClr val="FFFFFF"/>
                </a:highlight>
                <a:latin typeface="Courier New"/>
              </a:rPr>
              <a:t>,</a:t>
            </a:r>
            <a:r>
              <a:rPr lang="pt-BR" b="1" dirty="0" smtClean="0">
                <a:solidFill>
                  <a:srgbClr val="000000"/>
                </a:solidFill>
                <a:highlight>
                  <a:srgbClr val="FFFFFF"/>
                </a:highlight>
                <a:latin typeface="Courier New"/>
              </a:rPr>
              <a:t> </a:t>
            </a:r>
            <a:r>
              <a:rPr lang="pt-BR" b="1" dirty="0" smtClean="0">
                <a:solidFill>
                  <a:srgbClr val="FF0000"/>
                </a:solidFill>
                <a:highlight>
                  <a:srgbClr val="FFFFFF"/>
                </a:highlight>
                <a:latin typeface="Courier New"/>
              </a:rPr>
              <a:t>0</a:t>
            </a:r>
            <a:r>
              <a:rPr lang="pt-BR" b="1" dirty="0" smtClean="0">
                <a:solidFill>
                  <a:srgbClr val="000080"/>
                </a:solidFill>
                <a:highlight>
                  <a:srgbClr val="FFFFFF"/>
                </a:highlight>
                <a:latin typeface="Courier New"/>
              </a:rPr>
              <a:t>,</a:t>
            </a:r>
            <a:r>
              <a:rPr lang="pt-BR" b="1" dirty="0" smtClean="0">
                <a:solidFill>
                  <a:srgbClr val="000000"/>
                </a:solidFill>
                <a:highlight>
                  <a:srgbClr val="FFFFFF"/>
                </a:highlight>
                <a:latin typeface="Courier New"/>
              </a:rPr>
              <a:t> </a:t>
            </a:r>
            <a:r>
              <a:rPr lang="pt-BR" b="1" dirty="0" smtClean="0">
                <a:solidFill>
                  <a:srgbClr val="FF0000"/>
                </a:solidFill>
                <a:highlight>
                  <a:srgbClr val="FFFFFF"/>
                </a:highlight>
                <a:latin typeface="Courier New"/>
              </a:rPr>
              <a:t>0</a:t>
            </a:r>
            <a:r>
              <a:rPr lang="pt-BR" b="1" dirty="0" smtClean="0">
                <a:solidFill>
                  <a:srgbClr val="000080"/>
                </a:solidFill>
                <a:highlight>
                  <a:srgbClr val="FFFFFF"/>
                </a:highlight>
                <a:latin typeface="Courier New"/>
              </a:rPr>
              <a:t>,</a:t>
            </a:r>
            <a:r>
              <a:rPr lang="pt-BR" b="1" dirty="0" smtClean="0">
                <a:solidFill>
                  <a:srgbClr val="000000"/>
                </a:solidFill>
                <a:highlight>
                  <a:srgbClr val="FFFFFF"/>
                </a:highlight>
                <a:latin typeface="Courier New"/>
              </a:rPr>
              <a:t> </a:t>
            </a:r>
            <a:r>
              <a:rPr lang="pt-BR" b="1" dirty="0" smtClean="0">
                <a:solidFill>
                  <a:srgbClr val="FF0000"/>
                </a:solidFill>
                <a:highlight>
                  <a:srgbClr val="FFFFFF"/>
                </a:highlight>
                <a:latin typeface="Courier New"/>
              </a:rPr>
              <a:t>1</a:t>
            </a:r>
            <a:r>
              <a:rPr lang="pt-BR" b="1" dirty="0" smtClean="0">
                <a:solidFill>
                  <a:srgbClr val="000080"/>
                </a:solidFill>
                <a:highlight>
                  <a:srgbClr val="FFFFFF"/>
                </a:highlight>
                <a:latin typeface="Courier New"/>
              </a:rPr>
              <a:t>]</a:t>
            </a:r>
            <a:endParaRPr lang="pt-BR" b="1"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any</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a</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Out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True</a:t>
            </a:r>
            <a:endParaRPr lang="en-US" b="1"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all</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a</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Out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False</a:t>
            </a:r>
            <a:endParaRPr lang="en-US" dirty="0"/>
          </a:p>
        </p:txBody>
      </p:sp>
    </p:spTree>
    <p:extLst>
      <p:ext uri="{BB962C8B-B14F-4D97-AF65-F5344CB8AC3E}">
        <p14:creationId xmlns:p14="http://schemas.microsoft.com/office/powerpoint/2010/main" val="17238467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graphicFrame>
        <p:nvGraphicFramePr>
          <p:cNvPr id="6" name="Table 5"/>
          <p:cNvGraphicFramePr>
            <a:graphicFrameLocks noGrp="1"/>
          </p:cNvGraphicFramePr>
          <p:nvPr/>
        </p:nvGraphicFramePr>
        <p:xfrm>
          <a:off x="533400" y="1600200"/>
          <a:ext cx="4419600" cy="4236723"/>
        </p:xfrm>
        <a:graphic>
          <a:graphicData uri="http://schemas.openxmlformats.org/drawingml/2006/table">
            <a:tbl>
              <a:tblPr/>
              <a:tblGrid>
                <a:gridCol w="11430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470747">
                <a:tc>
                  <a:txBody>
                    <a:bodyPr/>
                    <a:lstStyle/>
                    <a:p>
                      <a:r>
                        <a:rPr lang="en-US"/>
                        <a:t>Operation</a:t>
                      </a:r>
                    </a:p>
                  </a:txBody>
                  <a:tcPr anchor="ctr">
                    <a:lnL>
                      <a:noFill/>
                    </a:lnL>
                    <a:lnR>
                      <a:noFill/>
                    </a:lnR>
                    <a:lnT>
                      <a:noFill/>
                    </a:lnT>
                    <a:lnB>
                      <a:noFill/>
                    </a:lnB>
                  </a:tcPr>
                </a:tc>
                <a:tc>
                  <a:txBody>
                    <a:bodyPr/>
                    <a:lstStyle/>
                    <a:p>
                      <a:r>
                        <a:rPr lang="en-US"/>
                        <a:t>Meaning</a:t>
                      </a:r>
                    </a:p>
                  </a:txBody>
                  <a:tcPr anchor="ctr">
                    <a:lnL>
                      <a:noFill/>
                    </a:lnL>
                    <a:lnR>
                      <a:noFill/>
                    </a:lnR>
                    <a:lnT>
                      <a:noFill/>
                    </a:lnT>
                    <a:lnB>
                      <a:noFill/>
                    </a:lnB>
                  </a:tcPr>
                </a:tc>
                <a:extLst>
                  <a:ext uri="{0D108BD9-81ED-4DB2-BD59-A6C34878D82A}">
                    <a16:rowId xmlns:a16="http://schemas.microsoft.com/office/drawing/2014/main" val="10000"/>
                  </a:ext>
                </a:extLst>
              </a:tr>
              <a:tr h="470747">
                <a:tc>
                  <a:txBody>
                    <a:bodyPr/>
                    <a:lstStyle/>
                    <a:p>
                      <a:r>
                        <a:rPr lang="en-US"/>
                        <a:t>&lt;</a:t>
                      </a:r>
                    </a:p>
                  </a:txBody>
                  <a:tcPr anchor="ctr">
                    <a:lnL>
                      <a:noFill/>
                    </a:lnL>
                    <a:lnR>
                      <a:noFill/>
                    </a:lnR>
                    <a:lnT>
                      <a:noFill/>
                    </a:lnT>
                    <a:lnB>
                      <a:noFill/>
                    </a:lnB>
                  </a:tcPr>
                </a:tc>
                <a:tc>
                  <a:txBody>
                    <a:bodyPr/>
                    <a:lstStyle/>
                    <a:p>
                      <a:r>
                        <a:rPr lang="en-US"/>
                        <a:t>strictly less than</a:t>
                      </a:r>
                    </a:p>
                  </a:txBody>
                  <a:tcPr anchor="ctr">
                    <a:lnL>
                      <a:noFill/>
                    </a:lnL>
                    <a:lnR>
                      <a:noFill/>
                    </a:lnR>
                    <a:lnT>
                      <a:noFill/>
                    </a:lnT>
                    <a:lnB>
                      <a:noFill/>
                    </a:lnB>
                  </a:tcPr>
                </a:tc>
                <a:extLst>
                  <a:ext uri="{0D108BD9-81ED-4DB2-BD59-A6C34878D82A}">
                    <a16:rowId xmlns:a16="http://schemas.microsoft.com/office/drawing/2014/main" val="10001"/>
                  </a:ext>
                </a:extLst>
              </a:tr>
              <a:tr h="470747">
                <a:tc>
                  <a:txBody>
                    <a:bodyPr/>
                    <a:lstStyle/>
                    <a:p>
                      <a:r>
                        <a:rPr lang="en-US"/>
                        <a:t>&lt;=</a:t>
                      </a:r>
                    </a:p>
                  </a:txBody>
                  <a:tcPr anchor="ctr">
                    <a:lnL>
                      <a:noFill/>
                    </a:lnL>
                    <a:lnR>
                      <a:noFill/>
                    </a:lnR>
                    <a:lnT>
                      <a:noFill/>
                    </a:lnT>
                    <a:lnB>
                      <a:noFill/>
                    </a:lnB>
                  </a:tcPr>
                </a:tc>
                <a:tc>
                  <a:txBody>
                    <a:bodyPr/>
                    <a:lstStyle/>
                    <a:p>
                      <a:r>
                        <a:rPr lang="en-US"/>
                        <a:t>less than or equal</a:t>
                      </a:r>
                    </a:p>
                  </a:txBody>
                  <a:tcPr anchor="ctr">
                    <a:lnL>
                      <a:noFill/>
                    </a:lnL>
                    <a:lnR>
                      <a:noFill/>
                    </a:lnR>
                    <a:lnT>
                      <a:noFill/>
                    </a:lnT>
                    <a:lnB>
                      <a:noFill/>
                    </a:lnB>
                  </a:tcPr>
                </a:tc>
                <a:extLst>
                  <a:ext uri="{0D108BD9-81ED-4DB2-BD59-A6C34878D82A}">
                    <a16:rowId xmlns:a16="http://schemas.microsoft.com/office/drawing/2014/main" val="10002"/>
                  </a:ext>
                </a:extLst>
              </a:tr>
              <a:tr h="470747">
                <a:tc>
                  <a:txBody>
                    <a:bodyPr/>
                    <a:lstStyle/>
                    <a:p>
                      <a:r>
                        <a:rPr lang="en-US" dirty="0"/>
                        <a:t>&gt;</a:t>
                      </a:r>
                    </a:p>
                  </a:txBody>
                  <a:tcPr anchor="ctr">
                    <a:lnL>
                      <a:noFill/>
                    </a:lnL>
                    <a:lnR>
                      <a:noFill/>
                    </a:lnR>
                    <a:lnT>
                      <a:noFill/>
                    </a:lnT>
                    <a:lnB>
                      <a:noFill/>
                    </a:lnB>
                  </a:tcPr>
                </a:tc>
                <a:tc>
                  <a:txBody>
                    <a:bodyPr/>
                    <a:lstStyle/>
                    <a:p>
                      <a:r>
                        <a:rPr lang="en-US"/>
                        <a:t>strictly greater than</a:t>
                      </a:r>
                    </a:p>
                  </a:txBody>
                  <a:tcPr anchor="ctr">
                    <a:lnL>
                      <a:noFill/>
                    </a:lnL>
                    <a:lnR>
                      <a:noFill/>
                    </a:lnR>
                    <a:lnT>
                      <a:noFill/>
                    </a:lnT>
                    <a:lnB>
                      <a:noFill/>
                    </a:lnB>
                  </a:tcPr>
                </a:tc>
                <a:extLst>
                  <a:ext uri="{0D108BD9-81ED-4DB2-BD59-A6C34878D82A}">
                    <a16:rowId xmlns:a16="http://schemas.microsoft.com/office/drawing/2014/main" val="10003"/>
                  </a:ext>
                </a:extLst>
              </a:tr>
              <a:tr h="470747">
                <a:tc>
                  <a:txBody>
                    <a:bodyPr/>
                    <a:lstStyle/>
                    <a:p>
                      <a:r>
                        <a:rPr lang="en-US"/>
                        <a:t>&gt;=</a:t>
                      </a:r>
                    </a:p>
                  </a:txBody>
                  <a:tcPr anchor="ctr">
                    <a:lnL>
                      <a:noFill/>
                    </a:lnL>
                    <a:lnR>
                      <a:noFill/>
                    </a:lnR>
                    <a:lnT>
                      <a:noFill/>
                    </a:lnT>
                    <a:lnB>
                      <a:noFill/>
                    </a:lnB>
                  </a:tcPr>
                </a:tc>
                <a:tc>
                  <a:txBody>
                    <a:bodyPr/>
                    <a:lstStyle/>
                    <a:p>
                      <a:r>
                        <a:rPr lang="en-US"/>
                        <a:t>greater than or equal</a:t>
                      </a:r>
                    </a:p>
                  </a:txBody>
                  <a:tcPr anchor="ctr">
                    <a:lnL>
                      <a:noFill/>
                    </a:lnL>
                    <a:lnR>
                      <a:noFill/>
                    </a:lnR>
                    <a:lnT>
                      <a:noFill/>
                    </a:lnT>
                    <a:lnB>
                      <a:noFill/>
                    </a:lnB>
                  </a:tcPr>
                </a:tc>
                <a:extLst>
                  <a:ext uri="{0D108BD9-81ED-4DB2-BD59-A6C34878D82A}">
                    <a16:rowId xmlns:a16="http://schemas.microsoft.com/office/drawing/2014/main" val="10004"/>
                  </a:ext>
                </a:extLst>
              </a:tr>
              <a:tr h="470747">
                <a:tc>
                  <a:txBody>
                    <a:bodyPr/>
                    <a:lstStyle/>
                    <a:p>
                      <a:r>
                        <a:rPr lang="en-US"/>
                        <a:t>==</a:t>
                      </a:r>
                    </a:p>
                  </a:txBody>
                  <a:tcPr anchor="ctr">
                    <a:lnL>
                      <a:noFill/>
                    </a:lnL>
                    <a:lnR>
                      <a:noFill/>
                    </a:lnR>
                    <a:lnT>
                      <a:noFill/>
                    </a:lnT>
                    <a:lnB>
                      <a:noFill/>
                    </a:lnB>
                  </a:tcPr>
                </a:tc>
                <a:tc>
                  <a:txBody>
                    <a:bodyPr/>
                    <a:lstStyle/>
                    <a:p>
                      <a:r>
                        <a:rPr lang="en-US"/>
                        <a:t>equal</a:t>
                      </a:r>
                    </a:p>
                  </a:txBody>
                  <a:tcPr anchor="ctr">
                    <a:lnL>
                      <a:noFill/>
                    </a:lnL>
                    <a:lnR>
                      <a:noFill/>
                    </a:lnR>
                    <a:lnT>
                      <a:noFill/>
                    </a:lnT>
                    <a:lnB>
                      <a:noFill/>
                    </a:lnB>
                  </a:tcPr>
                </a:tc>
                <a:extLst>
                  <a:ext uri="{0D108BD9-81ED-4DB2-BD59-A6C34878D82A}">
                    <a16:rowId xmlns:a16="http://schemas.microsoft.com/office/drawing/2014/main" val="10005"/>
                  </a:ext>
                </a:extLst>
              </a:tr>
              <a:tr h="470747">
                <a:tc>
                  <a:txBody>
                    <a:bodyPr/>
                    <a:lstStyle/>
                    <a:p>
                      <a:r>
                        <a:rPr lang="en-US"/>
                        <a:t>!=</a:t>
                      </a:r>
                    </a:p>
                  </a:txBody>
                  <a:tcPr anchor="ctr">
                    <a:lnL>
                      <a:noFill/>
                    </a:lnL>
                    <a:lnR>
                      <a:noFill/>
                    </a:lnR>
                    <a:lnT>
                      <a:noFill/>
                    </a:lnT>
                    <a:lnB>
                      <a:noFill/>
                    </a:lnB>
                  </a:tcPr>
                </a:tc>
                <a:tc>
                  <a:txBody>
                    <a:bodyPr/>
                    <a:lstStyle/>
                    <a:p>
                      <a:r>
                        <a:rPr lang="en-US"/>
                        <a:t>not equal</a:t>
                      </a:r>
                    </a:p>
                  </a:txBody>
                  <a:tcPr anchor="ctr">
                    <a:lnL>
                      <a:noFill/>
                    </a:lnL>
                    <a:lnR>
                      <a:noFill/>
                    </a:lnR>
                    <a:lnT>
                      <a:noFill/>
                    </a:lnT>
                    <a:lnB>
                      <a:noFill/>
                    </a:lnB>
                  </a:tcPr>
                </a:tc>
                <a:extLst>
                  <a:ext uri="{0D108BD9-81ED-4DB2-BD59-A6C34878D82A}">
                    <a16:rowId xmlns:a16="http://schemas.microsoft.com/office/drawing/2014/main" val="10006"/>
                  </a:ext>
                </a:extLst>
              </a:tr>
              <a:tr h="470747">
                <a:tc>
                  <a:txBody>
                    <a:bodyPr/>
                    <a:lstStyle/>
                    <a:p>
                      <a:r>
                        <a:rPr lang="en-US"/>
                        <a:t>is</a:t>
                      </a:r>
                    </a:p>
                  </a:txBody>
                  <a:tcPr anchor="ctr">
                    <a:lnL>
                      <a:noFill/>
                    </a:lnL>
                    <a:lnR>
                      <a:noFill/>
                    </a:lnR>
                    <a:lnT>
                      <a:noFill/>
                    </a:lnT>
                    <a:lnB>
                      <a:noFill/>
                    </a:lnB>
                  </a:tcPr>
                </a:tc>
                <a:tc>
                  <a:txBody>
                    <a:bodyPr/>
                    <a:lstStyle/>
                    <a:p>
                      <a:r>
                        <a:rPr lang="en-US"/>
                        <a:t>object identity</a:t>
                      </a:r>
                    </a:p>
                  </a:txBody>
                  <a:tcPr anchor="ctr">
                    <a:lnL>
                      <a:noFill/>
                    </a:lnL>
                    <a:lnR>
                      <a:noFill/>
                    </a:lnR>
                    <a:lnT>
                      <a:noFill/>
                    </a:lnT>
                    <a:lnB>
                      <a:noFill/>
                    </a:lnB>
                  </a:tcPr>
                </a:tc>
                <a:extLst>
                  <a:ext uri="{0D108BD9-81ED-4DB2-BD59-A6C34878D82A}">
                    <a16:rowId xmlns:a16="http://schemas.microsoft.com/office/drawing/2014/main" val="10007"/>
                  </a:ext>
                </a:extLst>
              </a:tr>
              <a:tr h="470747">
                <a:tc>
                  <a:txBody>
                    <a:bodyPr/>
                    <a:lstStyle/>
                    <a:p>
                      <a:r>
                        <a:rPr lang="en-US"/>
                        <a:t>is not</a:t>
                      </a:r>
                    </a:p>
                  </a:txBody>
                  <a:tcPr anchor="ctr">
                    <a:lnL>
                      <a:noFill/>
                    </a:lnL>
                    <a:lnR>
                      <a:noFill/>
                    </a:lnR>
                    <a:lnT>
                      <a:noFill/>
                    </a:lnT>
                    <a:lnB>
                      <a:noFill/>
                    </a:lnB>
                  </a:tcPr>
                </a:tc>
                <a:tc>
                  <a:txBody>
                    <a:bodyPr/>
                    <a:lstStyle/>
                    <a:p>
                      <a:r>
                        <a:rPr lang="en-US" dirty="0"/>
                        <a:t>negated object identity</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
        <p:nvSpPr>
          <p:cNvPr id="8" name="Rectangle 7"/>
          <p:cNvSpPr/>
          <p:nvPr/>
        </p:nvSpPr>
        <p:spPr>
          <a:xfrm>
            <a:off x="4343400" y="1696283"/>
            <a:ext cx="4572000" cy="4247317"/>
          </a:xfrm>
          <a:prstGeom prst="rect">
            <a:avLst/>
          </a:prstGeom>
          <a:ln>
            <a:solidFill>
              <a:schemeClr val="accent1"/>
            </a:solidFill>
          </a:ln>
        </p:spPr>
        <p:txBody>
          <a:bodyPr wrap="square">
            <a:spAutoFit/>
          </a:bodyPr>
          <a:lstStyle/>
          <a:p>
            <a:r>
              <a:rPr lang="pt-BR" dirty="0" smtClean="0">
                <a:solidFill>
                  <a:srgbClr val="000000"/>
                </a:solidFill>
                <a:highlight>
                  <a:srgbClr val="FFFFFF"/>
                </a:highlight>
                <a:latin typeface="Courier New"/>
              </a:rPr>
              <a:t>a </a:t>
            </a:r>
            <a:r>
              <a:rPr lang="pt-BR" b="1" dirty="0" smtClean="0">
                <a:solidFill>
                  <a:srgbClr val="000080"/>
                </a:solidFill>
                <a:highlight>
                  <a:srgbClr val="FFFFFF"/>
                </a:highlight>
                <a:latin typeface="Courier New"/>
              </a:rPr>
              <a:t>=</a:t>
            </a:r>
            <a:r>
              <a:rPr lang="pt-BR" b="1" dirty="0" smtClean="0">
                <a:solidFill>
                  <a:srgbClr val="000000"/>
                </a:solidFill>
                <a:highlight>
                  <a:srgbClr val="FFFFFF"/>
                </a:highlight>
                <a:latin typeface="Courier New"/>
              </a:rPr>
              <a:t> </a:t>
            </a:r>
            <a:r>
              <a:rPr lang="pt-BR" b="1" dirty="0" smtClean="0">
                <a:solidFill>
                  <a:srgbClr val="000080"/>
                </a:solidFill>
                <a:highlight>
                  <a:srgbClr val="FFFFFF"/>
                </a:highlight>
                <a:latin typeface="Courier New"/>
              </a:rPr>
              <a:t>[</a:t>
            </a:r>
            <a:r>
              <a:rPr lang="pt-BR" b="1" dirty="0" smtClean="0">
                <a:solidFill>
                  <a:srgbClr val="FF0000"/>
                </a:solidFill>
                <a:highlight>
                  <a:srgbClr val="FFFFFF"/>
                </a:highlight>
                <a:latin typeface="Courier New"/>
              </a:rPr>
              <a:t>0</a:t>
            </a:r>
            <a:r>
              <a:rPr lang="pt-BR" b="1" dirty="0" smtClean="0">
                <a:solidFill>
                  <a:srgbClr val="000080"/>
                </a:solidFill>
                <a:highlight>
                  <a:srgbClr val="FFFFFF"/>
                </a:highlight>
                <a:latin typeface="Courier New"/>
              </a:rPr>
              <a:t>,</a:t>
            </a:r>
            <a:r>
              <a:rPr lang="pt-BR" b="1" dirty="0" smtClean="0">
                <a:solidFill>
                  <a:srgbClr val="000000"/>
                </a:solidFill>
                <a:highlight>
                  <a:srgbClr val="FFFFFF"/>
                </a:highlight>
                <a:latin typeface="Courier New"/>
              </a:rPr>
              <a:t> </a:t>
            </a:r>
            <a:r>
              <a:rPr lang="pt-BR" b="1" dirty="0" smtClean="0">
                <a:solidFill>
                  <a:srgbClr val="FF0000"/>
                </a:solidFill>
                <a:highlight>
                  <a:srgbClr val="FFFFFF"/>
                </a:highlight>
                <a:latin typeface="Courier New"/>
              </a:rPr>
              <a:t>1</a:t>
            </a:r>
            <a:r>
              <a:rPr lang="pt-BR" b="1" dirty="0" smtClean="0">
                <a:solidFill>
                  <a:srgbClr val="000080"/>
                </a:solidFill>
                <a:highlight>
                  <a:srgbClr val="FFFFFF"/>
                </a:highlight>
                <a:latin typeface="Courier New"/>
              </a:rPr>
              <a:t>,</a:t>
            </a:r>
            <a:r>
              <a:rPr lang="pt-BR" b="1" dirty="0" smtClean="0">
                <a:solidFill>
                  <a:srgbClr val="000000"/>
                </a:solidFill>
                <a:highlight>
                  <a:srgbClr val="FFFFFF"/>
                </a:highlight>
                <a:latin typeface="Courier New"/>
              </a:rPr>
              <a:t> </a:t>
            </a:r>
            <a:r>
              <a:rPr lang="pt-BR" b="1" dirty="0" smtClean="0">
                <a:solidFill>
                  <a:srgbClr val="FF0000"/>
                </a:solidFill>
                <a:highlight>
                  <a:srgbClr val="FFFFFF"/>
                </a:highlight>
                <a:latin typeface="Courier New"/>
              </a:rPr>
              <a:t>2</a:t>
            </a:r>
            <a:r>
              <a:rPr lang="pt-BR" b="1" dirty="0" smtClean="0">
                <a:solidFill>
                  <a:srgbClr val="000080"/>
                </a:solidFill>
                <a:highlight>
                  <a:srgbClr val="FFFFFF"/>
                </a:highlight>
                <a:latin typeface="Courier New"/>
              </a:rPr>
              <a:t>,</a:t>
            </a:r>
            <a:r>
              <a:rPr lang="pt-BR" b="1" dirty="0" smtClean="0">
                <a:solidFill>
                  <a:srgbClr val="000000"/>
                </a:solidFill>
                <a:highlight>
                  <a:srgbClr val="FFFFFF"/>
                </a:highlight>
                <a:latin typeface="Courier New"/>
              </a:rPr>
              <a:t> </a:t>
            </a:r>
            <a:r>
              <a:rPr lang="pt-BR" b="1" dirty="0" smtClean="0">
                <a:solidFill>
                  <a:srgbClr val="FF0000"/>
                </a:solidFill>
                <a:highlight>
                  <a:srgbClr val="FFFFFF"/>
                </a:highlight>
                <a:latin typeface="Courier New"/>
              </a:rPr>
              <a:t>3</a:t>
            </a:r>
            <a:r>
              <a:rPr lang="pt-BR" b="1" dirty="0" smtClean="0">
                <a:solidFill>
                  <a:srgbClr val="000080"/>
                </a:solidFill>
                <a:highlight>
                  <a:srgbClr val="FFFFFF"/>
                </a:highlight>
                <a:latin typeface="Courier New"/>
              </a:rPr>
              <a:t>,</a:t>
            </a:r>
            <a:r>
              <a:rPr lang="pt-BR" b="1" dirty="0" smtClean="0">
                <a:solidFill>
                  <a:srgbClr val="000000"/>
                </a:solidFill>
                <a:highlight>
                  <a:srgbClr val="FFFFFF"/>
                </a:highlight>
                <a:latin typeface="Courier New"/>
              </a:rPr>
              <a:t> </a:t>
            </a:r>
            <a:r>
              <a:rPr lang="pt-BR" b="1" dirty="0" smtClean="0">
                <a:solidFill>
                  <a:srgbClr val="FF0000"/>
                </a:solidFill>
                <a:highlight>
                  <a:srgbClr val="FFFFFF"/>
                </a:highlight>
                <a:latin typeface="Courier New"/>
              </a:rPr>
              <a:t>4</a:t>
            </a:r>
            <a:r>
              <a:rPr lang="pt-BR" b="1" dirty="0" smtClean="0">
                <a:solidFill>
                  <a:srgbClr val="000080"/>
                </a:solidFill>
                <a:highlight>
                  <a:srgbClr val="FFFFFF"/>
                </a:highlight>
                <a:latin typeface="Courier New"/>
              </a:rPr>
              <a:t>]</a:t>
            </a:r>
            <a:endParaRPr lang="pt-BR"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b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a:t>
            </a:r>
          </a:p>
          <a:p>
            <a:r>
              <a:rPr lang="en-US" dirty="0" smtClean="0">
                <a:solidFill>
                  <a:srgbClr val="000000"/>
                </a:solidFill>
                <a:highlight>
                  <a:srgbClr val="FFFFFF"/>
                </a:highlight>
                <a:latin typeface="Courier New"/>
              </a:rPr>
              <a:t>c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a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b</a:t>
            </a:r>
          </a:p>
          <a:p>
            <a:r>
              <a:rPr lang="en-US" dirty="0" smtClean="0">
                <a:solidFill>
                  <a:srgbClr val="000000"/>
                </a:solidFill>
                <a:highlight>
                  <a:srgbClr val="FFFFFF"/>
                </a:highlight>
                <a:latin typeface="Courier New"/>
              </a:rPr>
              <a:t>Out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True</a:t>
            </a:r>
            <a:endParaRPr lang="en-US" b="1"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a </a:t>
            </a:r>
            <a:r>
              <a:rPr lang="en-US" b="1" dirty="0" smtClean="0">
                <a:solidFill>
                  <a:srgbClr val="0000FF"/>
                </a:solidFill>
                <a:highlight>
                  <a:srgbClr val="FFFFFF"/>
                </a:highlight>
                <a:latin typeface="Courier New"/>
              </a:rPr>
              <a:t>is</a:t>
            </a:r>
            <a:r>
              <a:rPr lang="en-US" b="1" dirty="0" smtClean="0">
                <a:solidFill>
                  <a:srgbClr val="000000"/>
                </a:solidFill>
                <a:highlight>
                  <a:srgbClr val="FFFFFF"/>
                </a:highlight>
                <a:latin typeface="Courier New"/>
              </a:rPr>
              <a:t> b</a:t>
            </a:r>
          </a:p>
          <a:p>
            <a:r>
              <a:rPr lang="en-US" dirty="0" smtClean="0">
                <a:solidFill>
                  <a:srgbClr val="000000"/>
                </a:solidFill>
                <a:highlight>
                  <a:srgbClr val="FFFFFF"/>
                </a:highlight>
                <a:latin typeface="Courier New"/>
              </a:rPr>
              <a:t>Out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True</a:t>
            </a:r>
            <a:endParaRPr lang="en-US" b="1"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a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c</a:t>
            </a:r>
          </a:p>
          <a:p>
            <a:r>
              <a:rPr lang="en-US" dirty="0" smtClean="0">
                <a:solidFill>
                  <a:srgbClr val="000000"/>
                </a:solidFill>
                <a:highlight>
                  <a:srgbClr val="FFFFFF"/>
                </a:highlight>
                <a:latin typeface="Courier New"/>
              </a:rPr>
              <a:t>Out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True</a:t>
            </a:r>
            <a:endParaRPr lang="en-US" b="1"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a </a:t>
            </a:r>
            <a:r>
              <a:rPr lang="en-US" b="1" dirty="0" smtClean="0">
                <a:solidFill>
                  <a:srgbClr val="0000FF"/>
                </a:solidFill>
                <a:highlight>
                  <a:srgbClr val="FFFFFF"/>
                </a:highlight>
                <a:latin typeface="Courier New"/>
              </a:rPr>
              <a:t>is</a:t>
            </a:r>
            <a:r>
              <a:rPr lang="en-US" b="1" dirty="0" smtClean="0">
                <a:solidFill>
                  <a:srgbClr val="000000"/>
                </a:solidFill>
                <a:highlight>
                  <a:srgbClr val="FFFFFF"/>
                </a:highlight>
                <a:latin typeface="Courier New"/>
              </a:rPr>
              <a:t> c</a:t>
            </a:r>
          </a:p>
          <a:p>
            <a:r>
              <a:rPr lang="en-US" dirty="0" smtClean="0">
                <a:solidFill>
                  <a:srgbClr val="000000"/>
                </a:solidFill>
                <a:highlight>
                  <a:srgbClr val="FFFFFF"/>
                </a:highlight>
                <a:latin typeface="Courier New"/>
              </a:rPr>
              <a:t>Out</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False</a:t>
            </a:r>
            <a:r>
              <a:rPr lang="en-US" b="1" dirty="0" smtClean="0">
                <a:solidFill>
                  <a:srgbClr val="000000"/>
                </a:solidFill>
                <a:highlight>
                  <a:srgbClr val="FFFFFF"/>
                </a:highlight>
                <a:latin typeface="Courier New"/>
              </a:rPr>
              <a:t>		</a:t>
            </a:r>
            <a:endParaRPr lang="en-US" dirty="0"/>
          </a:p>
        </p:txBody>
      </p:sp>
    </p:spTree>
    <p:extLst>
      <p:ext uri="{BB962C8B-B14F-4D97-AF65-F5344CB8AC3E}">
        <p14:creationId xmlns:p14="http://schemas.microsoft.com/office/powerpoint/2010/main" val="1701151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- 2</a:t>
            </a:r>
            <a:endParaRPr lang="en-US" dirty="0"/>
          </a:p>
        </p:txBody>
      </p:sp>
      <p:sp>
        <p:nvSpPr>
          <p:cNvPr id="3" name="Content Placeholder 2"/>
          <p:cNvSpPr>
            <a:spLocks noGrp="1"/>
          </p:cNvSpPr>
          <p:nvPr>
            <p:ph idx="1"/>
          </p:nvPr>
        </p:nvSpPr>
        <p:spPr>
          <a:xfrm>
            <a:off x="457200" y="1600201"/>
            <a:ext cx="8229600" cy="762000"/>
          </a:xfrm>
        </p:spPr>
        <p:txBody>
          <a:bodyPr/>
          <a:lstStyle/>
          <a:p>
            <a:r>
              <a:rPr lang="en-US" dirty="0" smtClean="0"/>
              <a:t>loops</a:t>
            </a:r>
            <a:endParaRPr lang="en-US" dirty="0"/>
          </a:p>
        </p:txBody>
      </p:sp>
      <p:sp>
        <p:nvSpPr>
          <p:cNvPr id="7" name="Rectangle 6"/>
          <p:cNvSpPr/>
          <p:nvPr/>
        </p:nvSpPr>
        <p:spPr>
          <a:xfrm>
            <a:off x="609600" y="2209800"/>
            <a:ext cx="6858000" cy="1200329"/>
          </a:xfrm>
          <a:prstGeom prst="rect">
            <a:avLst/>
          </a:prstGeom>
        </p:spPr>
        <p:txBody>
          <a:bodyPr wrap="square">
            <a:spAutoFit/>
          </a:bodyPr>
          <a:lstStyle/>
          <a:p>
            <a:r>
              <a:rPr lang="en-US" dirty="0" smtClean="0">
                <a:solidFill>
                  <a:srgbClr val="000000"/>
                </a:solidFill>
                <a:highlight>
                  <a:srgbClr val="FFFFFF"/>
                </a:highlight>
                <a:latin typeface="Courier New"/>
              </a:rPr>
              <a:t>x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0</a:t>
            </a:r>
            <a:endParaRPr lang="en-US" b="1" dirty="0" smtClean="0">
              <a:solidFill>
                <a:srgbClr val="000000"/>
              </a:solidFill>
              <a:highlight>
                <a:srgbClr val="FFFFFF"/>
              </a:highlight>
              <a:latin typeface="Courier New"/>
            </a:endParaRPr>
          </a:p>
          <a:p>
            <a:r>
              <a:rPr lang="en-US" b="1" dirty="0" smtClean="0">
                <a:solidFill>
                  <a:srgbClr val="0000FF"/>
                </a:solidFill>
                <a:highlight>
                  <a:srgbClr val="FFFFFF"/>
                </a:highlight>
                <a:latin typeface="Courier New"/>
              </a:rPr>
              <a:t>while</a:t>
            </a:r>
            <a:r>
              <a:rPr lang="en-US" b="1" dirty="0" smtClean="0">
                <a:solidFill>
                  <a:srgbClr val="000000"/>
                </a:solidFill>
                <a:highlight>
                  <a:srgbClr val="FFFFFF"/>
                </a:highlight>
                <a:latin typeface="Courier New"/>
              </a:rPr>
              <a:t> x </a:t>
            </a:r>
            <a:r>
              <a:rPr lang="en-US" b="1" dirty="0" smtClean="0">
                <a:solidFill>
                  <a:srgbClr val="000080"/>
                </a:solidFill>
                <a:highlight>
                  <a:srgbClr val="FFFFFF"/>
                </a:highlight>
                <a:latin typeface="Courier New"/>
              </a:rPr>
              <a:t>&lt;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10</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(x</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"is less than 10“)</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x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a:t>
            </a:r>
            <a:endParaRPr lang="en-US" b="1" dirty="0" smtClean="0">
              <a:solidFill>
                <a:srgbClr val="000000"/>
              </a:solidFill>
              <a:highlight>
                <a:srgbClr val="FFFFFF"/>
              </a:highlight>
              <a:latin typeface="Courier New"/>
            </a:endParaRPr>
          </a:p>
        </p:txBody>
      </p:sp>
      <p:sp>
        <p:nvSpPr>
          <p:cNvPr id="9" name="Rectangle 8"/>
          <p:cNvSpPr/>
          <p:nvPr/>
        </p:nvSpPr>
        <p:spPr>
          <a:xfrm>
            <a:off x="533400" y="4038600"/>
            <a:ext cx="6629400" cy="646331"/>
          </a:xfrm>
          <a:prstGeom prst="rect">
            <a:avLst/>
          </a:prstGeom>
        </p:spPr>
        <p:txBody>
          <a:bodyPr wrap="square">
            <a:spAutoFit/>
          </a:bodyPr>
          <a:lstStyle/>
          <a:p>
            <a:r>
              <a:rPr lang="en-US" b="1" dirty="0" smtClean="0">
                <a:solidFill>
                  <a:srgbClr val="0000FF"/>
                </a:solidFill>
                <a:highlight>
                  <a:srgbClr val="FFFFFF"/>
                </a:highlight>
                <a:latin typeface="Courier New"/>
              </a:rPr>
              <a:t>for</a:t>
            </a:r>
            <a:r>
              <a:rPr lang="en-US" b="1" dirty="0" smtClean="0">
                <a:solidFill>
                  <a:srgbClr val="000000"/>
                </a:solidFill>
                <a:highlight>
                  <a:srgbClr val="FFFFFF"/>
                </a:highlight>
                <a:latin typeface="Courier New"/>
              </a:rPr>
              <a:t> x </a:t>
            </a:r>
            <a:r>
              <a:rPr lang="en-US" b="1" dirty="0" smtClean="0">
                <a:solidFill>
                  <a:srgbClr val="0000FF"/>
                </a:solidFill>
                <a:highlight>
                  <a:srgbClr val="FFFFFF"/>
                </a:highlight>
                <a:latin typeface="Courier New"/>
              </a:rPr>
              <a:t>in</a:t>
            </a:r>
            <a:r>
              <a:rPr lang="en-US" b="1" dirty="0" smtClean="0">
                <a:solidFill>
                  <a:srgbClr val="000000"/>
                </a:solidFill>
                <a:highlight>
                  <a:srgbClr val="FFFFFF"/>
                </a:highlight>
                <a:latin typeface="Courier New"/>
              </a:rPr>
              <a:t> range</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10</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pass</a:t>
            </a:r>
            <a:endParaRPr lang="en-US" b="1" dirty="0" smtClean="0">
              <a:solidFill>
                <a:srgbClr val="000000"/>
              </a:solidFill>
              <a:highlight>
                <a:srgbClr val="FFFFFF"/>
              </a:highlight>
              <a:latin typeface="Courier New"/>
            </a:endParaRPr>
          </a:p>
        </p:txBody>
      </p:sp>
      <p:cxnSp>
        <p:nvCxnSpPr>
          <p:cNvPr id="11" name="Straight Arrow Connector 10"/>
          <p:cNvCxnSpPr/>
          <p:nvPr/>
        </p:nvCxnSpPr>
        <p:spPr>
          <a:xfrm flipV="1">
            <a:off x="990600" y="3276600"/>
            <a:ext cx="2286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33400" y="3505200"/>
            <a:ext cx="3755644" cy="369332"/>
          </a:xfrm>
          <a:prstGeom prst="rect">
            <a:avLst/>
          </a:prstGeom>
          <a:noFill/>
        </p:spPr>
        <p:txBody>
          <a:bodyPr wrap="none" rtlCol="0">
            <a:spAutoFit/>
          </a:bodyPr>
          <a:lstStyle/>
          <a:p>
            <a:r>
              <a:rPr lang="en-US" dirty="0" smtClean="0"/>
              <a:t>What happens if we forgot to indent? </a:t>
            </a:r>
            <a:endParaRPr lang="en-US" dirty="0"/>
          </a:p>
        </p:txBody>
      </p:sp>
      <p:sp>
        <p:nvSpPr>
          <p:cNvPr id="14" name="Rectangle 13"/>
          <p:cNvSpPr/>
          <p:nvPr/>
        </p:nvSpPr>
        <p:spPr>
          <a:xfrm>
            <a:off x="533400" y="4953000"/>
            <a:ext cx="8458200" cy="1754326"/>
          </a:xfrm>
          <a:prstGeom prst="rect">
            <a:avLst/>
          </a:prstGeom>
        </p:spPr>
        <p:txBody>
          <a:bodyPr wrap="square">
            <a:spAutoFit/>
          </a:bodyPr>
          <a:lstStyle/>
          <a:p>
            <a:r>
              <a:rPr lang="en-US" b="1" dirty="0" smtClean="0">
                <a:solidFill>
                  <a:srgbClr val="0000FF"/>
                </a:solidFill>
                <a:highlight>
                  <a:srgbClr val="FFFFFF"/>
                </a:highlight>
                <a:latin typeface="Courier New"/>
              </a:rPr>
              <a:t>for</a:t>
            </a:r>
            <a:r>
              <a:rPr lang="en-US" b="1" dirty="0" smtClean="0">
                <a:solidFill>
                  <a:srgbClr val="000000"/>
                </a:solidFill>
                <a:highlight>
                  <a:srgbClr val="FFFFFF"/>
                </a:highlight>
                <a:latin typeface="Courier New"/>
              </a:rPr>
              <a:t> x </a:t>
            </a:r>
            <a:r>
              <a:rPr lang="en-US" b="1" dirty="0" smtClean="0">
                <a:solidFill>
                  <a:srgbClr val="0000FF"/>
                </a:solidFill>
                <a:highlight>
                  <a:srgbClr val="FFFFFF"/>
                </a:highlight>
                <a:latin typeface="Courier New"/>
              </a:rPr>
              <a:t>in</a:t>
            </a:r>
            <a:r>
              <a:rPr lang="en-US" b="1" dirty="0" smtClean="0">
                <a:solidFill>
                  <a:srgbClr val="000000"/>
                </a:solidFill>
                <a:highlight>
                  <a:srgbClr val="FFFFFF"/>
                </a:highlight>
                <a:latin typeface="Courier New"/>
              </a:rPr>
              <a:t> range</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10</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if</a:t>
            </a:r>
            <a:r>
              <a:rPr lang="en-US" b="1" dirty="0" smtClean="0">
                <a:solidFill>
                  <a:srgbClr val="000000"/>
                </a:solidFill>
                <a:highlight>
                  <a:srgbClr val="FFFFFF"/>
                </a:highlight>
                <a:latin typeface="Courier New"/>
              </a:rPr>
              <a:t> x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continue</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go immediately to the next iteration</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if</a:t>
            </a:r>
            <a:r>
              <a:rPr lang="en-US" b="1" dirty="0" smtClean="0">
                <a:solidFill>
                  <a:srgbClr val="000000"/>
                </a:solidFill>
                <a:highlight>
                  <a:srgbClr val="FFFFFF"/>
                </a:highlight>
                <a:latin typeface="Courier New"/>
              </a:rPr>
              <a:t> x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5</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break</a:t>
            </a:r>
            <a:r>
              <a:rPr lang="en-US" b="1" dirty="0" smtClean="0">
                <a:solidFill>
                  <a:srgbClr val="000000"/>
                </a:solidFill>
                <a:highlight>
                  <a:srgbClr val="FFFFFF"/>
                </a:highlight>
                <a:latin typeface="Courier New"/>
              </a:rPr>
              <a:t> </a:t>
            </a:r>
            <a:r>
              <a:rPr lang="en-US" b="1" dirty="0" smtClean="0">
                <a:solidFill>
                  <a:srgbClr val="008000"/>
                </a:solidFill>
                <a:highlight>
                  <a:srgbClr val="FFFFFF"/>
                </a:highlight>
                <a:latin typeface="Courier New"/>
              </a:rPr>
              <a:t># quit the loop entirely</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(x)</a:t>
            </a:r>
            <a:endParaRPr lang="en-US" dirty="0"/>
          </a:p>
        </p:txBody>
      </p:sp>
      <p:sp>
        <p:nvSpPr>
          <p:cNvPr id="15" name="Rectangle 14"/>
          <p:cNvSpPr/>
          <p:nvPr/>
        </p:nvSpPr>
        <p:spPr>
          <a:xfrm>
            <a:off x="1143000" y="4038600"/>
            <a:ext cx="1905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809999" y="4114800"/>
            <a:ext cx="4705351" cy="646331"/>
          </a:xfrm>
          <a:prstGeom prst="rect">
            <a:avLst/>
          </a:prstGeom>
          <a:noFill/>
          <a:ln>
            <a:solidFill>
              <a:schemeClr val="accent1"/>
            </a:solidFill>
          </a:ln>
        </p:spPr>
        <p:txBody>
          <a:bodyPr wrap="square" rtlCol="0">
            <a:spAutoFit/>
          </a:bodyPr>
          <a:lstStyle/>
          <a:p>
            <a:pPr fontAlgn="base"/>
            <a:r>
              <a:rPr lang="en-US" b="1" dirty="0" smtClean="0"/>
              <a:t>Keyword </a:t>
            </a:r>
            <a:r>
              <a:rPr lang="en-US" b="1" dirty="0" smtClean="0">
                <a:solidFill>
                  <a:srgbClr val="FF0000"/>
                </a:solidFill>
              </a:rPr>
              <a:t>pass</a:t>
            </a:r>
            <a:r>
              <a:rPr lang="en-US" b="1" dirty="0" smtClean="0"/>
              <a:t> in loops:</a:t>
            </a:r>
            <a:endParaRPr lang="en-US" dirty="0" smtClean="0"/>
          </a:p>
          <a:p>
            <a:pPr fontAlgn="base"/>
            <a:r>
              <a:rPr lang="en-US" dirty="0" smtClean="0"/>
              <a:t>Does nothing, empty statement placeholder</a:t>
            </a:r>
          </a:p>
        </p:txBody>
      </p:sp>
    </p:spTree>
    <p:extLst>
      <p:ext uri="{BB962C8B-B14F-4D97-AF65-F5344CB8AC3E}">
        <p14:creationId xmlns:p14="http://schemas.microsoft.com/office/powerpoint/2010/main" val="392414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- 1</a:t>
            </a:r>
            <a:endParaRPr lang="en-US" dirty="0"/>
          </a:p>
        </p:txBody>
      </p:sp>
      <p:sp>
        <p:nvSpPr>
          <p:cNvPr id="3" name="Content Placeholder 2"/>
          <p:cNvSpPr>
            <a:spLocks noGrp="1"/>
          </p:cNvSpPr>
          <p:nvPr>
            <p:ph idx="1"/>
          </p:nvPr>
        </p:nvSpPr>
        <p:spPr>
          <a:xfrm>
            <a:off x="457200" y="1423590"/>
            <a:ext cx="8229600" cy="457199"/>
          </a:xfrm>
        </p:spPr>
        <p:txBody>
          <a:bodyPr>
            <a:noAutofit/>
          </a:bodyPr>
          <a:lstStyle/>
          <a:p>
            <a:r>
              <a:rPr lang="en-US" sz="2400" dirty="0" smtClean="0"/>
              <a:t>Functions are defined using </a:t>
            </a:r>
            <a:r>
              <a:rPr lang="en-US" sz="2400" i="1" dirty="0" smtClean="0"/>
              <a:t>def</a:t>
            </a:r>
            <a:endParaRPr lang="en-US" sz="2400" i="1" dirty="0"/>
          </a:p>
        </p:txBody>
      </p:sp>
      <p:sp>
        <p:nvSpPr>
          <p:cNvPr id="4" name="Rectangle 3"/>
          <p:cNvSpPr/>
          <p:nvPr/>
        </p:nvSpPr>
        <p:spPr>
          <a:xfrm>
            <a:off x="697735" y="1804590"/>
            <a:ext cx="8232619" cy="1938992"/>
          </a:xfrm>
          <a:prstGeom prst="rect">
            <a:avLst/>
          </a:prstGeom>
        </p:spPr>
        <p:txBody>
          <a:bodyPr wrap="square">
            <a:spAutoFit/>
          </a:bodyPr>
          <a:lstStyle/>
          <a:p>
            <a:r>
              <a:rPr lang="en-US" sz="2000" b="1" dirty="0" smtClean="0">
                <a:solidFill>
                  <a:srgbClr val="0000FF"/>
                </a:solidFill>
                <a:highlight>
                  <a:srgbClr val="FFFFFF"/>
                </a:highlight>
                <a:latin typeface="Courier New"/>
              </a:rPr>
              <a:t>def</a:t>
            </a:r>
            <a:r>
              <a:rPr lang="en-US" sz="2000" b="1" dirty="0" smtClean="0">
                <a:solidFill>
                  <a:srgbClr val="000000"/>
                </a:solidFill>
                <a:highlight>
                  <a:srgbClr val="FFFFFF"/>
                </a:highlight>
                <a:latin typeface="Courier New"/>
              </a:rPr>
              <a:t> </a:t>
            </a:r>
            <a:r>
              <a:rPr lang="en-US" sz="2000" b="1" dirty="0" smtClean="0">
                <a:solidFill>
                  <a:srgbClr val="FF00FF"/>
                </a:solidFill>
                <a:highlight>
                  <a:srgbClr val="FFFFFF"/>
                </a:highlight>
                <a:latin typeface="Courier New"/>
              </a:rPr>
              <a:t>double</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x</a:t>
            </a:r>
            <a:r>
              <a:rPr lang="en-US" sz="2000" b="1" dirty="0" smtClean="0">
                <a:solidFill>
                  <a:srgbClr val="000080"/>
                </a:solidFill>
                <a:highlight>
                  <a:srgbClr val="FFFFFF"/>
                </a:highlight>
                <a:latin typeface="Courier New"/>
              </a:rPr>
              <a:t>):</a:t>
            </a:r>
            <a:endParaRPr lang="en-US" sz="2000" b="1" dirty="0" smtClean="0">
              <a:solidFill>
                <a:srgbClr val="000000"/>
              </a:solidFill>
              <a:highlight>
                <a:srgbClr val="FFFFFF"/>
              </a:highlight>
              <a:latin typeface="Courier New"/>
            </a:endParaRPr>
          </a:p>
          <a:p>
            <a:r>
              <a:rPr lang="en-US" sz="2000" dirty="0" smtClean="0">
                <a:solidFill>
                  <a:srgbClr val="000000"/>
                </a:solidFill>
                <a:highlight>
                  <a:srgbClr val="FFFFFF"/>
                </a:highlight>
                <a:latin typeface="Courier New"/>
              </a:rPr>
              <a:t>    </a:t>
            </a:r>
            <a:r>
              <a:rPr lang="en-US" sz="2000" dirty="0" smtClean="0">
                <a:solidFill>
                  <a:srgbClr val="FF8000"/>
                </a:solidFill>
                <a:highlight>
                  <a:srgbClr val="FFFFFF"/>
                </a:highlight>
                <a:latin typeface="Courier New"/>
              </a:rPr>
              <a:t>"""this is where you put an optional </a:t>
            </a:r>
            <a:r>
              <a:rPr lang="en-US" sz="2000" dirty="0" err="1" smtClean="0">
                <a:solidFill>
                  <a:srgbClr val="FF8000"/>
                </a:solidFill>
                <a:highlight>
                  <a:srgbClr val="FFFFFF"/>
                </a:highlight>
                <a:latin typeface="Courier New"/>
              </a:rPr>
              <a:t>docstring</a:t>
            </a:r>
            <a:endParaRPr lang="en-US" sz="2000" dirty="0" smtClean="0">
              <a:solidFill>
                <a:srgbClr val="FF8000"/>
              </a:solidFill>
              <a:highlight>
                <a:srgbClr val="FFFFFF"/>
              </a:highlight>
              <a:latin typeface="Courier New"/>
            </a:endParaRPr>
          </a:p>
          <a:p>
            <a:r>
              <a:rPr lang="en-US" sz="2000" dirty="0" smtClean="0">
                <a:solidFill>
                  <a:srgbClr val="FF8000"/>
                </a:solidFill>
                <a:highlight>
                  <a:srgbClr val="FFFFFF"/>
                </a:highlight>
                <a:latin typeface="Courier New"/>
              </a:rPr>
              <a:t>    that explains what the function does.</a:t>
            </a:r>
          </a:p>
          <a:p>
            <a:r>
              <a:rPr lang="en-US" sz="2000" dirty="0" smtClean="0">
                <a:solidFill>
                  <a:srgbClr val="FF8000"/>
                </a:solidFill>
                <a:highlight>
                  <a:srgbClr val="FFFFFF"/>
                </a:highlight>
                <a:latin typeface="Courier New"/>
              </a:rPr>
              <a:t>    for example, this function multiplies its </a:t>
            </a:r>
            <a:br>
              <a:rPr lang="en-US" sz="2000" dirty="0" smtClean="0">
                <a:solidFill>
                  <a:srgbClr val="FF8000"/>
                </a:solidFill>
                <a:highlight>
                  <a:srgbClr val="FFFFFF"/>
                </a:highlight>
                <a:latin typeface="Courier New"/>
              </a:rPr>
            </a:br>
            <a:r>
              <a:rPr lang="en-US" sz="2000" dirty="0" smtClean="0">
                <a:solidFill>
                  <a:srgbClr val="FF8000"/>
                </a:solidFill>
                <a:highlight>
                  <a:srgbClr val="FFFFFF"/>
                </a:highlight>
                <a:latin typeface="Courier New"/>
              </a:rPr>
              <a:t>    input by 2"""</a:t>
            </a:r>
            <a:endParaRPr lang="en-US" sz="2000" dirty="0" smtClean="0">
              <a:solidFill>
                <a:srgbClr val="000000"/>
              </a:solidFill>
              <a:highlight>
                <a:srgbClr val="FFFFFF"/>
              </a:highlight>
              <a:latin typeface="Courier New"/>
            </a:endParaRPr>
          </a:p>
          <a:p>
            <a:r>
              <a:rPr lang="en-US" sz="2000" dirty="0" smtClean="0">
                <a:solidFill>
                  <a:srgbClr val="000000"/>
                </a:solidFill>
                <a:highlight>
                  <a:srgbClr val="FFFFFF"/>
                </a:highlight>
                <a:latin typeface="Courier New"/>
              </a:rPr>
              <a:t>    </a:t>
            </a:r>
            <a:r>
              <a:rPr lang="en-US" sz="2000" b="1" dirty="0" smtClean="0">
                <a:solidFill>
                  <a:srgbClr val="0000FF"/>
                </a:solidFill>
                <a:highlight>
                  <a:srgbClr val="FFFFFF"/>
                </a:highlight>
                <a:latin typeface="Courier New"/>
              </a:rPr>
              <a:t>return</a:t>
            </a:r>
            <a:r>
              <a:rPr lang="en-US" sz="2000" b="1" dirty="0" smtClean="0">
                <a:solidFill>
                  <a:srgbClr val="000000"/>
                </a:solidFill>
                <a:highlight>
                  <a:srgbClr val="FFFFFF"/>
                </a:highlight>
                <a:latin typeface="Courier New"/>
              </a:rPr>
              <a:t> x </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FF0000"/>
                </a:solidFill>
                <a:highlight>
                  <a:srgbClr val="FFFFFF"/>
                </a:highlight>
                <a:latin typeface="Courier New"/>
              </a:rPr>
              <a:t>2</a:t>
            </a:r>
            <a:endParaRPr lang="en-US" sz="2000" b="1" dirty="0" smtClean="0">
              <a:solidFill>
                <a:srgbClr val="000000"/>
              </a:solidFill>
              <a:highlight>
                <a:srgbClr val="FFFFFF"/>
              </a:highlight>
              <a:latin typeface="Courier New"/>
            </a:endParaRPr>
          </a:p>
        </p:txBody>
      </p:sp>
      <p:sp>
        <p:nvSpPr>
          <p:cNvPr id="5" name="Content Placeholder 2"/>
          <p:cNvSpPr txBox="1">
            <a:spLocks/>
          </p:cNvSpPr>
          <p:nvPr/>
        </p:nvSpPr>
        <p:spPr>
          <a:xfrm>
            <a:off x="457200" y="3645058"/>
            <a:ext cx="8382000" cy="381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u="none" strike="noStrike" kern="1200" cap="none" spc="0" normalizeH="0" baseline="0" noProof="0" dirty="0" smtClean="0">
                <a:ln>
                  <a:noFill/>
                </a:ln>
                <a:solidFill>
                  <a:schemeClr val="tx1"/>
                </a:solidFill>
                <a:effectLst/>
                <a:uLnTx/>
                <a:uFillTx/>
                <a:latin typeface="+mn-lt"/>
                <a:ea typeface="+mn-ea"/>
                <a:cs typeface="+mn-cs"/>
              </a:rPr>
              <a:t>You can call a function after it is defined</a:t>
            </a:r>
            <a:endParaRPr kumimoji="0" lang="en-US" sz="2400" b="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697736" y="4026058"/>
            <a:ext cx="3877985" cy="400110"/>
          </a:xfrm>
          <a:prstGeom prst="rect">
            <a:avLst/>
          </a:prstGeom>
        </p:spPr>
        <p:txBody>
          <a:bodyPr wrap="none">
            <a:spAutoFit/>
          </a:bodyPr>
          <a:lstStyle/>
          <a:p>
            <a:r>
              <a:rPr lang="pl-PL" sz="2000" dirty="0" smtClean="0">
                <a:solidFill>
                  <a:srgbClr val="000000"/>
                </a:solidFill>
                <a:highlight>
                  <a:srgbClr val="FFFFFF"/>
                </a:highlight>
                <a:latin typeface="Courier New"/>
              </a:rPr>
              <a:t>z </a:t>
            </a:r>
            <a:r>
              <a:rPr lang="pl-PL" sz="2000" b="1" dirty="0" smtClean="0">
                <a:solidFill>
                  <a:srgbClr val="000080"/>
                </a:solidFill>
                <a:highlight>
                  <a:srgbClr val="FFFFFF"/>
                </a:highlight>
                <a:latin typeface="Courier New"/>
              </a:rPr>
              <a:t>=</a:t>
            </a:r>
            <a:r>
              <a:rPr lang="pl-PL" sz="2000" b="1" dirty="0" smtClean="0">
                <a:solidFill>
                  <a:srgbClr val="000000"/>
                </a:solidFill>
                <a:highlight>
                  <a:srgbClr val="FFFFFF"/>
                </a:highlight>
                <a:latin typeface="Courier New"/>
              </a:rPr>
              <a:t> double</a:t>
            </a:r>
            <a:r>
              <a:rPr lang="pl-PL" sz="2000" b="1" dirty="0" smtClean="0">
                <a:solidFill>
                  <a:srgbClr val="000080"/>
                </a:solidFill>
                <a:highlight>
                  <a:srgbClr val="FFFFFF"/>
                </a:highlight>
                <a:latin typeface="Courier New"/>
              </a:rPr>
              <a:t>(</a:t>
            </a:r>
            <a:r>
              <a:rPr lang="pl-PL" sz="2000" b="1" dirty="0" smtClean="0">
                <a:solidFill>
                  <a:srgbClr val="FF0000"/>
                </a:solidFill>
                <a:highlight>
                  <a:srgbClr val="FFFFFF"/>
                </a:highlight>
                <a:latin typeface="Courier New"/>
              </a:rPr>
              <a:t>10</a:t>
            </a:r>
            <a:r>
              <a:rPr lang="pl-PL" sz="2000" b="1" dirty="0" smtClean="0">
                <a:solidFill>
                  <a:srgbClr val="000080"/>
                </a:solidFill>
                <a:highlight>
                  <a:srgbClr val="FFFFFF"/>
                </a:highlight>
                <a:latin typeface="Courier New"/>
              </a:rPr>
              <a:t>)</a:t>
            </a:r>
            <a:r>
              <a:rPr lang="pl-PL" sz="2000" b="1" dirty="0" smtClean="0">
                <a:solidFill>
                  <a:srgbClr val="000000"/>
                </a:solidFill>
                <a:highlight>
                  <a:srgbClr val="FFFFFF"/>
                </a:highlight>
                <a:latin typeface="Courier New"/>
              </a:rPr>
              <a:t> </a:t>
            </a:r>
            <a:r>
              <a:rPr lang="pl-PL" sz="2000" b="1" dirty="0" smtClean="0">
                <a:solidFill>
                  <a:srgbClr val="008000"/>
                </a:solidFill>
                <a:highlight>
                  <a:srgbClr val="FFFFFF"/>
                </a:highlight>
                <a:latin typeface="Courier New"/>
              </a:rPr>
              <a:t># z is 20</a:t>
            </a:r>
            <a:endParaRPr lang="en-US" sz="2000" dirty="0"/>
          </a:p>
        </p:txBody>
      </p:sp>
      <p:sp>
        <p:nvSpPr>
          <p:cNvPr id="7" name="Content Placeholder 2"/>
          <p:cNvSpPr txBox="1">
            <a:spLocks/>
          </p:cNvSpPr>
          <p:nvPr/>
        </p:nvSpPr>
        <p:spPr>
          <a:xfrm>
            <a:off x="457200" y="4381996"/>
            <a:ext cx="8382000" cy="381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u="none" strike="noStrike" kern="1200" cap="none" spc="0" normalizeH="0" baseline="0" noProof="0" dirty="0" smtClean="0">
                <a:ln>
                  <a:noFill/>
                </a:ln>
                <a:solidFill>
                  <a:schemeClr val="tx1"/>
                </a:solidFill>
                <a:effectLst/>
                <a:uLnTx/>
                <a:uFillTx/>
                <a:latin typeface="+mn-lt"/>
                <a:ea typeface="+mn-ea"/>
                <a:cs typeface="+mn-cs"/>
              </a:rPr>
              <a:t>You can give default values to parameters</a:t>
            </a:r>
            <a:endParaRPr kumimoji="0" lang="en-US" sz="2400" b="0" u="none" strike="noStrike" kern="1200" cap="none" spc="0" normalizeH="0" baseline="0" noProof="0" dirty="0">
              <a:ln>
                <a:noFill/>
              </a:ln>
              <a:solidFill>
                <a:schemeClr val="tx1"/>
              </a:solidFill>
              <a:effectLst/>
              <a:uLnTx/>
              <a:uFillTx/>
              <a:latin typeface="+mn-lt"/>
              <a:ea typeface="+mn-ea"/>
              <a:cs typeface="+mn-cs"/>
            </a:endParaRPr>
          </a:p>
        </p:txBody>
      </p:sp>
      <p:sp>
        <p:nvSpPr>
          <p:cNvPr id="10" name="Rectangle 9"/>
          <p:cNvSpPr/>
          <p:nvPr/>
        </p:nvSpPr>
        <p:spPr>
          <a:xfrm>
            <a:off x="762000" y="4850864"/>
            <a:ext cx="7382142" cy="1938992"/>
          </a:xfrm>
          <a:prstGeom prst="rect">
            <a:avLst/>
          </a:prstGeom>
        </p:spPr>
        <p:txBody>
          <a:bodyPr wrap="square">
            <a:spAutoFit/>
          </a:bodyPr>
          <a:lstStyle/>
          <a:p>
            <a:r>
              <a:rPr lang="en-US" sz="2000" b="1" dirty="0" smtClean="0">
                <a:solidFill>
                  <a:srgbClr val="0000FF"/>
                </a:solidFill>
                <a:highlight>
                  <a:srgbClr val="FFFFFF"/>
                </a:highlight>
                <a:latin typeface="Courier New"/>
              </a:rPr>
              <a:t>def</a:t>
            </a:r>
            <a:r>
              <a:rPr lang="en-US" sz="2000" b="1" dirty="0" smtClean="0">
                <a:solidFill>
                  <a:srgbClr val="000000"/>
                </a:solidFill>
                <a:highlight>
                  <a:srgbClr val="FFFFFF"/>
                </a:highlight>
                <a:latin typeface="Courier New"/>
              </a:rPr>
              <a:t> </a:t>
            </a:r>
            <a:r>
              <a:rPr lang="en-US" sz="2000" b="1" dirty="0" err="1" smtClean="0">
                <a:solidFill>
                  <a:srgbClr val="FF00FF"/>
                </a:solidFill>
                <a:highlight>
                  <a:srgbClr val="FFFFFF"/>
                </a:highlight>
                <a:latin typeface="Courier New"/>
              </a:rPr>
              <a:t>my_print</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message</a:t>
            </a:r>
            <a:r>
              <a:rPr lang="en-US" sz="2000" b="1" dirty="0" smtClean="0">
                <a:solidFill>
                  <a:srgbClr val="000080"/>
                </a:solidFill>
                <a:highlight>
                  <a:srgbClr val="FFFFFF"/>
                </a:highlight>
                <a:latin typeface="Courier New"/>
              </a:rPr>
              <a:t>=</a:t>
            </a:r>
            <a:r>
              <a:rPr lang="en-US" sz="2000" b="1" dirty="0" smtClean="0">
                <a:solidFill>
                  <a:srgbClr val="808080"/>
                </a:solidFill>
                <a:highlight>
                  <a:srgbClr val="FFFFFF"/>
                </a:highlight>
                <a:latin typeface="Courier New"/>
              </a:rPr>
              <a:t>"my default message"</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p>
          <a:p>
            <a:r>
              <a:rPr lang="en-US" sz="2000" b="1" dirty="0" smtClean="0">
                <a:solidFill>
                  <a:srgbClr val="000000"/>
                </a:solidFill>
                <a:highlight>
                  <a:srgbClr val="FFFFFF"/>
                </a:highlight>
                <a:latin typeface="Courier New"/>
              </a:rPr>
              <a:t>	</a:t>
            </a:r>
            <a:r>
              <a:rPr lang="en-US" sz="2000" b="1" dirty="0" smtClean="0">
                <a:solidFill>
                  <a:srgbClr val="0000FF"/>
                </a:solidFill>
                <a:highlight>
                  <a:srgbClr val="FFFFFF"/>
                </a:highlight>
                <a:latin typeface="Courier New"/>
              </a:rPr>
              <a:t>print</a:t>
            </a:r>
            <a:r>
              <a:rPr lang="en-US" sz="2000" b="1" dirty="0" smtClean="0">
                <a:solidFill>
                  <a:srgbClr val="000000"/>
                </a:solidFill>
                <a:highlight>
                  <a:srgbClr val="FFFFFF"/>
                </a:highlight>
                <a:latin typeface="Courier New"/>
              </a:rPr>
              <a:t> (message)</a:t>
            </a:r>
          </a:p>
          <a:p>
            <a:endParaRPr lang="en-US" sz="2000" b="1" dirty="0" smtClean="0">
              <a:solidFill>
                <a:srgbClr val="000000"/>
              </a:solidFill>
              <a:highlight>
                <a:srgbClr val="FFFFFF"/>
              </a:highlight>
              <a:latin typeface="Courier New"/>
            </a:endParaRPr>
          </a:p>
          <a:p>
            <a:r>
              <a:rPr lang="en-US" sz="2000" dirty="0" err="1" smtClean="0">
                <a:solidFill>
                  <a:srgbClr val="000000"/>
                </a:solidFill>
                <a:highlight>
                  <a:srgbClr val="FFFFFF"/>
                </a:highlight>
                <a:latin typeface="Courier New"/>
              </a:rPr>
              <a:t>my_print</a:t>
            </a:r>
            <a:r>
              <a:rPr lang="en-US" sz="2000" b="1" dirty="0" smtClean="0">
                <a:solidFill>
                  <a:srgbClr val="000080"/>
                </a:solidFill>
                <a:highlight>
                  <a:srgbClr val="FFFFFF"/>
                </a:highlight>
                <a:latin typeface="Courier New"/>
              </a:rPr>
              <a:t>(</a:t>
            </a:r>
            <a:r>
              <a:rPr lang="en-US" sz="2000" b="1" dirty="0" smtClean="0">
                <a:solidFill>
                  <a:srgbClr val="808080"/>
                </a:solidFill>
                <a:highlight>
                  <a:srgbClr val="FFFFFF"/>
                </a:highlight>
                <a:latin typeface="Courier New"/>
              </a:rPr>
              <a:t>"hello"</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008000"/>
                </a:solidFill>
                <a:highlight>
                  <a:srgbClr val="FFFFFF"/>
                </a:highlight>
                <a:latin typeface="Courier New"/>
              </a:rPr>
              <a:t># prints 'hello'</a:t>
            </a:r>
            <a:endParaRPr lang="en-US" sz="2000" b="1" dirty="0" smtClean="0">
              <a:solidFill>
                <a:srgbClr val="000000"/>
              </a:solidFill>
              <a:highlight>
                <a:srgbClr val="FFFFFF"/>
              </a:highlight>
              <a:latin typeface="Courier New"/>
            </a:endParaRPr>
          </a:p>
          <a:p>
            <a:r>
              <a:rPr lang="en-US" sz="2000" dirty="0" err="1" smtClean="0">
                <a:solidFill>
                  <a:srgbClr val="000000"/>
                </a:solidFill>
                <a:highlight>
                  <a:srgbClr val="FFFFFF"/>
                </a:highlight>
                <a:latin typeface="Courier New"/>
              </a:rPr>
              <a:t>my_print</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 </a:t>
            </a:r>
            <a:r>
              <a:rPr lang="en-US" sz="2000" b="1" dirty="0" smtClean="0">
                <a:solidFill>
                  <a:srgbClr val="008000"/>
                </a:solidFill>
                <a:highlight>
                  <a:srgbClr val="FFFFFF"/>
                </a:highlight>
                <a:latin typeface="Courier New"/>
              </a:rPr>
              <a:t># prints 'my default message‘</a:t>
            </a:r>
            <a:endParaRPr lang="en-US" sz="2000" b="1" dirty="0" smtClean="0">
              <a:solidFill>
                <a:srgbClr val="000000"/>
              </a:solidFill>
              <a:highlight>
                <a:srgbClr val="FFFFFF"/>
              </a:highlight>
              <a:latin typeface="Courier New"/>
            </a:endParaRPr>
          </a:p>
          <a:p>
            <a:endParaRPr lang="en-US" sz="2000" dirty="0" smtClean="0">
              <a:solidFill>
                <a:srgbClr val="000000"/>
              </a:solidFill>
              <a:highlight>
                <a:srgbClr val="FFFFFF"/>
              </a:highlight>
              <a:latin typeface="Courier New"/>
            </a:endParaRPr>
          </a:p>
        </p:txBody>
      </p:sp>
    </p:spTree>
    <p:extLst>
      <p:ext uri="{BB962C8B-B14F-4D97-AF65-F5344CB8AC3E}">
        <p14:creationId xmlns:p14="http://schemas.microsoft.com/office/powerpoint/2010/main" val="12790906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Formatting</a:t>
            </a:r>
            <a:endParaRPr lang="en-US" dirty="0"/>
          </a:p>
        </p:txBody>
      </p:sp>
      <p:sp>
        <p:nvSpPr>
          <p:cNvPr id="3" name="Content Placeholder 2"/>
          <p:cNvSpPr>
            <a:spLocks noGrp="1"/>
          </p:cNvSpPr>
          <p:nvPr>
            <p:ph idx="1"/>
          </p:nvPr>
        </p:nvSpPr>
        <p:spPr>
          <a:xfrm>
            <a:off x="457200" y="1600200"/>
            <a:ext cx="8229600" cy="1981199"/>
          </a:xfrm>
        </p:spPr>
        <p:txBody>
          <a:bodyPr>
            <a:normAutofit/>
          </a:bodyPr>
          <a:lstStyle/>
          <a:p>
            <a:r>
              <a:rPr lang="en-US" dirty="0" smtClean="0"/>
              <a:t>Many languages use curly braces to delimit blocks of code. </a:t>
            </a:r>
            <a:r>
              <a:rPr lang="en-US" b="1" dirty="0" smtClean="0"/>
              <a:t>Python uses indentation. </a:t>
            </a:r>
            <a:r>
              <a:rPr lang="en-US" dirty="0" smtClean="0"/>
              <a:t>Incorrect indentation causes error.</a:t>
            </a:r>
            <a:endParaRPr lang="en-US" b="1" dirty="0" smtClean="0"/>
          </a:p>
          <a:p>
            <a:r>
              <a:rPr lang="en-US" dirty="0" smtClean="0"/>
              <a:t>Comments start with #</a:t>
            </a:r>
          </a:p>
          <a:p>
            <a:r>
              <a:rPr lang="en-US" dirty="0" smtClean="0"/>
              <a:t>Colons start a new block in many constructs, e.g. function definitions, if-then clause, for, while</a:t>
            </a:r>
          </a:p>
          <a:p>
            <a:endParaRPr lang="en-US" dirty="0" smtClean="0"/>
          </a:p>
          <a:p>
            <a:endParaRPr lang="en-US" dirty="0"/>
          </a:p>
        </p:txBody>
      </p:sp>
      <p:sp>
        <p:nvSpPr>
          <p:cNvPr id="4" name="Rectangle 3"/>
          <p:cNvSpPr/>
          <p:nvPr/>
        </p:nvSpPr>
        <p:spPr>
          <a:xfrm>
            <a:off x="712178" y="3566279"/>
            <a:ext cx="8132720" cy="3139321"/>
          </a:xfrm>
          <a:prstGeom prst="rect">
            <a:avLst/>
          </a:prstGeom>
        </p:spPr>
        <p:txBody>
          <a:bodyPr wrap="square">
            <a:spAutoFit/>
          </a:bodyPr>
          <a:lstStyle/>
          <a:p>
            <a:r>
              <a:rPr lang="nn-NO" b="1" dirty="0" smtClean="0">
                <a:solidFill>
                  <a:srgbClr val="0000FF"/>
                </a:solidFill>
                <a:highlight>
                  <a:srgbClr val="FFFFFF"/>
                </a:highlight>
                <a:latin typeface="Courier New"/>
              </a:rPr>
              <a:t>for</a:t>
            </a:r>
            <a:r>
              <a:rPr lang="nn-NO" b="1" dirty="0" smtClean="0">
                <a:solidFill>
                  <a:srgbClr val="000000"/>
                </a:solidFill>
                <a:highlight>
                  <a:srgbClr val="FFFFFF"/>
                </a:highlight>
                <a:latin typeface="Courier New"/>
              </a:rPr>
              <a:t> i </a:t>
            </a:r>
            <a:r>
              <a:rPr lang="nn-NO" b="1" dirty="0" smtClean="0">
                <a:solidFill>
                  <a:srgbClr val="0000FF"/>
                </a:solidFill>
                <a:highlight>
                  <a:srgbClr val="FFFFFF"/>
                </a:highlight>
                <a:latin typeface="Courier New"/>
              </a:rPr>
              <a:t>in</a:t>
            </a:r>
            <a:r>
              <a:rPr lang="nn-NO" b="1" dirty="0" smtClean="0">
                <a:solidFill>
                  <a:srgbClr val="000000"/>
                </a:solidFill>
                <a:highlight>
                  <a:srgbClr val="FFFFFF"/>
                </a:highlight>
                <a:latin typeface="Courier New"/>
              </a:rPr>
              <a:t> </a:t>
            </a:r>
            <a:r>
              <a:rPr lang="nn-NO" b="1" dirty="0" smtClean="0">
                <a:solidFill>
                  <a:srgbClr val="000080"/>
                </a:solidFill>
                <a:highlight>
                  <a:srgbClr val="FFFFFF"/>
                </a:highlight>
                <a:latin typeface="Courier New"/>
              </a:rPr>
              <a:t>[</a:t>
            </a:r>
            <a:r>
              <a:rPr lang="nn-NO" b="1" dirty="0" smtClean="0">
                <a:solidFill>
                  <a:srgbClr val="FF0000"/>
                </a:solidFill>
                <a:highlight>
                  <a:srgbClr val="FFFFFF"/>
                </a:highlight>
                <a:latin typeface="Courier New"/>
              </a:rPr>
              <a:t>1</a:t>
            </a:r>
            <a:r>
              <a:rPr lang="nn-NO" b="1" dirty="0" smtClean="0">
                <a:solidFill>
                  <a:srgbClr val="000080"/>
                </a:solidFill>
                <a:highlight>
                  <a:srgbClr val="FFFFFF"/>
                </a:highlight>
                <a:latin typeface="Courier New"/>
              </a:rPr>
              <a:t>,</a:t>
            </a:r>
            <a:r>
              <a:rPr lang="nn-NO" b="1" dirty="0" smtClean="0">
                <a:solidFill>
                  <a:srgbClr val="000000"/>
                </a:solidFill>
                <a:highlight>
                  <a:srgbClr val="FFFFFF"/>
                </a:highlight>
                <a:latin typeface="Courier New"/>
              </a:rPr>
              <a:t> </a:t>
            </a:r>
            <a:r>
              <a:rPr lang="nn-NO" b="1" dirty="0" smtClean="0">
                <a:solidFill>
                  <a:srgbClr val="FF0000"/>
                </a:solidFill>
                <a:highlight>
                  <a:srgbClr val="FFFFFF"/>
                </a:highlight>
                <a:latin typeface="Courier New"/>
              </a:rPr>
              <a:t>2</a:t>
            </a:r>
            <a:r>
              <a:rPr lang="nn-NO" b="1" dirty="0" smtClean="0">
                <a:solidFill>
                  <a:srgbClr val="000080"/>
                </a:solidFill>
                <a:highlight>
                  <a:srgbClr val="FFFFFF"/>
                </a:highlight>
                <a:latin typeface="Courier New"/>
              </a:rPr>
              <a:t>,</a:t>
            </a:r>
            <a:r>
              <a:rPr lang="nn-NO" b="1" dirty="0" smtClean="0">
                <a:solidFill>
                  <a:srgbClr val="000000"/>
                </a:solidFill>
                <a:highlight>
                  <a:srgbClr val="FFFFFF"/>
                </a:highlight>
                <a:latin typeface="Courier New"/>
              </a:rPr>
              <a:t> </a:t>
            </a:r>
            <a:r>
              <a:rPr lang="nn-NO" b="1" dirty="0" smtClean="0">
                <a:solidFill>
                  <a:srgbClr val="FF0000"/>
                </a:solidFill>
                <a:highlight>
                  <a:srgbClr val="FFFFFF"/>
                </a:highlight>
                <a:latin typeface="Courier New"/>
              </a:rPr>
              <a:t>3</a:t>
            </a:r>
            <a:r>
              <a:rPr lang="nn-NO" b="1" dirty="0" smtClean="0">
                <a:solidFill>
                  <a:srgbClr val="000080"/>
                </a:solidFill>
                <a:highlight>
                  <a:srgbClr val="FFFFFF"/>
                </a:highlight>
                <a:latin typeface="Courier New"/>
              </a:rPr>
              <a:t>,</a:t>
            </a:r>
            <a:r>
              <a:rPr lang="nn-NO" b="1" dirty="0" smtClean="0">
                <a:solidFill>
                  <a:srgbClr val="000000"/>
                </a:solidFill>
                <a:highlight>
                  <a:srgbClr val="FFFFFF"/>
                </a:highlight>
                <a:latin typeface="Courier New"/>
              </a:rPr>
              <a:t> </a:t>
            </a:r>
            <a:r>
              <a:rPr lang="nn-NO" b="1" dirty="0" smtClean="0">
                <a:solidFill>
                  <a:srgbClr val="FF0000"/>
                </a:solidFill>
                <a:highlight>
                  <a:srgbClr val="FFFFFF"/>
                </a:highlight>
                <a:latin typeface="Courier New"/>
              </a:rPr>
              <a:t>4</a:t>
            </a:r>
            <a:r>
              <a:rPr lang="nn-NO" b="1" dirty="0" smtClean="0">
                <a:solidFill>
                  <a:srgbClr val="000080"/>
                </a:solidFill>
                <a:highlight>
                  <a:srgbClr val="FFFFFF"/>
                </a:highlight>
                <a:latin typeface="Courier New"/>
              </a:rPr>
              <a:t>,</a:t>
            </a:r>
            <a:r>
              <a:rPr lang="nn-NO" b="1" dirty="0" smtClean="0">
                <a:solidFill>
                  <a:srgbClr val="000000"/>
                </a:solidFill>
                <a:highlight>
                  <a:srgbClr val="FFFFFF"/>
                </a:highlight>
                <a:latin typeface="Courier New"/>
              </a:rPr>
              <a:t> </a:t>
            </a:r>
            <a:r>
              <a:rPr lang="nn-NO" b="1" dirty="0" smtClean="0">
                <a:solidFill>
                  <a:srgbClr val="FF0000"/>
                </a:solidFill>
                <a:highlight>
                  <a:srgbClr val="FFFFFF"/>
                </a:highlight>
                <a:latin typeface="Courier New"/>
              </a:rPr>
              <a:t>5</a:t>
            </a:r>
            <a:r>
              <a:rPr lang="nn-NO" b="1" dirty="0" smtClean="0">
                <a:solidFill>
                  <a:srgbClr val="000080"/>
                </a:solidFill>
                <a:highlight>
                  <a:srgbClr val="FFFFFF"/>
                </a:highlight>
                <a:latin typeface="Courier New"/>
              </a:rPr>
              <a:t>]:</a:t>
            </a:r>
            <a:r>
              <a:rPr lang="nn-NO" b="1" dirty="0" smtClean="0">
                <a:solidFill>
                  <a:srgbClr val="000000"/>
                </a:solidFill>
                <a:highlight>
                  <a:srgbClr val="FFFFFF"/>
                </a:highlight>
                <a:latin typeface="Courier New"/>
              </a:rPr>
              <a:t>    </a:t>
            </a:r>
          </a:p>
          <a:p>
            <a:r>
              <a:rPr lang="en-US" dirty="0" smtClean="0">
                <a:solidFill>
                  <a:srgbClr val="000000"/>
                </a:solidFill>
                <a:highlight>
                  <a:srgbClr val="FFFFFF"/>
                </a:highlight>
                <a:latin typeface="Courier New"/>
              </a:rPr>
              <a:t>	</a:t>
            </a:r>
            <a:r>
              <a:rPr lang="en-US" dirty="0" smtClean="0">
                <a:solidFill>
                  <a:srgbClr val="008000"/>
                </a:solidFill>
                <a:highlight>
                  <a:srgbClr val="FFFFFF"/>
                </a:highlight>
                <a:latin typeface="Courier New"/>
              </a:rPr>
              <a:t># first line in "for </a:t>
            </a:r>
            <a:r>
              <a:rPr lang="en-US" dirty="0" err="1" smtClean="0">
                <a:solidFill>
                  <a:srgbClr val="008000"/>
                </a:solidFill>
                <a:highlight>
                  <a:srgbClr val="FFFFFF"/>
                </a:highlight>
                <a:latin typeface="Courier New"/>
              </a:rPr>
              <a:t>i</a:t>
            </a:r>
            <a:r>
              <a:rPr lang="en-US" dirty="0" smtClean="0">
                <a:solidFill>
                  <a:srgbClr val="008000"/>
                </a:solidFill>
                <a:highlight>
                  <a:srgbClr val="FFFFFF"/>
                </a:highlight>
                <a:latin typeface="Courier New"/>
              </a:rPr>
              <a:t>" block    </a:t>
            </a:r>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i</a:t>
            </a:r>
            <a:r>
              <a:rPr lang="en-US" b="1" dirty="0" smtClean="0">
                <a:solidFill>
                  <a:srgbClr val="000000"/>
                </a:solidFill>
                <a:highlight>
                  <a:srgbClr val="FFFFFF"/>
                </a:highlight>
                <a:latin typeface="Courier New"/>
              </a:rPr>
              <a:t>)</a:t>
            </a: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for</a:t>
            </a:r>
            <a:r>
              <a:rPr lang="en-US" b="1" dirty="0" smtClean="0">
                <a:solidFill>
                  <a:srgbClr val="000000"/>
                </a:solidFill>
                <a:highlight>
                  <a:srgbClr val="FFFFFF"/>
                </a:highlight>
                <a:latin typeface="Courier New"/>
              </a:rPr>
              <a:t> j </a:t>
            </a:r>
            <a:r>
              <a:rPr lang="en-US" b="1" dirty="0" smtClean="0">
                <a:solidFill>
                  <a:srgbClr val="0000FF"/>
                </a:solidFill>
                <a:highlight>
                  <a:srgbClr val="FFFFFF"/>
                </a:highlight>
                <a:latin typeface="Courier New"/>
              </a:rPr>
              <a:t>in</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4</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5</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p>
          <a:p>
            <a:r>
              <a:rPr lang="en-US" dirty="0" smtClean="0">
                <a:solidFill>
                  <a:srgbClr val="000000"/>
                </a:solidFill>
                <a:highlight>
                  <a:srgbClr val="FFFFFF"/>
                </a:highlight>
                <a:latin typeface="Courier New"/>
              </a:rPr>
              <a:t>		</a:t>
            </a:r>
            <a:r>
              <a:rPr lang="en-US" dirty="0" smtClean="0">
                <a:solidFill>
                  <a:srgbClr val="008000"/>
                </a:solidFill>
                <a:highlight>
                  <a:srgbClr val="FFFFFF"/>
                </a:highlight>
                <a:latin typeface="Courier New"/>
              </a:rPr>
              <a:t># first line in "for j" block        </a:t>
            </a:r>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(j, end=' ') </a:t>
            </a:r>
            <a:r>
              <a:rPr lang="en-US" dirty="0">
                <a:solidFill>
                  <a:srgbClr val="008000"/>
                </a:solidFill>
                <a:highlight>
                  <a:srgbClr val="FFFFFF"/>
                </a:highlight>
                <a:latin typeface="Courier New"/>
              </a:rPr>
              <a:t># </a:t>
            </a:r>
            <a:r>
              <a:rPr lang="en-US" dirty="0" smtClean="0">
                <a:solidFill>
                  <a:srgbClr val="008000"/>
                </a:solidFill>
                <a:highlight>
                  <a:srgbClr val="FFFFFF"/>
                </a:highlight>
                <a:latin typeface="Courier New"/>
              </a:rPr>
              <a:t>end=' ' for horizontal print</a:t>
            </a:r>
            <a:r>
              <a:rPr lang="en-US" b="1" dirty="0" smtClean="0">
                <a:solidFill>
                  <a:srgbClr val="000000"/>
                </a:solidFill>
                <a:highlight>
                  <a:srgbClr val="FFFFFF"/>
                </a:highlight>
                <a:latin typeface="Courier New"/>
              </a:rPr>
              <a:t>                </a:t>
            </a:r>
          </a:p>
          <a:p>
            <a:r>
              <a:rPr lang="en-US" dirty="0" smtClean="0">
                <a:solidFill>
                  <a:srgbClr val="000000"/>
                </a:solidFill>
                <a:highlight>
                  <a:srgbClr val="FFFFFF"/>
                </a:highlight>
                <a:latin typeface="Courier New"/>
              </a:rPr>
              <a:t>		</a:t>
            </a:r>
            <a:r>
              <a:rPr lang="en-US" dirty="0" smtClean="0">
                <a:solidFill>
                  <a:srgbClr val="008000"/>
                </a:solidFill>
                <a:highlight>
                  <a:srgbClr val="FFFFFF"/>
                </a:highlight>
                <a:latin typeface="Courier New"/>
              </a:rPr>
              <a:t># last line in "for j" block    </a:t>
            </a:r>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i</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j)             </a:t>
            </a:r>
          </a:p>
          <a:p>
            <a:r>
              <a:rPr lang="en-US" dirty="0" smtClean="0">
                <a:solidFill>
                  <a:srgbClr val="000000"/>
                </a:solidFill>
                <a:highlight>
                  <a:srgbClr val="FFFFFF"/>
                </a:highlight>
                <a:latin typeface="Courier New"/>
              </a:rPr>
              <a:t>	</a:t>
            </a:r>
            <a:r>
              <a:rPr lang="en-US" dirty="0" smtClean="0">
                <a:solidFill>
                  <a:srgbClr val="008000"/>
                </a:solidFill>
                <a:highlight>
                  <a:srgbClr val="FFFFFF"/>
                </a:highlight>
                <a:latin typeface="Courier New"/>
              </a:rPr>
              <a:t># last line in "for </a:t>
            </a:r>
            <a:r>
              <a:rPr lang="en-US" dirty="0" err="1" smtClean="0">
                <a:solidFill>
                  <a:srgbClr val="008000"/>
                </a:solidFill>
                <a:highlight>
                  <a:srgbClr val="FFFFFF"/>
                </a:highlight>
                <a:latin typeface="Courier New"/>
              </a:rPr>
              <a:t>i</a:t>
            </a:r>
            <a:r>
              <a:rPr lang="en-US" dirty="0" smtClean="0">
                <a:solidFill>
                  <a:srgbClr val="008000"/>
                </a:solidFill>
                <a:highlight>
                  <a:srgbClr val="FFFFFF"/>
                </a:highlight>
                <a:latin typeface="Courier New"/>
              </a:rPr>
              <a:t>" block print "done looping</a:t>
            </a:r>
            <a:endParaRPr lang="en-US"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a:t>
            </a:r>
            <a:r>
              <a:rPr lang="en-US" b="1" dirty="0" err="1" smtClean="0">
                <a:solidFill>
                  <a:srgbClr val="000000"/>
                </a:solidFill>
                <a:highlight>
                  <a:srgbClr val="FFFFFF"/>
                </a:highlight>
                <a:latin typeface="Courier New"/>
              </a:rPr>
              <a:t>i</a:t>
            </a:r>
            <a:r>
              <a:rPr lang="en-US" b="1" dirty="0" smtClean="0">
                <a:solidFill>
                  <a:srgbClr val="000000"/>
                </a:solidFill>
                <a:highlight>
                  <a:srgbClr val="FFFFFF"/>
                </a:highlight>
                <a:latin typeface="Courier New"/>
              </a:rPr>
              <a:t>)</a:t>
            </a:r>
          </a:p>
          <a:p>
            <a:r>
              <a:rPr lang="en-US" b="1" dirty="0" smtClean="0">
                <a:solidFill>
                  <a:srgbClr val="0000FF"/>
                </a:solidFill>
                <a:highlight>
                  <a:srgbClr val="FFFFFF"/>
                </a:highlight>
                <a:latin typeface="Courier New"/>
              </a:rPr>
              <a:t>print</a:t>
            </a:r>
            <a:r>
              <a:rPr lang="en-US" b="1" dirty="0" smtClean="0">
                <a:solidFill>
                  <a:srgbClr val="000000"/>
                </a:solidFill>
                <a:highlight>
                  <a:srgbClr val="FFFFFF"/>
                </a:highlight>
                <a:latin typeface="Courier New"/>
              </a:rPr>
              <a:t> (</a:t>
            </a:r>
            <a:r>
              <a:rPr lang="en-US" b="1" dirty="0" smtClean="0">
                <a:solidFill>
                  <a:srgbClr val="808080"/>
                </a:solidFill>
                <a:highlight>
                  <a:srgbClr val="FFFFFF"/>
                </a:highlight>
                <a:latin typeface="Courier New"/>
              </a:rPr>
              <a:t>"done looping”</a:t>
            </a:r>
            <a:r>
              <a:rPr lang="en-US" b="1" dirty="0" smtClean="0">
                <a:solidFill>
                  <a:srgbClr val="000000"/>
                </a:solidFill>
                <a:highlight>
                  <a:srgbClr val="FFFFFF"/>
                </a:highlight>
                <a:latin typeface="Courier New"/>
              </a:rPr>
              <a:t>)</a:t>
            </a:r>
            <a:endParaRPr lang="en-US" dirty="0"/>
          </a:p>
        </p:txBody>
      </p:sp>
    </p:spTree>
    <p:extLst>
      <p:ext uri="{BB962C8B-B14F-4D97-AF65-F5344CB8AC3E}">
        <p14:creationId xmlns:p14="http://schemas.microsoft.com/office/powerpoint/2010/main" val="1840473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- 2</a:t>
            </a:r>
            <a:endParaRPr lang="en-US" dirty="0"/>
          </a:p>
        </p:txBody>
      </p:sp>
      <p:sp>
        <p:nvSpPr>
          <p:cNvPr id="3" name="Content Placeholder 2"/>
          <p:cNvSpPr>
            <a:spLocks noGrp="1"/>
          </p:cNvSpPr>
          <p:nvPr>
            <p:ph idx="1"/>
          </p:nvPr>
        </p:nvSpPr>
        <p:spPr>
          <a:xfrm>
            <a:off x="457200" y="1523999"/>
            <a:ext cx="8229600" cy="457199"/>
          </a:xfrm>
        </p:spPr>
        <p:txBody>
          <a:bodyPr>
            <a:noAutofit/>
          </a:bodyPr>
          <a:lstStyle/>
          <a:p>
            <a:r>
              <a:rPr lang="en-US" sz="2400" dirty="0" smtClean="0"/>
              <a:t>Sometimes it is useful to specify arguments by name</a:t>
            </a:r>
            <a:endParaRPr lang="en-US" sz="2400" i="1" dirty="0"/>
          </a:p>
        </p:txBody>
      </p:sp>
      <p:sp>
        <p:nvSpPr>
          <p:cNvPr id="9" name="Rectangle 8"/>
          <p:cNvSpPr/>
          <p:nvPr/>
        </p:nvSpPr>
        <p:spPr>
          <a:xfrm>
            <a:off x="742950" y="2357927"/>
            <a:ext cx="7772400" cy="2677656"/>
          </a:xfrm>
          <a:prstGeom prst="rect">
            <a:avLst/>
          </a:prstGeom>
        </p:spPr>
        <p:txBody>
          <a:bodyPr wrap="square">
            <a:spAutoFit/>
          </a:bodyPr>
          <a:lstStyle/>
          <a:p>
            <a:r>
              <a:rPr lang="en-US" sz="2400" b="1" dirty="0" smtClean="0">
                <a:solidFill>
                  <a:srgbClr val="0000FF"/>
                </a:solidFill>
                <a:highlight>
                  <a:srgbClr val="FFFFFF"/>
                </a:highlight>
                <a:latin typeface="Courier New"/>
              </a:rPr>
              <a:t>def</a:t>
            </a:r>
            <a:r>
              <a:rPr lang="en-US" sz="2400" b="1" dirty="0" smtClean="0">
                <a:solidFill>
                  <a:srgbClr val="000000"/>
                </a:solidFill>
                <a:highlight>
                  <a:srgbClr val="FFFFFF"/>
                </a:highlight>
                <a:latin typeface="Courier New"/>
              </a:rPr>
              <a:t> </a:t>
            </a:r>
            <a:r>
              <a:rPr lang="en-US" sz="2400" b="1" dirty="0" smtClean="0">
                <a:solidFill>
                  <a:srgbClr val="FF00FF"/>
                </a:solidFill>
                <a:highlight>
                  <a:srgbClr val="FFFFFF"/>
                </a:highlight>
                <a:latin typeface="Courier New"/>
              </a:rPr>
              <a:t>subtract</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a</a:t>
            </a:r>
            <a:r>
              <a:rPr lang="en-US" sz="2400" b="1" dirty="0" smtClean="0">
                <a:solidFill>
                  <a:srgbClr val="000080"/>
                </a:solidFill>
                <a:highlight>
                  <a:srgbClr val="FFFFFF"/>
                </a:highlight>
                <a:latin typeface="Courier New"/>
              </a:rPr>
              <a:t>=</a:t>
            </a:r>
            <a:r>
              <a:rPr lang="en-US" sz="2400" b="1" dirty="0" smtClean="0">
                <a:solidFill>
                  <a:srgbClr val="FF0000"/>
                </a:solidFill>
                <a:highlight>
                  <a:srgbClr val="FFFFFF"/>
                </a:highlight>
                <a:latin typeface="Courier New"/>
              </a:rPr>
              <a:t>0</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b</a:t>
            </a:r>
            <a:r>
              <a:rPr lang="en-US" sz="2400" b="1" dirty="0" smtClean="0">
                <a:solidFill>
                  <a:srgbClr val="000080"/>
                </a:solidFill>
                <a:highlight>
                  <a:srgbClr val="FFFFFF"/>
                </a:highlight>
                <a:latin typeface="Courier New"/>
              </a:rPr>
              <a:t>=</a:t>
            </a:r>
            <a:r>
              <a:rPr lang="en-US" sz="2400" b="1" dirty="0" smtClean="0">
                <a:solidFill>
                  <a:srgbClr val="FF0000"/>
                </a:solidFill>
                <a:highlight>
                  <a:srgbClr val="FFFFFF"/>
                </a:highlight>
                <a:latin typeface="Courier New"/>
              </a:rPr>
              <a:t>0</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p>
          <a:p>
            <a:r>
              <a:rPr lang="en-US" sz="2400" b="1" dirty="0" smtClean="0">
                <a:solidFill>
                  <a:srgbClr val="000000"/>
                </a:solidFill>
                <a:highlight>
                  <a:srgbClr val="FFFFFF"/>
                </a:highlight>
                <a:latin typeface="Courier New"/>
              </a:rPr>
              <a:t>	</a:t>
            </a:r>
            <a:r>
              <a:rPr lang="en-US" sz="2400" b="1" dirty="0" smtClean="0">
                <a:solidFill>
                  <a:srgbClr val="0000FF"/>
                </a:solidFill>
                <a:highlight>
                  <a:srgbClr val="FFFFFF"/>
                </a:highlight>
                <a:latin typeface="Courier New"/>
              </a:rPr>
              <a:t>return</a:t>
            </a:r>
            <a:r>
              <a:rPr lang="en-US" sz="2400" b="1" dirty="0" smtClean="0">
                <a:solidFill>
                  <a:srgbClr val="000000"/>
                </a:solidFill>
                <a:highlight>
                  <a:srgbClr val="FFFFFF"/>
                </a:highlight>
                <a:latin typeface="Courier New"/>
              </a:rPr>
              <a:t> a </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b</a:t>
            </a:r>
          </a:p>
          <a:p>
            <a:endParaRPr lang="en-US" sz="2400" b="1" dirty="0" smtClean="0">
              <a:solidFill>
                <a:srgbClr val="000000"/>
              </a:solidFill>
              <a:highlight>
                <a:srgbClr val="FFFFFF"/>
              </a:highlight>
              <a:latin typeface="Courier New"/>
            </a:endParaRPr>
          </a:p>
          <a:p>
            <a:r>
              <a:rPr lang="en-US" sz="2400" dirty="0" smtClean="0">
                <a:solidFill>
                  <a:srgbClr val="000000"/>
                </a:solidFill>
                <a:highlight>
                  <a:srgbClr val="FFFFFF"/>
                </a:highlight>
                <a:latin typeface="Courier New"/>
              </a:rPr>
              <a:t>subtract</a:t>
            </a:r>
            <a:r>
              <a:rPr lang="en-US" sz="2400" b="1" dirty="0" smtClean="0">
                <a:solidFill>
                  <a:srgbClr val="000080"/>
                </a:solidFill>
                <a:highlight>
                  <a:srgbClr val="FFFFFF"/>
                </a:highlight>
                <a:latin typeface="Courier New"/>
              </a:rPr>
              <a:t>(</a:t>
            </a:r>
            <a:r>
              <a:rPr lang="en-US" sz="2400" b="1" dirty="0" smtClean="0">
                <a:solidFill>
                  <a:srgbClr val="FF0000"/>
                </a:solidFill>
                <a:highlight>
                  <a:srgbClr val="FFFFFF"/>
                </a:highlight>
                <a:latin typeface="Courier New"/>
              </a:rPr>
              <a:t>10</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FF0000"/>
                </a:solidFill>
                <a:highlight>
                  <a:srgbClr val="FFFFFF"/>
                </a:highlight>
                <a:latin typeface="Courier New"/>
              </a:rPr>
              <a:t>5</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008000"/>
                </a:solidFill>
                <a:highlight>
                  <a:srgbClr val="FFFFFF"/>
                </a:highlight>
                <a:latin typeface="Courier New"/>
              </a:rPr>
              <a:t># returns 5</a:t>
            </a:r>
            <a:endParaRPr lang="en-US" sz="2400" b="1" dirty="0" smtClean="0">
              <a:solidFill>
                <a:srgbClr val="000000"/>
              </a:solidFill>
              <a:highlight>
                <a:srgbClr val="FFFFFF"/>
              </a:highlight>
              <a:latin typeface="Courier New"/>
            </a:endParaRPr>
          </a:p>
          <a:p>
            <a:r>
              <a:rPr lang="en-US" sz="2400" dirty="0" smtClean="0">
                <a:solidFill>
                  <a:srgbClr val="000000"/>
                </a:solidFill>
                <a:highlight>
                  <a:srgbClr val="FFFFFF"/>
                </a:highlight>
                <a:latin typeface="Courier New"/>
              </a:rPr>
              <a:t>subtract</a:t>
            </a:r>
            <a:r>
              <a:rPr lang="en-US" sz="2400" b="1" dirty="0" smtClean="0">
                <a:solidFill>
                  <a:srgbClr val="000080"/>
                </a:solidFill>
                <a:highlight>
                  <a:srgbClr val="FFFFFF"/>
                </a:highlight>
                <a:latin typeface="Courier New"/>
              </a:rPr>
              <a:t>(</a:t>
            </a:r>
            <a:r>
              <a:rPr lang="en-US" sz="2400" b="1" dirty="0" smtClean="0">
                <a:solidFill>
                  <a:srgbClr val="FF0000"/>
                </a:solidFill>
                <a:highlight>
                  <a:srgbClr val="FFFFFF"/>
                </a:highlight>
                <a:latin typeface="Courier New"/>
              </a:rPr>
              <a:t>0</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FF0000"/>
                </a:solidFill>
                <a:highlight>
                  <a:srgbClr val="FFFFFF"/>
                </a:highlight>
                <a:latin typeface="Courier New"/>
              </a:rPr>
              <a:t>5</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008000"/>
                </a:solidFill>
                <a:highlight>
                  <a:srgbClr val="FFFFFF"/>
                </a:highlight>
                <a:latin typeface="Courier New"/>
              </a:rPr>
              <a:t># returns -5</a:t>
            </a:r>
            <a:endParaRPr lang="en-US" sz="2400" b="1" dirty="0" smtClean="0">
              <a:solidFill>
                <a:srgbClr val="000000"/>
              </a:solidFill>
              <a:highlight>
                <a:srgbClr val="FFFFFF"/>
              </a:highlight>
              <a:latin typeface="Courier New"/>
            </a:endParaRPr>
          </a:p>
          <a:p>
            <a:r>
              <a:rPr lang="en-US" sz="2400" dirty="0" smtClean="0">
                <a:solidFill>
                  <a:srgbClr val="000000"/>
                </a:solidFill>
                <a:highlight>
                  <a:srgbClr val="FFFFFF"/>
                </a:highlight>
                <a:latin typeface="Courier New"/>
              </a:rPr>
              <a:t>subtract</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b </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FF0000"/>
                </a:solidFill>
                <a:highlight>
                  <a:srgbClr val="FFFFFF"/>
                </a:highlight>
                <a:latin typeface="Courier New"/>
              </a:rPr>
              <a:t>5</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008000"/>
                </a:solidFill>
                <a:highlight>
                  <a:srgbClr val="FFFFFF"/>
                </a:highlight>
                <a:latin typeface="Courier New"/>
              </a:rPr>
              <a:t># same as above</a:t>
            </a:r>
            <a:endParaRPr lang="en-US" sz="2400" b="1" dirty="0" smtClean="0">
              <a:solidFill>
                <a:srgbClr val="000000"/>
              </a:solidFill>
              <a:highlight>
                <a:srgbClr val="FFFFFF"/>
              </a:highlight>
              <a:latin typeface="Courier New"/>
            </a:endParaRPr>
          </a:p>
          <a:p>
            <a:r>
              <a:rPr lang="en-US" sz="2400" dirty="0" smtClean="0">
                <a:solidFill>
                  <a:srgbClr val="000000"/>
                </a:solidFill>
                <a:highlight>
                  <a:srgbClr val="FFFFFF"/>
                </a:highlight>
                <a:latin typeface="Courier New"/>
              </a:rPr>
              <a:t>subtract</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b </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FF0000"/>
                </a:solidFill>
                <a:highlight>
                  <a:srgbClr val="FFFFFF"/>
                </a:highlight>
                <a:latin typeface="Courier New"/>
              </a:rPr>
              <a:t>5</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 </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FF0000"/>
                </a:solidFill>
                <a:highlight>
                  <a:srgbClr val="FFFFFF"/>
                </a:highlight>
                <a:latin typeface="Courier New"/>
              </a:rPr>
              <a:t>0</a:t>
            </a:r>
            <a:r>
              <a:rPr lang="en-US" sz="2400" b="1" dirty="0" smtClean="0">
                <a:solidFill>
                  <a:srgbClr val="000080"/>
                </a:solidFill>
                <a:highlight>
                  <a:srgbClr val="FFFFFF"/>
                </a:highlight>
                <a:latin typeface="Courier New"/>
              </a:rPr>
              <a:t>)</a:t>
            </a:r>
            <a:r>
              <a:rPr lang="en-US" sz="2400" b="1" dirty="0" smtClean="0">
                <a:solidFill>
                  <a:srgbClr val="000000"/>
                </a:solidFill>
                <a:highlight>
                  <a:srgbClr val="FFFFFF"/>
                </a:highlight>
                <a:latin typeface="Courier New"/>
              </a:rPr>
              <a:t> </a:t>
            </a:r>
            <a:r>
              <a:rPr lang="en-US" sz="2400" b="1" dirty="0" smtClean="0">
                <a:solidFill>
                  <a:srgbClr val="008000"/>
                </a:solidFill>
                <a:highlight>
                  <a:srgbClr val="FFFFFF"/>
                </a:highlight>
                <a:latin typeface="Courier New"/>
              </a:rPr>
              <a:t># same as above</a:t>
            </a:r>
            <a:endParaRPr lang="en-US" sz="2400" dirty="0"/>
          </a:p>
        </p:txBody>
      </p:sp>
    </p:spTree>
    <p:extLst>
      <p:ext uri="{BB962C8B-B14F-4D97-AF65-F5344CB8AC3E}">
        <p14:creationId xmlns:p14="http://schemas.microsoft.com/office/powerpoint/2010/main" val="1649826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- 3</a:t>
            </a:r>
            <a:endParaRPr lang="en-US" dirty="0"/>
          </a:p>
        </p:txBody>
      </p:sp>
      <p:sp>
        <p:nvSpPr>
          <p:cNvPr id="3" name="Content Placeholder 2"/>
          <p:cNvSpPr>
            <a:spLocks noGrp="1"/>
          </p:cNvSpPr>
          <p:nvPr>
            <p:ph idx="1"/>
          </p:nvPr>
        </p:nvSpPr>
        <p:spPr>
          <a:xfrm>
            <a:off x="457200" y="1600201"/>
            <a:ext cx="8229600" cy="1066800"/>
          </a:xfrm>
        </p:spPr>
        <p:txBody>
          <a:bodyPr/>
          <a:lstStyle/>
          <a:p>
            <a:r>
              <a:rPr lang="en-US" dirty="0" smtClean="0"/>
              <a:t>Functions are objects too</a:t>
            </a:r>
            <a:endParaRPr lang="en-US" dirty="0"/>
          </a:p>
        </p:txBody>
      </p:sp>
      <p:sp>
        <p:nvSpPr>
          <p:cNvPr id="4" name="Rectangle 3"/>
          <p:cNvSpPr/>
          <p:nvPr/>
        </p:nvSpPr>
        <p:spPr>
          <a:xfrm>
            <a:off x="990599" y="2097993"/>
            <a:ext cx="6196413" cy="1938992"/>
          </a:xfrm>
          <a:prstGeom prst="rect">
            <a:avLst/>
          </a:prstGeom>
          <a:ln>
            <a:solidFill>
              <a:schemeClr val="accent1"/>
            </a:solidFill>
          </a:ln>
        </p:spPr>
        <p:txBody>
          <a:bodyPr wrap="square">
            <a:spAutoFit/>
          </a:bodyPr>
          <a:lstStyle/>
          <a:p>
            <a:r>
              <a:rPr lang="fr-FR" sz="2000" dirty="0" err="1">
                <a:solidFill>
                  <a:srgbClr val="000080"/>
                </a:solidFill>
              </a:rPr>
              <a:t>def</a:t>
            </a:r>
            <a:r>
              <a:rPr lang="fr-FR" sz="2000" dirty="0">
                <a:solidFill>
                  <a:srgbClr val="000080"/>
                </a:solidFill>
              </a:rPr>
              <a:t> double(x): </a:t>
            </a:r>
          </a:p>
          <a:p>
            <a:r>
              <a:rPr lang="fr-FR" sz="2000" dirty="0">
                <a:solidFill>
                  <a:srgbClr val="000080"/>
                </a:solidFill>
              </a:rPr>
              <a:t>    </a:t>
            </a:r>
            <a:r>
              <a:rPr lang="fr-FR" sz="2000" dirty="0" err="1">
                <a:solidFill>
                  <a:srgbClr val="000080"/>
                </a:solidFill>
              </a:rPr>
              <a:t>print</a:t>
            </a:r>
            <a:r>
              <a:rPr lang="fr-FR" sz="2000" dirty="0">
                <a:solidFill>
                  <a:srgbClr val="000080"/>
                </a:solidFill>
              </a:rPr>
              <a:t>(x * 2)</a:t>
            </a:r>
          </a:p>
          <a:p>
            <a:endParaRPr lang="fr-FR" sz="2000" dirty="0">
              <a:solidFill>
                <a:srgbClr val="000080"/>
              </a:solidFill>
            </a:endParaRPr>
          </a:p>
          <a:p>
            <a:r>
              <a:rPr lang="fr-FR" sz="2000" dirty="0">
                <a:solidFill>
                  <a:srgbClr val="000080"/>
                </a:solidFill>
              </a:rPr>
              <a:t>DD = double</a:t>
            </a:r>
          </a:p>
          <a:p>
            <a:r>
              <a:rPr lang="fr-FR" sz="2000" dirty="0">
                <a:solidFill>
                  <a:srgbClr val="000080"/>
                </a:solidFill>
              </a:rPr>
              <a:t>DD(2</a:t>
            </a:r>
            <a:r>
              <a:rPr lang="fr-FR" sz="2000" dirty="0" smtClean="0">
                <a:solidFill>
                  <a:srgbClr val="000080"/>
                </a:solidFill>
              </a:rPr>
              <a:t>)</a:t>
            </a:r>
          </a:p>
          <a:p>
            <a:r>
              <a:rPr lang="en-US" sz="2000" dirty="0" smtClean="0">
                <a:solidFill>
                  <a:srgbClr val="8B0000"/>
                </a:solidFill>
              </a:rPr>
              <a:t>Out[</a:t>
            </a:r>
            <a:r>
              <a:rPr lang="en-US" sz="2000" b="1" dirty="0" smtClean="0">
                <a:solidFill>
                  <a:srgbClr val="8B0000"/>
                </a:solidFill>
              </a:rPr>
              <a:t>12</a:t>
            </a:r>
            <a:r>
              <a:rPr lang="en-US" sz="2000" dirty="0" smtClean="0">
                <a:solidFill>
                  <a:srgbClr val="8B0000"/>
                </a:solidFill>
              </a:rPr>
              <a:t>]:</a:t>
            </a:r>
            <a:r>
              <a:rPr lang="en-US" sz="2000" dirty="0" smtClean="0"/>
              <a:t> 4</a:t>
            </a:r>
            <a:endParaRPr lang="en-US" sz="2000" dirty="0"/>
          </a:p>
        </p:txBody>
      </p:sp>
      <p:sp>
        <p:nvSpPr>
          <p:cNvPr id="6" name="Rectangle 5"/>
          <p:cNvSpPr/>
          <p:nvPr/>
        </p:nvSpPr>
        <p:spPr>
          <a:xfrm>
            <a:off x="990598" y="4295438"/>
            <a:ext cx="6196413" cy="1631216"/>
          </a:xfrm>
          <a:prstGeom prst="rect">
            <a:avLst/>
          </a:prstGeom>
          <a:ln>
            <a:solidFill>
              <a:schemeClr val="accent1"/>
            </a:solidFill>
          </a:ln>
        </p:spPr>
        <p:txBody>
          <a:bodyPr wrap="square">
            <a:spAutoFit/>
          </a:bodyPr>
          <a:lstStyle/>
          <a:p>
            <a:r>
              <a:rPr lang="en-US" sz="2000" dirty="0" err="1" smtClean="0">
                <a:solidFill>
                  <a:srgbClr val="000080"/>
                </a:solidFill>
              </a:rPr>
              <a:t>def</a:t>
            </a:r>
            <a:r>
              <a:rPr lang="en-US" sz="2000" dirty="0" smtClean="0">
                <a:solidFill>
                  <a:srgbClr val="000080"/>
                </a:solidFill>
              </a:rPr>
              <a:t> </a:t>
            </a:r>
            <a:r>
              <a:rPr lang="en-US" sz="2000" dirty="0" err="1">
                <a:solidFill>
                  <a:srgbClr val="000080"/>
                </a:solidFill>
              </a:rPr>
              <a:t>apply_to_one</a:t>
            </a:r>
            <a:r>
              <a:rPr lang="en-US" sz="2000" dirty="0">
                <a:solidFill>
                  <a:srgbClr val="000080"/>
                </a:solidFill>
              </a:rPr>
              <a:t>(f):</a:t>
            </a:r>
          </a:p>
          <a:p>
            <a:r>
              <a:rPr lang="en-US" sz="2000" dirty="0">
                <a:solidFill>
                  <a:srgbClr val="000080"/>
                </a:solidFill>
              </a:rPr>
              <a:t>    return f(1)</a:t>
            </a:r>
          </a:p>
          <a:p>
            <a:endParaRPr lang="en-US" sz="2000" dirty="0">
              <a:solidFill>
                <a:srgbClr val="000080"/>
              </a:solidFill>
            </a:endParaRPr>
          </a:p>
          <a:p>
            <a:r>
              <a:rPr lang="en-US" sz="2000" dirty="0">
                <a:solidFill>
                  <a:srgbClr val="000080"/>
                </a:solidFill>
              </a:rPr>
              <a:t>x=</a:t>
            </a:r>
            <a:r>
              <a:rPr lang="en-US" sz="2000" dirty="0" err="1">
                <a:solidFill>
                  <a:srgbClr val="000080"/>
                </a:solidFill>
              </a:rPr>
              <a:t>apply_to_one</a:t>
            </a:r>
            <a:r>
              <a:rPr lang="en-US" sz="2000" dirty="0">
                <a:solidFill>
                  <a:srgbClr val="000080"/>
                </a:solidFill>
              </a:rPr>
              <a:t>(DD) </a:t>
            </a:r>
          </a:p>
          <a:p>
            <a:r>
              <a:rPr lang="en-US" sz="2000" dirty="0" smtClean="0">
                <a:solidFill>
                  <a:srgbClr val="8B0000"/>
                </a:solidFill>
              </a:rPr>
              <a:t>Out[</a:t>
            </a:r>
            <a:r>
              <a:rPr lang="en-US" sz="2000" b="1" dirty="0" smtClean="0">
                <a:solidFill>
                  <a:srgbClr val="8B0000"/>
                </a:solidFill>
              </a:rPr>
              <a:t>16</a:t>
            </a:r>
            <a:r>
              <a:rPr lang="en-US" sz="2000" dirty="0" smtClean="0">
                <a:solidFill>
                  <a:srgbClr val="8B0000"/>
                </a:solidFill>
              </a:rPr>
              <a:t>]:</a:t>
            </a:r>
            <a:r>
              <a:rPr lang="en-US" sz="2000" dirty="0" smtClean="0"/>
              <a:t> 2</a:t>
            </a:r>
            <a:endParaRPr lang="en-US" sz="2000" dirty="0"/>
          </a:p>
        </p:txBody>
      </p:sp>
    </p:spTree>
    <p:extLst>
      <p:ext uri="{BB962C8B-B14F-4D97-AF65-F5344CB8AC3E}">
        <p14:creationId xmlns:p14="http://schemas.microsoft.com/office/powerpoint/2010/main" val="1632021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Lambda functions</a:t>
            </a:r>
            <a:endParaRPr lang="en-US" dirty="0"/>
          </a:p>
        </p:txBody>
      </p:sp>
      <p:sp>
        <p:nvSpPr>
          <p:cNvPr id="3" name="Content Placeholder 2"/>
          <p:cNvSpPr>
            <a:spLocks noGrp="1"/>
          </p:cNvSpPr>
          <p:nvPr>
            <p:ph idx="1"/>
          </p:nvPr>
        </p:nvSpPr>
        <p:spPr>
          <a:xfrm>
            <a:off x="457200" y="1523999"/>
            <a:ext cx="8229600" cy="457199"/>
          </a:xfrm>
        </p:spPr>
        <p:txBody>
          <a:bodyPr>
            <a:noAutofit/>
          </a:bodyPr>
          <a:lstStyle/>
          <a:p>
            <a:pPr marL="0" indent="0" algn="ctr" fontAlgn="base">
              <a:buNone/>
            </a:pPr>
            <a:r>
              <a:rPr lang="en-US" b="1" dirty="0" smtClean="0">
                <a:solidFill>
                  <a:srgbClr val="FF0000"/>
                </a:solidFill>
              </a:rPr>
              <a:t>lambda </a:t>
            </a:r>
            <a:r>
              <a:rPr lang="en-US" b="1" dirty="0" err="1" smtClean="0">
                <a:solidFill>
                  <a:srgbClr val="FF0000"/>
                </a:solidFill>
              </a:rPr>
              <a:t>argument_list</a:t>
            </a:r>
            <a:r>
              <a:rPr lang="en-US" b="1" dirty="0">
                <a:solidFill>
                  <a:srgbClr val="FF0000"/>
                </a:solidFill>
              </a:rPr>
              <a:t>: expression  </a:t>
            </a:r>
            <a:endParaRPr lang="en-US" dirty="0">
              <a:solidFill>
                <a:srgbClr val="FF0000"/>
              </a:solidFill>
            </a:endParaRPr>
          </a:p>
          <a:p>
            <a:r>
              <a:rPr lang="en-US" dirty="0"/>
              <a:t>lambda function is a way to create small anonymous functions, i.e. functions without a name. These functions are throw-away functions, i.e. they are just needed where they have been created</a:t>
            </a:r>
            <a:r>
              <a:rPr lang="en-US" dirty="0" smtClean="0"/>
              <a:t>.</a:t>
            </a:r>
          </a:p>
          <a:p>
            <a:endParaRPr lang="en-US" dirty="0"/>
          </a:p>
          <a:p>
            <a:endParaRPr lang="en-US" dirty="0" smtClean="0"/>
          </a:p>
          <a:p>
            <a:endParaRPr lang="en-US" dirty="0"/>
          </a:p>
          <a:p>
            <a:r>
              <a:rPr lang="en-US" dirty="0"/>
              <a:t>The power of lambda is better shown when you use them as an anonymous function inside another </a:t>
            </a:r>
            <a:r>
              <a:rPr lang="en-US" dirty="0" smtClean="0"/>
              <a:t>function</a:t>
            </a:r>
            <a:r>
              <a:rPr lang="en-US" dirty="0"/>
              <a:t> </a:t>
            </a:r>
            <a:r>
              <a:rPr lang="en-US" dirty="0" smtClean="0"/>
              <a:t>(see </a:t>
            </a:r>
            <a:r>
              <a:rPr lang="en-US" b="1" dirty="0" smtClean="0"/>
              <a:t>map</a:t>
            </a:r>
            <a:r>
              <a:rPr lang="en-US" dirty="0" smtClean="0"/>
              <a:t> next)</a:t>
            </a:r>
            <a:endParaRPr lang="en-US" dirty="0"/>
          </a:p>
        </p:txBody>
      </p:sp>
      <p:sp>
        <p:nvSpPr>
          <p:cNvPr id="9" name="Rectangle 8"/>
          <p:cNvSpPr/>
          <p:nvPr/>
        </p:nvSpPr>
        <p:spPr>
          <a:xfrm>
            <a:off x="914400" y="3696755"/>
            <a:ext cx="7772400" cy="830997"/>
          </a:xfrm>
          <a:prstGeom prst="rect">
            <a:avLst/>
          </a:prstGeom>
        </p:spPr>
        <p:txBody>
          <a:bodyPr wrap="square">
            <a:spAutoFit/>
          </a:bodyPr>
          <a:lstStyle/>
          <a:p>
            <a:r>
              <a:rPr lang="pt-BR" sz="2400" dirty="0"/>
              <a:t>x = lambda a : a + 10</a:t>
            </a:r>
            <a:br>
              <a:rPr lang="pt-BR" sz="2400" dirty="0"/>
            </a:br>
            <a:r>
              <a:rPr lang="pt-BR" sz="2400" dirty="0"/>
              <a:t>print(x(5))</a:t>
            </a:r>
            <a:endParaRPr lang="en-US" sz="2400" b="1" dirty="0" smtClean="0">
              <a:solidFill>
                <a:srgbClr val="0000FF"/>
              </a:solidFill>
              <a:highlight>
                <a:srgbClr val="FFFFFF"/>
              </a:highlight>
              <a:latin typeface="Courier New"/>
            </a:endParaRPr>
          </a:p>
        </p:txBody>
      </p:sp>
    </p:spTree>
    <p:extLst>
      <p:ext uri="{BB962C8B-B14F-4D97-AF65-F5344CB8AC3E}">
        <p14:creationId xmlns:p14="http://schemas.microsoft.com/office/powerpoint/2010/main" val="9620353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comprehension</a:t>
            </a:r>
            <a:endParaRPr lang="en-US" dirty="0"/>
          </a:p>
        </p:txBody>
      </p:sp>
      <p:sp>
        <p:nvSpPr>
          <p:cNvPr id="3" name="Content Placeholder 2"/>
          <p:cNvSpPr>
            <a:spLocks noGrp="1"/>
          </p:cNvSpPr>
          <p:nvPr>
            <p:ph idx="1"/>
          </p:nvPr>
        </p:nvSpPr>
        <p:spPr>
          <a:xfrm>
            <a:off x="457200" y="1543051"/>
            <a:ext cx="8229600" cy="609600"/>
          </a:xfrm>
        </p:spPr>
        <p:txBody>
          <a:bodyPr>
            <a:noAutofit/>
          </a:bodyPr>
          <a:lstStyle/>
          <a:p>
            <a:r>
              <a:rPr lang="en-US" sz="2800" dirty="0" smtClean="0"/>
              <a:t>Lets say, we need to create a list of terms 0-4 squared. </a:t>
            </a:r>
          </a:p>
          <a:p>
            <a:endParaRPr lang="en-US" sz="2800" dirty="0"/>
          </a:p>
          <a:p>
            <a:endParaRPr lang="en-US" sz="2800" dirty="0" smtClean="0"/>
          </a:p>
          <a:p>
            <a:endParaRPr lang="en-US" sz="2800" dirty="0"/>
          </a:p>
          <a:p>
            <a:pPr marL="0" indent="0">
              <a:buNone/>
            </a:pPr>
            <a:endParaRPr lang="en-US" sz="2800" dirty="0" smtClean="0"/>
          </a:p>
          <a:p>
            <a:pPr marL="0" indent="0">
              <a:buNone/>
            </a:pPr>
            <a:endParaRPr lang="en-US" sz="2800" dirty="0"/>
          </a:p>
          <a:p>
            <a:r>
              <a:rPr lang="en-US" sz="2800" dirty="0" smtClean="0"/>
              <a:t>Can  right using </a:t>
            </a:r>
            <a:r>
              <a:rPr lang="en-US" sz="2800" dirty="0"/>
              <a:t>list comprehension, </a:t>
            </a:r>
            <a:r>
              <a:rPr lang="en-US" sz="2800" dirty="0" smtClean="0"/>
              <a:t>a </a:t>
            </a:r>
            <a:r>
              <a:rPr lang="en-US" sz="2800" dirty="0"/>
              <a:t>very convenient way to create a new list</a:t>
            </a:r>
          </a:p>
          <a:p>
            <a:endParaRPr lang="en-US" sz="2800" dirty="0"/>
          </a:p>
        </p:txBody>
      </p:sp>
      <p:sp>
        <p:nvSpPr>
          <p:cNvPr id="4" name="Rectangle 3"/>
          <p:cNvSpPr/>
          <p:nvPr/>
        </p:nvSpPr>
        <p:spPr>
          <a:xfrm>
            <a:off x="838200" y="5252014"/>
            <a:ext cx="7829550" cy="1384995"/>
          </a:xfrm>
          <a:prstGeom prst="rect">
            <a:avLst/>
          </a:prstGeom>
          <a:ln>
            <a:solidFill>
              <a:schemeClr val="accent1"/>
            </a:solidFill>
          </a:ln>
        </p:spPr>
        <p:txBody>
          <a:bodyPr wrap="square">
            <a:spAutoFit/>
          </a:bodyPr>
          <a:lstStyle/>
          <a:p>
            <a:r>
              <a:rPr lang="en-US" sz="2800" dirty="0" smtClean="0"/>
              <a:t>squares = [x * x for x in range(5)]</a:t>
            </a:r>
          </a:p>
          <a:p>
            <a:r>
              <a:rPr lang="en-US" sz="2800" dirty="0" smtClean="0"/>
              <a:t>print(squares)</a:t>
            </a:r>
          </a:p>
          <a:p>
            <a:r>
              <a:rPr lang="en-US" sz="2800" dirty="0" smtClean="0">
                <a:solidFill>
                  <a:srgbClr val="8B0000"/>
                </a:solidFill>
              </a:rPr>
              <a:t>Out:</a:t>
            </a:r>
            <a:r>
              <a:rPr lang="en-US" sz="2800" dirty="0" smtClean="0"/>
              <a:t> [0, 1, 4, 9, 16]</a:t>
            </a:r>
            <a:endParaRPr lang="en-US" sz="2800" dirty="0"/>
          </a:p>
        </p:txBody>
      </p:sp>
      <p:sp>
        <p:nvSpPr>
          <p:cNvPr id="5" name="Rectangle 4"/>
          <p:cNvSpPr/>
          <p:nvPr/>
        </p:nvSpPr>
        <p:spPr>
          <a:xfrm>
            <a:off x="847725" y="2017823"/>
            <a:ext cx="7839075" cy="2246769"/>
          </a:xfrm>
          <a:prstGeom prst="rect">
            <a:avLst/>
          </a:prstGeom>
          <a:ln>
            <a:solidFill>
              <a:schemeClr val="accent1"/>
            </a:solidFill>
          </a:ln>
        </p:spPr>
        <p:txBody>
          <a:bodyPr wrap="square">
            <a:spAutoFit/>
          </a:bodyPr>
          <a:lstStyle/>
          <a:p>
            <a:r>
              <a:rPr lang="en-US" sz="2800" dirty="0" smtClean="0"/>
              <a:t>squares = []</a:t>
            </a:r>
          </a:p>
          <a:p>
            <a:r>
              <a:rPr lang="en-US" sz="2800" dirty="0" smtClean="0"/>
              <a:t>for x in range(5): </a:t>
            </a:r>
          </a:p>
          <a:p>
            <a:r>
              <a:rPr lang="en-US" sz="2800" dirty="0"/>
              <a:t>	</a:t>
            </a:r>
            <a:r>
              <a:rPr lang="en-US" sz="2800" dirty="0" err="1"/>
              <a:t>squares.append</a:t>
            </a:r>
            <a:r>
              <a:rPr lang="en-US" sz="2800" dirty="0"/>
              <a:t>(x*x</a:t>
            </a:r>
            <a:r>
              <a:rPr lang="en-US" sz="2800" dirty="0" smtClean="0"/>
              <a:t>)</a:t>
            </a:r>
          </a:p>
          <a:p>
            <a:r>
              <a:rPr lang="en-US" sz="2800" dirty="0" smtClean="0"/>
              <a:t>print(squares</a:t>
            </a:r>
            <a:r>
              <a:rPr lang="en-US" sz="2800" dirty="0"/>
              <a:t>)</a:t>
            </a:r>
          </a:p>
          <a:p>
            <a:r>
              <a:rPr lang="en-US" sz="2800" dirty="0" smtClean="0">
                <a:solidFill>
                  <a:srgbClr val="8B0000"/>
                </a:solidFill>
              </a:rPr>
              <a:t>Out:</a:t>
            </a:r>
            <a:r>
              <a:rPr lang="en-US" sz="2800" dirty="0" smtClean="0"/>
              <a:t> [0, 1, 4, 9, 16]</a:t>
            </a:r>
            <a:endParaRPr lang="en-US" sz="2800" dirty="0"/>
          </a:p>
        </p:txBody>
      </p:sp>
    </p:spTree>
    <p:extLst>
      <p:ext uri="{BB962C8B-B14F-4D97-AF65-F5344CB8AC3E}">
        <p14:creationId xmlns:p14="http://schemas.microsoft.com/office/powerpoint/2010/main" val="2640756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comprehension - 2</a:t>
            </a:r>
            <a:endParaRPr lang="en-US" dirty="0"/>
          </a:p>
        </p:txBody>
      </p:sp>
      <p:sp>
        <p:nvSpPr>
          <p:cNvPr id="4" name="Rectangle 3"/>
          <p:cNvSpPr/>
          <p:nvPr/>
        </p:nvSpPr>
        <p:spPr>
          <a:xfrm>
            <a:off x="628650" y="3692497"/>
            <a:ext cx="7960407" cy="2308324"/>
          </a:xfrm>
          <a:prstGeom prst="rect">
            <a:avLst/>
          </a:prstGeom>
        </p:spPr>
        <p:txBody>
          <a:bodyPr wrap="square">
            <a:spAutoFit/>
          </a:bodyPr>
          <a:lstStyle/>
          <a:p>
            <a:r>
              <a:rPr lang="en-US" sz="2400" dirty="0" err="1" smtClean="0"/>
              <a:t>even_numbers</a:t>
            </a:r>
            <a:r>
              <a:rPr lang="en-US" sz="2400" dirty="0" smtClean="0"/>
              <a:t> = []</a:t>
            </a:r>
          </a:p>
          <a:p>
            <a:r>
              <a:rPr lang="en-US" sz="2400" dirty="0" smtClean="0"/>
              <a:t>for x in range(5):</a:t>
            </a:r>
          </a:p>
          <a:p>
            <a:r>
              <a:rPr lang="en-US" sz="2400" dirty="0"/>
              <a:t>	</a:t>
            </a:r>
            <a:r>
              <a:rPr lang="en-US" sz="2400" dirty="0" smtClean="0"/>
              <a:t>if x % 2 == 0:</a:t>
            </a:r>
          </a:p>
          <a:p>
            <a:r>
              <a:rPr lang="en-US" sz="2400" dirty="0"/>
              <a:t>	</a:t>
            </a:r>
            <a:r>
              <a:rPr lang="en-US" sz="2400" dirty="0" err="1" smtClean="0"/>
              <a:t>even_numbers.append</a:t>
            </a:r>
            <a:r>
              <a:rPr lang="en-US" sz="2400" dirty="0" smtClean="0"/>
              <a:t>(x)</a:t>
            </a:r>
          </a:p>
          <a:p>
            <a:r>
              <a:rPr lang="en-US" sz="2400" dirty="0" smtClean="0"/>
              <a:t>print(</a:t>
            </a:r>
            <a:r>
              <a:rPr lang="en-US" sz="2400" dirty="0" err="1" smtClean="0"/>
              <a:t>even_numbers</a:t>
            </a:r>
            <a:r>
              <a:rPr lang="en-US" sz="2400" dirty="0" smtClean="0"/>
              <a:t>)</a:t>
            </a:r>
          </a:p>
          <a:p>
            <a:r>
              <a:rPr lang="en-US" sz="2400" dirty="0" smtClean="0">
                <a:solidFill>
                  <a:srgbClr val="8B0000"/>
                </a:solidFill>
              </a:rPr>
              <a:t>Out:</a:t>
            </a:r>
            <a:r>
              <a:rPr lang="en-US" sz="2400" dirty="0" smtClean="0"/>
              <a:t> [0, 2, 4]</a:t>
            </a:r>
            <a:endParaRPr lang="en-US" sz="2400" dirty="0"/>
          </a:p>
        </p:txBody>
      </p:sp>
      <p:sp>
        <p:nvSpPr>
          <p:cNvPr id="5" name="Rectangle 4"/>
          <p:cNvSpPr/>
          <p:nvPr/>
        </p:nvSpPr>
        <p:spPr>
          <a:xfrm>
            <a:off x="628650" y="2228671"/>
            <a:ext cx="8319332" cy="1200329"/>
          </a:xfrm>
          <a:prstGeom prst="rect">
            <a:avLst/>
          </a:prstGeom>
        </p:spPr>
        <p:txBody>
          <a:bodyPr wrap="square">
            <a:spAutoFit/>
          </a:bodyPr>
          <a:lstStyle/>
          <a:p>
            <a:r>
              <a:rPr lang="en-US" sz="2400" dirty="0" err="1" smtClean="0"/>
              <a:t>even_numbers</a:t>
            </a:r>
            <a:r>
              <a:rPr lang="en-US" sz="2400" dirty="0" smtClean="0"/>
              <a:t> = [x for x in range(5) if x % 2 == 0]</a:t>
            </a:r>
          </a:p>
          <a:p>
            <a:r>
              <a:rPr lang="en-US" sz="2400" dirty="0" smtClean="0"/>
              <a:t>print(</a:t>
            </a:r>
            <a:r>
              <a:rPr lang="en-US" sz="2400" dirty="0" err="1" smtClean="0"/>
              <a:t>even_numbers</a:t>
            </a:r>
            <a:r>
              <a:rPr lang="en-US" sz="2400" dirty="0" smtClean="0"/>
              <a:t>)</a:t>
            </a:r>
          </a:p>
          <a:p>
            <a:r>
              <a:rPr lang="en-US" sz="2400" dirty="0" smtClean="0">
                <a:solidFill>
                  <a:srgbClr val="8B0000"/>
                </a:solidFill>
              </a:rPr>
              <a:t>Out:</a:t>
            </a:r>
            <a:r>
              <a:rPr lang="en-US" sz="2400" dirty="0" smtClean="0"/>
              <a:t> [0, 2, 4]</a:t>
            </a:r>
            <a:endParaRPr lang="en-US" sz="2400" dirty="0"/>
          </a:p>
        </p:txBody>
      </p:sp>
      <p:sp>
        <p:nvSpPr>
          <p:cNvPr id="6" name="Content Placeholder 2"/>
          <p:cNvSpPr>
            <a:spLocks noGrp="1"/>
          </p:cNvSpPr>
          <p:nvPr>
            <p:ph idx="1"/>
          </p:nvPr>
        </p:nvSpPr>
        <p:spPr>
          <a:xfrm>
            <a:off x="457200" y="1600201"/>
            <a:ext cx="8229600" cy="609600"/>
          </a:xfrm>
        </p:spPr>
        <p:txBody>
          <a:bodyPr/>
          <a:lstStyle/>
          <a:p>
            <a:r>
              <a:rPr lang="en-US" dirty="0" smtClean="0"/>
              <a:t>Can also be used to filter list</a:t>
            </a:r>
            <a:endParaRPr lang="en-US" dirty="0"/>
          </a:p>
        </p:txBody>
      </p:sp>
    </p:spTree>
    <p:extLst>
      <p:ext uri="{BB962C8B-B14F-4D97-AF65-F5344CB8AC3E}">
        <p14:creationId xmlns:p14="http://schemas.microsoft.com/office/powerpoint/2010/main" val="25686845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Functools</a:t>
            </a:r>
            <a:r>
              <a:rPr lang="en-US" dirty="0" smtClean="0"/>
              <a:t>: </a:t>
            </a:r>
            <a:r>
              <a:rPr lang="en-US" b="1" dirty="0" smtClean="0"/>
              <a:t>map</a:t>
            </a:r>
            <a:r>
              <a:rPr lang="en-US" dirty="0" smtClean="0"/>
              <a:t>, reduce, filter</a:t>
            </a:r>
            <a:endParaRPr lang="en-US" dirty="0"/>
          </a:p>
        </p:txBody>
      </p:sp>
      <p:sp>
        <p:nvSpPr>
          <p:cNvPr id="3" name="Content Placeholder 2"/>
          <p:cNvSpPr>
            <a:spLocks noGrp="1"/>
          </p:cNvSpPr>
          <p:nvPr>
            <p:ph idx="1"/>
          </p:nvPr>
        </p:nvSpPr>
        <p:spPr>
          <a:xfrm>
            <a:off x="517555" y="1607274"/>
            <a:ext cx="7886700" cy="4999714"/>
          </a:xfrm>
        </p:spPr>
        <p:txBody>
          <a:bodyPr>
            <a:normAutofit/>
          </a:bodyPr>
          <a:lstStyle/>
          <a:p>
            <a:r>
              <a:rPr lang="en-US" dirty="0" smtClean="0"/>
              <a:t>Do not confuse with </a:t>
            </a:r>
            <a:r>
              <a:rPr lang="en-US" dirty="0" err="1" smtClean="0"/>
              <a:t>MapReduce</a:t>
            </a:r>
            <a:r>
              <a:rPr lang="en-US" dirty="0" smtClean="0"/>
              <a:t> in big data</a:t>
            </a:r>
          </a:p>
          <a:p>
            <a:r>
              <a:rPr lang="en-US" dirty="0" smtClean="0"/>
              <a:t>Convenient tools in python to apply function to sequences of data</a:t>
            </a:r>
            <a:endParaRPr lang="en-US" dirty="0"/>
          </a:p>
          <a:p>
            <a:pPr marL="0" indent="0" algn="ctr">
              <a:buNone/>
            </a:pPr>
            <a:r>
              <a:rPr lang="en-US" dirty="0" smtClean="0"/>
              <a:t>map(</a:t>
            </a:r>
            <a:r>
              <a:rPr lang="en-US" dirty="0" err="1" smtClean="0"/>
              <a:t>function_to_apply</a:t>
            </a:r>
            <a:r>
              <a:rPr lang="en-US" dirty="0"/>
              <a:t>, </a:t>
            </a:r>
            <a:r>
              <a:rPr lang="en-US" dirty="0" err="1"/>
              <a:t>list_of_inputs</a:t>
            </a:r>
            <a:r>
              <a:rPr lang="en-US" dirty="0" smtClean="0"/>
              <a:t>)</a:t>
            </a:r>
          </a:p>
          <a:p>
            <a:pPr marL="0" indent="0">
              <a:buNone/>
            </a:pPr>
            <a:endParaRPr lang="en-US" i="1" dirty="0"/>
          </a:p>
          <a:p>
            <a:pPr marL="0" indent="0">
              <a:buNone/>
            </a:pPr>
            <a:r>
              <a:rPr lang="en-US" dirty="0"/>
              <a:t>items </a:t>
            </a:r>
            <a:r>
              <a:rPr lang="en-US" b="1" dirty="0"/>
              <a:t>=</a:t>
            </a:r>
            <a:r>
              <a:rPr lang="en-US" dirty="0"/>
              <a:t> [1, 2, 3, 4, 5] </a:t>
            </a:r>
            <a:br>
              <a:rPr lang="en-US" dirty="0"/>
            </a:br>
            <a:r>
              <a:rPr lang="en-US" dirty="0" smtClean="0"/>
              <a:t>squared </a:t>
            </a:r>
            <a:r>
              <a:rPr lang="en-US" b="1" dirty="0"/>
              <a:t>=</a:t>
            </a:r>
            <a:r>
              <a:rPr lang="en-US" dirty="0"/>
              <a:t> [] </a:t>
            </a:r>
            <a:br>
              <a:rPr lang="en-US" dirty="0"/>
            </a:br>
            <a:r>
              <a:rPr lang="en-US" b="1" dirty="0" smtClean="0"/>
              <a:t>for</a:t>
            </a:r>
            <a:r>
              <a:rPr lang="en-US" dirty="0" smtClean="0"/>
              <a:t> </a:t>
            </a:r>
            <a:r>
              <a:rPr lang="en-US" dirty="0" err="1"/>
              <a:t>i</a:t>
            </a:r>
            <a:r>
              <a:rPr lang="en-US" dirty="0"/>
              <a:t> </a:t>
            </a:r>
            <a:r>
              <a:rPr lang="en-US" b="1" dirty="0" smtClean="0"/>
              <a:t>in</a:t>
            </a:r>
            <a:r>
              <a:rPr lang="en-US" dirty="0" smtClean="0"/>
              <a:t> </a:t>
            </a:r>
            <a:r>
              <a:rPr lang="en-US" dirty="0"/>
              <a:t>items: </a:t>
            </a:r>
            <a:r>
              <a:rPr lang="en-US" dirty="0" smtClean="0"/>
              <a:t/>
            </a:r>
            <a:br>
              <a:rPr lang="en-US" dirty="0" smtClean="0"/>
            </a:br>
            <a:r>
              <a:rPr lang="en-US" dirty="0" smtClean="0"/>
              <a:t>      </a:t>
            </a:r>
            <a:r>
              <a:rPr lang="en-US" dirty="0" err="1" smtClean="0"/>
              <a:t>squared</a:t>
            </a:r>
            <a:r>
              <a:rPr lang="en-US" b="1" dirty="0" err="1" smtClean="0"/>
              <a:t>.</a:t>
            </a:r>
            <a:r>
              <a:rPr lang="en-US" dirty="0" err="1" smtClean="0"/>
              <a:t>append</a:t>
            </a:r>
            <a:r>
              <a:rPr lang="en-US" dirty="0" smtClean="0"/>
              <a:t>(</a:t>
            </a:r>
            <a:r>
              <a:rPr lang="en-US" dirty="0" err="1" smtClean="0"/>
              <a:t>i</a:t>
            </a:r>
            <a:r>
              <a:rPr lang="en-US" b="1" dirty="0"/>
              <a:t>**</a:t>
            </a:r>
            <a:r>
              <a:rPr lang="en-US" dirty="0"/>
              <a:t>2</a:t>
            </a:r>
            <a:r>
              <a:rPr lang="en-US" dirty="0" smtClean="0"/>
              <a:t>)</a:t>
            </a:r>
          </a:p>
          <a:p>
            <a:pPr marL="0" indent="0">
              <a:buNone/>
            </a:pPr>
            <a:r>
              <a:rPr lang="en-US" i="1" dirty="0" smtClean="0"/>
              <a:t> </a:t>
            </a:r>
            <a:br>
              <a:rPr lang="en-US" i="1" dirty="0" smtClean="0"/>
            </a:br>
            <a:r>
              <a:rPr lang="en-US" i="1" dirty="0" smtClean="0"/>
              <a:t>#using map allows us to implement in simpler way</a:t>
            </a:r>
          </a:p>
          <a:p>
            <a:pPr marL="0" indent="0">
              <a:buNone/>
            </a:pPr>
            <a:r>
              <a:rPr lang="en-US" dirty="0" smtClean="0"/>
              <a:t>items </a:t>
            </a:r>
            <a:r>
              <a:rPr lang="en-US" b="1" dirty="0"/>
              <a:t>=</a:t>
            </a:r>
            <a:r>
              <a:rPr lang="en-US" dirty="0"/>
              <a:t> [1, 2, 3, 4, 5] </a:t>
            </a:r>
            <a:r>
              <a:rPr lang="en-US" dirty="0" smtClean="0"/>
              <a:t/>
            </a:r>
            <a:br>
              <a:rPr lang="en-US" dirty="0" smtClean="0"/>
            </a:br>
            <a:r>
              <a:rPr lang="en-US" dirty="0" smtClean="0"/>
              <a:t>squared </a:t>
            </a:r>
            <a:r>
              <a:rPr lang="en-US" b="1" dirty="0"/>
              <a:t>=</a:t>
            </a:r>
            <a:r>
              <a:rPr lang="en-US" dirty="0"/>
              <a:t> list(map(</a:t>
            </a:r>
            <a:r>
              <a:rPr lang="en-US" b="1" dirty="0"/>
              <a:t>lambda</a:t>
            </a:r>
            <a:r>
              <a:rPr lang="en-US" dirty="0"/>
              <a:t> x: x</a:t>
            </a:r>
            <a:r>
              <a:rPr lang="en-US" b="1" dirty="0"/>
              <a:t>**</a:t>
            </a:r>
            <a:r>
              <a:rPr lang="en-US" dirty="0"/>
              <a:t>2, items))</a:t>
            </a:r>
            <a:endParaRPr lang="en-US" i="1" dirty="0" smtClean="0"/>
          </a:p>
        </p:txBody>
      </p:sp>
    </p:spTree>
    <p:extLst>
      <p:ext uri="{BB962C8B-B14F-4D97-AF65-F5344CB8AC3E}">
        <p14:creationId xmlns:p14="http://schemas.microsoft.com/office/powerpoint/2010/main" val="24296376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Activity 2</a:t>
            </a:r>
            <a:endParaRPr lang="en-US" dirty="0"/>
          </a:p>
        </p:txBody>
      </p:sp>
      <p:sp>
        <p:nvSpPr>
          <p:cNvPr id="3" name="Content Placeholder 2"/>
          <p:cNvSpPr>
            <a:spLocks noGrp="1"/>
          </p:cNvSpPr>
          <p:nvPr>
            <p:ph idx="1"/>
          </p:nvPr>
        </p:nvSpPr>
        <p:spPr>
          <a:xfrm>
            <a:off x="517555" y="1607274"/>
            <a:ext cx="7886700" cy="4999714"/>
          </a:xfrm>
        </p:spPr>
        <p:txBody>
          <a:bodyPr>
            <a:normAutofit/>
          </a:bodyPr>
          <a:lstStyle/>
          <a:p>
            <a:r>
              <a:rPr lang="en-US" dirty="0" smtClean="0"/>
              <a:t>You have the following list of Celsius values, and generate Fahrenheit equivalent values using map and lambda function. </a:t>
            </a:r>
          </a:p>
          <a:p>
            <a:pPr marL="0" indent="0">
              <a:buNone/>
            </a:pPr>
            <a:r>
              <a:rPr lang="en-US" dirty="0" smtClean="0"/>
              <a:t>    Celsius </a:t>
            </a:r>
            <a:r>
              <a:rPr lang="en-US" dirty="0"/>
              <a:t>= [39.2, 36.5, 37.3, 37.8</a:t>
            </a:r>
            <a:r>
              <a:rPr lang="en-US" dirty="0" smtClean="0"/>
              <a:t>]</a:t>
            </a:r>
          </a:p>
          <a:p>
            <a:pPr marL="0" indent="0">
              <a:buNone/>
            </a:pPr>
            <a:r>
              <a:rPr lang="en-US" dirty="0"/>
              <a:t> </a:t>
            </a:r>
            <a:r>
              <a:rPr lang="en-US" dirty="0" smtClean="0"/>
              <a:t>       F = ((9/5)*C) + 32.0</a:t>
            </a:r>
          </a:p>
        </p:txBody>
      </p:sp>
    </p:spTree>
    <p:extLst>
      <p:ext uri="{BB962C8B-B14F-4D97-AF65-F5344CB8AC3E}">
        <p14:creationId xmlns:p14="http://schemas.microsoft.com/office/powerpoint/2010/main" val="19290492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5379" y="2551020"/>
            <a:ext cx="2785421" cy="1509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err="1" smtClean="0"/>
              <a:t>Functools</a:t>
            </a:r>
            <a:r>
              <a:rPr lang="en-US" dirty="0" smtClean="0"/>
              <a:t>: map, </a:t>
            </a:r>
            <a:r>
              <a:rPr lang="en-US" b="1" dirty="0" smtClean="0"/>
              <a:t>reduce</a:t>
            </a:r>
            <a:r>
              <a:rPr lang="en-US" dirty="0" smtClean="0"/>
              <a:t>, filter</a:t>
            </a:r>
            <a:endParaRPr lang="en-US" dirty="0"/>
          </a:p>
        </p:txBody>
      </p:sp>
      <p:sp>
        <p:nvSpPr>
          <p:cNvPr id="3" name="Content Placeholder 2"/>
          <p:cNvSpPr>
            <a:spLocks noGrp="1"/>
          </p:cNvSpPr>
          <p:nvPr>
            <p:ph idx="1"/>
          </p:nvPr>
        </p:nvSpPr>
        <p:spPr>
          <a:xfrm>
            <a:off x="628650" y="1520825"/>
            <a:ext cx="7886700" cy="4351338"/>
          </a:xfrm>
        </p:spPr>
        <p:txBody>
          <a:bodyPr/>
          <a:lstStyle/>
          <a:p>
            <a:r>
              <a:rPr lang="en-US" dirty="0"/>
              <a:t>The function reduce(</a:t>
            </a:r>
            <a:r>
              <a:rPr lang="en-US" dirty="0" err="1"/>
              <a:t>func</a:t>
            </a:r>
            <a:r>
              <a:rPr lang="en-US" dirty="0"/>
              <a:t>, </a:t>
            </a:r>
            <a:r>
              <a:rPr lang="en-US" dirty="0" err="1"/>
              <a:t>seq</a:t>
            </a:r>
            <a:r>
              <a:rPr lang="en-US" dirty="0"/>
              <a:t>) continually applies the function </a:t>
            </a:r>
            <a:r>
              <a:rPr lang="en-US" dirty="0" err="1"/>
              <a:t>func</a:t>
            </a:r>
            <a:r>
              <a:rPr lang="en-US" dirty="0"/>
              <a:t>() to the sequence seq. It returns a single value</a:t>
            </a:r>
            <a:r>
              <a:rPr lang="en-US" dirty="0" smtClean="0"/>
              <a:t>.</a:t>
            </a:r>
          </a:p>
          <a:p>
            <a:pPr marL="0" indent="0">
              <a:buNone/>
            </a:pPr>
            <a:r>
              <a:rPr lang="es-ES" dirty="0" smtClean="0"/>
              <a:t>reduce(lambda </a:t>
            </a:r>
            <a:r>
              <a:rPr lang="es-ES" dirty="0" err="1"/>
              <a:t>x,y</a:t>
            </a:r>
            <a:r>
              <a:rPr lang="es-ES" dirty="0"/>
              <a:t>: </a:t>
            </a:r>
            <a:r>
              <a:rPr lang="es-ES" dirty="0" err="1"/>
              <a:t>x+y</a:t>
            </a:r>
            <a:r>
              <a:rPr lang="es-ES" dirty="0"/>
              <a:t>, [47,11,42,13]) </a:t>
            </a:r>
            <a:endParaRPr lang="es-ES" dirty="0" smtClean="0"/>
          </a:p>
          <a:p>
            <a:pPr marL="0" indent="0">
              <a:buNone/>
            </a:pPr>
            <a:r>
              <a:rPr lang="es-ES" dirty="0" smtClean="0"/>
              <a:t>#output : 113</a:t>
            </a:r>
            <a:endParaRPr lang="en-US" dirty="0" smtClean="0"/>
          </a:p>
        </p:txBody>
      </p:sp>
      <p:sp>
        <p:nvSpPr>
          <p:cNvPr id="7" name="Rectangle 6"/>
          <p:cNvSpPr/>
          <p:nvPr/>
        </p:nvSpPr>
        <p:spPr>
          <a:xfrm>
            <a:off x="546846" y="3523130"/>
            <a:ext cx="6553201" cy="3170099"/>
          </a:xfrm>
          <a:prstGeom prst="rect">
            <a:avLst/>
          </a:prstGeom>
          <a:ln>
            <a:solidFill>
              <a:srgbClr val="0070C0"/>
            </a:solidFill>
          </a:ln>
        </p:spPr>
        <p:txBody>
          <a:bodyPr wrap="square">
            <a:spAutoFit/>
          </a:bodyPr>
          <a:lstStyle/>
          <a:p>
            <a:r>
              <a:rPr lang="en-US" sz="2000" dirty="0"/>
              <a:t>Determining the maximum of a </a:t>
            </a:r>
            <a:r>
              <a:rPr lang="en-US" sz="2000" dirty="0" smtClean="0"/>
              <a:t>list </a:t>
            </a:r>
            <a:r>
              <a:rPr lang="en-US" sz="2000" dirty="0"/>
              <a:t>of numerical values by using </a:t>
            </a:r>
            <a:r>
              <a:rPr lang="en-US" sz="2000" dirty="0" smtClean="0"/>
              <a:t>reduce:</a:t>
            </a:r>
          </a:p>
          <a:p>
            <a:r>
              <a:rPr lang="en-US" sz="2000" dirty="0" smtClean="0"/>
              <a:t>f </a:t>
            </a:r>
            <a:r>
              <a:rPr lang="en-US" sz="2000" dirty="0"/>
              <a:t>= lambda </a:t>
            </a:r>
            <a:r>
              <a:rPr lang="en-US" sz="2000" dirty="0" err="1"/>
              <a:t>a,b</a:t>
            </a:r>
            <a:r>
              <a:rPr lang="en-US" sz="2000" dirty="0"/>
              <a:t>: a if (a &gt; b) else b </a:t>
            </a:r>
            <a:endParaRPr lang="en-US" sz="2000" dirty="0" smtClean="0"/>
          </a:p>
          <a:p>
            <a:r>
              <a:rPr lang="en-US" sz="2000" dirty="0" smtClean="0"/>
              <a:t>from </a:t>
            </a:r>
            <a:r>
              <a:rPr lang="en-US" sz="2000" dirty="0" err="1"/>
              <a:t>functools</a:t>
            </a:r>
            <a:r>
              <a:rPr lang="en-US" sz="2000" dirty="0"/>
              <a:t> import </a:t>
            </a:r>
            <a:r>
              <a:rPr lang="en-US" sz="2000" dirty="0" smtClean="0"/>
              <a:t>reduce</a:t>
            </a:r>
            <a:br>
              <a:rPr lang="en-US" sz="2000" dirty="0" smtClean="0"/>
            </a:br>
            <a:r>
              <a:rPr lang="en-US" sz="2000" dirty="0" smtClean="0"/>
              <a:t>reduce(f</a:t>
            </a:r>
            <a:r>
              <a:rPr lang="en-US" sz="2000" dirty="0"/>
              <a:t>, [47,11,42,102,13]) </a:t>
            </a:r>
            <a:endParaRPr lang="en-US" sz="2000" dirty="0" smtClean="0"/>
          </a:p>
          <a:p>
            <a:r>
              <a:rPr lang="en-US" sz="2000" dirty="0" smtClean="0"/>
              <a:t>#output: 102</a:t>
            </a:r>
          </a:p>
          <a:p>
            <a:endParaRPr lang="en-US" sz="2000" dirty="0"/>
          </a:p>
          <a:p>
            <a:r>
              <a:rPr lang="en-US" sz="2000" dirty="0"/>
              <a:t>Calculating the sum of the numbers from 1 to 100</a:t>
            </a:r>
            <a:r>
              <a:rPr lang="en-US" sz="2000" dirty="0" smtClean="0"/>
              <a:t>:</a:t>
            </a:r>
          </a:p>
          <a:p>
            <a:r>
              <a:rPr lang="es-ES" sz="2000" dirty="0" smtClean="0"/>
              <a:t>reduce(lambda </a:t>
            </a:r>
            <a:r>
              <a:rPr lang="es-ES" sz="2000" dirty="0"/>
              <a:t>x, y: </a:t>
            </a:r>
            <a:r>
              <a:rPr lang="es-ES" sz="2000" dirty="0" err="1"/>
              <a:t>x+y</a:t>
            </a:r>
            <a:r>
              <a:rPr lang="es-ES" sz="2000" dirty="0"/>
              <a:t>, </a:t>
            </a:r>
            <a:r>
              <a:rPr lang="es-ES" sz="2000" dirty="0" err="1"/>
              <a:t>range</a:t>
            </a:r>
            <a:r>
              <a:rPr lang="es-ES" sz="2000" dirty="0"/>
              <a:t>(1,101)) </a:t>
            </a:r>
            <a:endParaRPr lang="es-ES" sz="2000" dirty="0" smtClean="0"/>
          </a:p>
          <a:p>
            <a:r>
              <a:rPr lang="es-ES" sz="2000" dirty="0" smtClean="0"/>
              <a:t>#output: 5050</a:t>
            </a:r>
            <a:endParaRPr lang="en-US" sz="2000" dirty="0"/>
          </a:p>
        </p:txBody>
      </p:sp>
    </p:spTree>
    <p:extLst>
      <p:ext uri="{BB962C8B-B14F-4D97-AF65-F5344CB8AC3E}">
        <p14:creationId xmlns:p14="http://schemas.microsoft.com/office/powerpoint/2010/main" val="2278845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Functools</a:t>
            </a:r>
            <a:r>
              <a:rPr lang="en-US" dirty="0" smtClean="0"/>
              <a:t>: map, reduce, </a:t>
            </a:r>
            <a:r>
              <a:rPr lang="en-US" b="1" dirty="0" smtClean="0"/>
              <a:t>filter</a:t>
            </a:r>
            <a:endParaRPr lang="en-US" b="1" dirty="0"/>
          </a:p>
        </p:txBody>
      </p:sp>
      <p:sp>
        <p:nvSpPr>
          <p:cNvPr id="3" name="Content Placeholder 2"/>
          <p:cNvSpPr>
            <a:spLocks noGrp="1"/>
          </p:cNvSpPr>
          <p:nvPr>
            <p:ph idx="1"/>
          </p:nvPr>
        </p:nvSpPr>
        <p:spPr/>
        <p:txBody>
          <a:bodyPr/>
          <a:lstStyle/>
          <a:p>
            <a:r>
              <a:rPr lang="en-US" dirty="0"/>
              <a:t>As the name suggests, filter creates a list of elements for which a function returns true. Here is a short and concise example:</a:t>
            </a:r>
            <a:endParaRPr lang="en-US" dirty="0" smtClean="0"/>
          </a:p>
        </p:txBody>
      </p:sp>
      <p:sp>
        <p:nvSpPr>
          <p:cNvPr id="8" name="Rectangle 7"/>
          <p:cNvSpPr/>
          <p:nvPr/>
        </p:nvSpPr>
        <p:spPr>
          <a:xfrm>
            <a:off x="628650" y="3429000"/>
            <a:ext cx="8129868" cy="1569660"/>
          </a:xfrm>
          <a:prstGeom prst="rect">
            <a:avLst/>
          </a:prstGeom>
          <a:ln>
            <a:solidFill>
              <a:srgbClr val="0070C0"/>
            </a:solidFill>
          </a:ln>
        </p:spPr>
        <p:txBody>
          <a:bodyPr wrap="square">
            <a:spAutoFit/>
          </a:bodyPr>
          <a:lstStyle/>
          <a:p>
            <a:r>
              <a:rPr lang="en-US" sz="2400" dirty="0" err="1" smtClean="0"/>
              <a:t>number_list</a:t>
            </a:r>
            <a:r>
              <a:rPr lang="en-US" sz="2400" dirty="0" smtClean="0"/>
              <a:t> </a:t>
            </a:r>
            <a:r>
              <a:rPr lang="en-US" sz="2400" b="1" dirty="0"/>
              <a:t>=</a:t>
            </a:r>
            <a:r>
              <a:rPr lang="en-US" sz="2400" dirty="0"/>
              <a:t> range(</a:t>
            </a:r>
            <a:r>
              <a:rPr lang="en-US" sz="2400" b="1" dirty="0"/>
              <a:t>-</a:t>
            </a:r>
            <a:r>
              <a:rPr lang="en-US" sz="2400" dirty="0"/>
              <a:t>5, 5) </a:t>
            </a:r>
            <a:endParaRPr lang="en-US" sz="2400" dirty="0" smtClean="0"/>
          </a:p>
          <a:p>
            <a:r>
              <a:rPr lang="en-US" sz="2400" dirty="0" err="1" smtClean="0"/>
              <a:t>less_than_zero</a:t>
            </a:r>
            <a:r>
              <a:rPr lang="en-US" sz="2400" dirty="0" smtClean="0"/>
              <a:t> </a:t>
            </a:r>
            <a:r>
              <a:rPr lang="en-US" sz="2400" b="1" dirty="0"/>
              <a:t>=</a:t>
            </a:r>
            <a:r>
              <a:rPr lang="en-US" sz="2400" dirty="0"/>
              <a:t> list(filter(</a:t>
            </a:r>
            <a:r>
              <a:rPr lang="en-US" sz="2400" b="1" dirty="0"/>
              <a:t>lambda</a:t>
            </a:r>
            <a:r>
              <a:rPr lang="en-US" sz="2400" dirty="0"/>
              <a:t> x: x </a:t>
            </a:r>
            <a:r>
              <a:rPr lang="en-US" sz="2400" b="1" dirty="0"/>
              <a:t>&lt;</a:t>
            </a:r>
            <a:r>
              <a:rPr lang="en-US" sz="2400" dirty="0"/>
              <a:t> 0, </a:t>
            </a:r>
            <a:r>
              <a:rPr lang="en-US" sz="2400" dirty="0" err="1"/>
              <a:t>number_list</a:t>
            </a:r>
            <a:r>
              <a:rPr lang="en-US" sz="2400" dirty="0"/>
              <a:t>)) print(</a:t>
            </a:r>
            <a:r>
              <a:rPr lang="en-US" sz="2400" dirty="0" err="1"/>
              <a:t>less_than_zero</a:t>
            </a:r>
            <a:r>
              <a:rPr lang="en-US" sz="2400" dirty="0"/>
              <a:t>) </a:t>
            </a:r>
            <a:endParaRPr lang="en-US" sz="2400" dirty="0" smtClean="0"/>
          </a:p>
          <a:p>
            <a:r>
              <a:rPr lang="en-US" sz="2400" i="1" dirty="0" smtClean="0"/>
              <a:t># </a:t>
            </a:r>
            <a:r>
              <a:rPr lang="en-US" sz="2400" i="1" dirty="0"/>
              <a:t>Output: [-5, -4, -3, -2, -1]</a:t>
            </a:r>
            <a:endParaRPr lang="en-US" sz="2400" dirty="0"/>
          </a:p>
        </p:txBody>
      </p:sp>
    </p:spTree>
    <p:extLst>
      <p:ext uri="{BB962C8B-B14F-4D97-AF65-F5344CB8AC3E}">
        <p14:creationId xmlns:p14="http://schemas.microsoft.com/office/powerpoint/2010/main" val="29285988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zip</a:t>
            </a:r>
            <a:endParaRPr lang="en-US" dirty="0"/>
          </a:p>
        </p:txBody>
      </p:sp>
      <p:sp>
        <p:nvSpPr>
          <p:cNvPr id="3" name="Content Placeholder 2"/>
          <p:cNvSpPr>
            <a:spLocks noGrp="1"/>
          </p:cNvSpPr>
          <p:nvPr>
            <p:ph idx="1"/>
          </p:nvPr>
        </p:nvSpPr>
        <p:spPr>
          <a:xfrm>
            <a:off x="457200" y="1600201"/>
            <a:ext cx="8229600" cy="1143000"/>
          </a:xfrm>
        </p:spPr>
        <p:txBody>
          <a:bodyPr/>
          <a:lstStyle/>
          <a:p>
            <a:r>
              <a:rPr lang="en-US" dirty="0" smtClean="0"/>
              <a:t>Useful to combined multiple lists into a list of </a:t>
            </a:r>
            <a:r>
              <a:rPr lang="en-US" dirty="0" err="1" smtClean="0"/>
              <a:t>tuples</a:t>
            </a:r>
            <a:endParaRPr lang="en-US" dirty="0" smtClean="0"/>
          </a:p>
        </p:txBody>
      </p:sp>
      <p:sp>
        <p:nvSpPr>
          <p:cNvPr id="4" name="Rectangle 3"/>
          <p:cNvSpPr/>
          <p:nvPr/>
        </p:nvSpPr>
        <p:spPr>
          <a:xfrm>
            <a:off x="685800" y="2266147"/>
            <a:ext cx="7829550" cy="830997"/>
          </a:xfrm>
          <a:prstGeom prst="rect">
            <a:avLst/>
          </a:prstGeom>
        </p:spPr>
        <p:txBody>
          <a:bodyPr wrap="square">
            <a:spAutoFit/>
          </a:bodyPr>
          <a:lstStyle/>
          <a:p>
            <a:r>
              <a:rPr lang="en-US" sz="2400" dirty="0" smtClean="0"/>
              <a:t>list(zip(['a', 'b', 'c'], [1, 2, 3], ['A', 'B', 'C']))</a:t>
            </a:r>
          </a:p>
          <a:p>
            <a:r>
              <a:rPr lang="en-US" sz="2400" dirty="0" smtClean="0">
                <a:solidFill>
                  <a:srgbClr val="8B0000"/>
                </a:solidFill>
              </a:rPr>
              <a:t>Out:</a:t>
            </a:r>
            <a:r>
              <a:rPr lang="en-US" sz="2400" dirty="0" smtClean="0"/>
              <a:t> [('a', 1, 'A'), ('b', 2, 'B'), ('c', 3, 'C')]</a:t>
            </a:r>
            <a:endParaRPr lang="en-US" sz="2400" dirty="0"/>
          </a:p>
        </p:txBody>
      </p:sp>
      <p:sp>
        <p:nvSpPr>
          <p:cNvPr id="5" name="Rectangle 4"/>
          <p:cNvSpPr/>
          <p:nvPr/>
        </p:nvSpPr>
        <p:spPr>
          <a:xfrm>
            <a:off x="685800" y="3810000"/>
            <a:ext cx="7772400" cy="1569660"/>
          </a:xfrm>
          <a:prstGeom prst="rect">
            <a:avLst/>
          </a:prstGeom>
        </p:spPr>
        <p:txBody>
          <a:bodyPr wrap="square">
            <a:spAutoFit/>
          </a:bodyPr>
          <a:lstStyle/>
          <a:p>
            <a:r>
              <a:rPr lang="en-US" sz="2400" dirty="0" smtClean="0"/>
              <a:t>names = ['James', 'Tom', 'Mary']</a:t>
            </a:r>
          </a:p>
          <a:p>
            <a:r>
              <a:rPr lang="en-US" sz="2400" dirty="0" smtClean="0"/>
              <a:t>grades = [100, 90, 95]</a:t>
            </a:r>
          </a:p>
          <a:p>
            <a:r>
              <a:rPr lang="en-US" sz="2400" dirty="0" smtClean="0"/>
              <a:t>list(zip(names, grades))</a:t>
            </a:r>
          </a:p>
          <a:p>
            <a:r>
              <a:rPr lang="en-US" sz="2400" dirty="0" smtClean="0">
                <a:solidFill>
                  <a:srgbClr val="8B0000"/>
                </a:solidFill>
              </a:rPr>
              <a:t>Out:</a:t>
            </a:r>
            <a:r>
              <a:rPr lang="en-US" sz="2400" dirty="0" smtClean="0"/>
              <a:t> [('James', 100), ('Tom', 90), ('Mary', 95)]</a:t>
            </a:r>
            <a:endParaRPr lang="en-US" sz="2400" dirty="0"/>
          </a:p>
        </p:txBody>
      </p:sp>
    </p:spTree>
    <p:extLst>
      <p:ext uri="{BB962C8B-B14F-4D97-AF65-F5344CB8AC3E}">
        <p14:creationId xmlns:p14="http://schemas.microsoft.com/office/powerpoint/2010/main" val="38886617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1752600"/>
            <a:ext cx="8229600" cy="923330"/>
          </a:xfrm>
          <a:prstGeom prst="rect">
            <a:avLst/>
          </a:prstGeom>
        </p:spPr>
        <p:txBody>
          <a:bodyPr wrap="square">
            <a:spAutoFit/>
          </a:bodyPr>
          <a:lstStyle/>
          <a:p>
            <a:r>
              <a:rPr lang="en-US" dirty="0" err="1" smtClean="0">
                <a:solidFill>
                  <a:srgbClr val="000000"/>
                </a:solidFill>
                <a:highlight>
                  <a:srgbClr val="FFFFFF"/>
                </a:highlight>
                <a:latin typeface="Courier New"/>
              </a:rPr>
              <a:t>long_winded_computation</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3</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4</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5</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6</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7</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8</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9</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10</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11</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12</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dirty="0" smtClean="0">
                <a:solidFill>
                  <a:srgbClr val="FF0000"/>
                </a:solidFill>
                <a:highlight>
                  <a:srgbClr val="FFFFFF"/>
                </a:highlight>
                <a:latin typeface="Courier New"/>
              </a:rPr>
              <a:t>13</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14</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p>
          <a:p>
            <a:r>
              <a:rPr lang="en-US" b="1" dirty="0" smtClean="0">
                <a:solidFill>
                  <a:srgbClr val="FF0000"/>
                </a:solidFill>
                <a:highlight>
                  <a:srgbClr val="FFFFFF"/>
                </a:highlight>
                <a:latin typeface="Courier New"/>
              </a:rPr>
              <a:t>				15</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16</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17</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18</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19</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20</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endParaRPr lang="en-US" dirty="0"/>
          </a:p>
        </p:txBody>
      </p:sp>
      <p:sp>
        <p:nvSpPr>
          <p:cNvPr id="9" name="Rectangle 8"/>
          <p:cNvSpPr/>
          <p:nvPr/>
        </p:nvSpPr>
        <p:spPr>
          <a:xfrm>
            <a:off x="457200" y="2819400"/>
            <a:ext cx="7543800" cy="1754326"/>
          </a:xfrm>
          <a:prstGeom prst="rect">
            <a:avLst/>
          </a:prstGeom>
        </p:spPr>
        <p:txBody>
          <a:bodyPr wrap="square">
            <a:spAutoFit/>
          </a:bodyPr>
          <a:lstStyle/>
          <a:p>
            <a:r>
              <a:rPr lang="en-US" dirty="0" err="1" smtClean="0">
                <a:solidFill>
                  <a:srgbClr val="000000"/>
                </a:solidFill>
                <a:highlight>
                  <a:srgbClr val="FFFFFF"/>
                </a:highlight>
                <a:latin typeface="Courier New"/>
              </a:rPr>
              <a:t>list_of_lists</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4</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5</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6</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7</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8</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9</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endParaRPr lang="en-US" dirty="0" smtClean="0">
              <a:solidFill>
                <a:srgbClr val="000000"/>
              </a:solidFill>
              <a:highlight>
                <a:srgbClr val="FFFFFF"/>
              </a:highlight>
              <a:latin typeface="Courier New"/>
            </a:endParaRPr>
          </a:p>
          <a:p>
            <a:r>
              <a:rPr lang="en-US" dirty="0" err="1" smtClean="0">
                <a:solidFill>
                  <a:srgbClr val="000000"/>
                </a:solidFill>
                <a:highlight>
                  <a:srgbClr val="FFFFFF"/>
                </a:highlight>
                <a:latin typeface="Courier New"/>
              </a:rPr>
              <a:t>easier_to_read_list_of_lists</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p>
          <a:p>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1</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3</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4</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5</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6</a:t>
            </a:r>
            <a:r>
              <a:rPr lang="en-US" b="1" dirty="0" smtClean="0">
                <a:solidFill>
                  <a:srgbClr val="000080"/>
                </a:solidFill>
                <a:highlight>
                  <a:srgbClr val="FFFFFF"/>
                </a:highlight>
                <a:latin typeface="Courier New"/>
              </a:rPr>
              <a:t>],</a:t>
            </a:r>
            <a:endParaRPr lang="en-US" b="1" dirty="0" smtClean="0">
              <a:solidFill>
                <a:srgbClr val="000000"/>
              </a:solidFill>
              <a:highlight>
                <a:srgbClr val="FFFFFF"/>
              </a:highlight>
              <a:latin typeface="Courier New"/>
            </a:endParaRPr>
          </a:p>
          <a:p>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FF0000"/>
                </a:solidFill>
                <a:highlight>
                  <a:srgbClr val="FFFFFF"/>
                </a:highlight>
                <a:latin typeface="Courier New"/>
              </a:rPr>
              <a:t>7</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8</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9</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endParaRPr lang="en-US" dirty="0"/>
          </a:p>
        </p:txBody>
      </p:sp>
      <p:sp>
        <p:nvSpPr>
          <p:cNvPr id="10" name="Content Placeholder 2"/>
          <p:cNvSpPr>
            <a:spLocks noGrp="1"/>
          </p:cNvSpPr>
          <p:nvPr>
            <p:ph idx="1"/>
          </p:nvPr>
        </p:nvSpPr>
        <p:spPr>
          <a:xfrm>
            <a:off x="457200" y="914400"/>
            <a:ext cx="8229600" cy="838200"/>
          </a:xfrm>
        </p:spPr>
        <p:txBody>
          <a:bodyPr>
            <a:normAutofit/>
          </a:bodyPr>
          <a:lstStyle/>
          <a:p>
            <a:pPr marL="0" indent="0">
              <a:buNone/>
            </a:pPr>
            <a:r>
              <a:rPr lang="en-US" dirty="0" smtClean="0"/>
              <a:t>Whitespace is ignored inside parentheses and brackets. </a:t>
            </a:r>
          </a:p>
        </p:txBody>
      </p:sp>
      <p:sp>
        <p:nvSpPr>
          <p:cNvPr id="12" name="Rectangle 11"/>
          <p:cNvSpPr/>
          <p:nvPr/>
        </p:nvSpPr>
        <p:spPr>
          <a:xfrm>
            <a:off x="304800" y="4724400"/>
            <a:ext cx="8534400" cy="1200329"/>
          </a:xfrm>
          <a:prstGeom prst="rect">
            <a:avLst/>
          </a:prstGeom>
        </p:spPr>
        <p:txBody>
          <a:bodyPr wrap="square">
            <a:spAutoFit/>
          </a:bodyPr>
          <a:lstStyle/>
          <a:p>
            <a:r>
              <a:rPr lang="en-US" dirty="0" smtClean="0">
                <a:solidFill>
                  <a:srgbClr val="000000"/>
                </a:solidFill>
                <a:highlight>
                  <a:srgbClr val="FFFFFF"/>
                </a:highlight>
                <a:latin typeface="Courier New"/>
              </a:rPr>
              <a:t>Alternatively: </a:t>
            </a:r>
          </a:p>
          <a:p>
            <a:r>
              <a:rPr lang="en-US" dirty="0" smtClean="0">
                <a:solidFill>
                  <a:srgbClr val="000000"/>
                </a:solidFill>
                <a:highlight>
                  <a:srgbClr val="FFFFFF"/>
                </a:highlight>
                <a:latin typeface="Courier New"/>
              </a:rPr>
              <a:t> </a:t>
            </a:r>
            <a:r>
              <a:rPr lang="en-US" dirty="0" err="1" smtClean="0">
                <a:solidFill>
                  <a:srgbClr val="000000"/>
                </a:solidFill>
                <a:highlight>
                  <a:srgbClr val="FFFFFF"/>
                </a:highlight>
                <a:latin typeface="Courier New"/>
              </a:rPr>
              <a:t>long_winded_computation</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3</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4</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5</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6</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7</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8</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p>
          <a:p>
            <a:r>
              <a:rPr lang="en-US" dirty="0" smtClean="0">
                <a:solidFill>
                  <a:srgbClr val="000000"/>
                </a:solidFill>
                <a:highlight>
                  <a:srgbClr val="FFFFFF"/>
                </a:highlight>
                <a:latin typeface="Courier New"/>
              </a:rPr>
              <a:t>				 </a:t>
            </a:r>
            <a:r>
              <a:rPr lang="en-US" dirty="0" smtClean="0">
                <a:solidFill>
                  <a:srgbClr val="FF0000"/>
                </a:solidFill>
                <a:highlight>
                  <a:srgbClr val="FFFFFF"/>
                </a:highlight>
                <a:latin typeface="Courier New"/>
              </a:rPr>
              <a:t>9</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10</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11</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12</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13</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14</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p>
          <a:p>
            <a:r>
              <a:rPr lang="en-US" dirty="0" smtClean="0">
                <a:solidFill>
                  <a:srgbClr val="000000"/>
                </a:solidFill>
                <a:highlight>
                  <a:srgbClr val="FFFFFF"/>
                </a:highlight>
                <a:latin typeface="Courier New"/>
              </a:rPr>
              <a:t>				 </a:t>
            </a:r>
            <a:r>
              <a:rPr lang="en-US" dirty="0" smtClean="0">
                <a:solidFill>
                  <a:srgbClr val="FF0000"/>
                </a:solidFill>
                <a:highlight>
                  <a:srgbClr val="FFFFFF"/>
                </a:highlight>
                <a:latin typeface="Courier New"/>
              </a:rPr>
              <a:t>15</a:t>
            </a:r>
            <a:r>
              <a:rPr lang="en-US"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16</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17</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18</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19</a:t>
            </a:r>
            <a:r>
              <a:rPr lang="en-US" b="1" dirty="0" smtClean="0">
                <a:solidFill>
                  <a:srgbClr val="000000"/>
                </a:solidFill>
                <a:highlight>
                  <a:srgbClr val="FFFFFF"/>
                </a:highlight>
                <a:latin typeface="Courier New"/>
              </a:rPr>
              <a:t> </a:t>
            </a:r>
            <a:r>
              <a:rPr lang="en-US" b="1" dirty="0" smtClean="0">
                <a:solidFill>
                  <a:srgbClr val="000080"/>
                </a:solidFill>
                <a:highlight>
                  <a:srgbClr val="FFFFFF"/>
                </a:highlight>
                <a:latin typeface="Courier New"/>
              </a:rPr>
              <a:t>+</a:t>
            </a:r>
            <a:r>
              <a:rPr lang="en-US" b="1" dirty="0" smtClean="0">
                <a:solidFill>
                  <a:srgbClr val="000000"/>
                </a:solidFill>
                <a:highlight>
                  <a:srgbClr val="FFFFFF"/>
                </a:highlight>
                <a:latin typeface="Courier New"/>
              </a:rPr>
              <a:t> </a:t>
            </a:r>
            <a:r>
              <a:rPr lang="en-US" b="1" dirty="0" smtClean="0">
                <a:solidFill>
                  <a:srgbClr val="FF0000"/>
                </a:solidFill>
                <a:highlight>
                  <a:srgbClr val="FFFFFF"/>
                </a:highlight>
                <a:latin typeface="Courier New"/>
              </a:rPr>
              <a:t>20</a:t>
            </a:r>
            <a:r>
              <a:rPr lang="en-US" b="1" dirty="0" smtClean="0">
                <a:solidFill>
                  <a:srgbClr val="000000"/>
                </a:solidFill>
                <a:highlight>
                  <a:srgbClr val="FFFFFF"/>
                </a:highlight>
                <a:latin typeface="Courier New"/>
              </a:rPr>
              <a:t> </a:t>
            </a:r>
            <a:endParaRPr lang="en-US" dirty="0"/>
          </a:p>
        </p:txBody>
      </p:sp>
    </p:spTree>
    <p:extLst>
      <p:ext uri="{BB962C8B-B14F-4D97-AF65-F5344CB8AC3E}">
        <p14:creationId xmlns:p14="http://schemas.microsoft.com/office/powerpoint/2010/main" val="6171266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Argument unpacking</a:t>
            </a:r>
            <a:endParaRPr lang="en-US" dirty="0"/>
          </a:p>
        </p:txBody>
      </p:sp>
      <p:sp>
        <p:nvSpPr>
          <p:cNvPr id="5" name="Rectangle 4"/>
          <p:cNvSpPr/>
          <p:nvPr/>
        </p:nvSpPr>
        <p:spPr>
          <a:xfrm>
            <a:off x="457200" y="2362200"/>
            <a:ext cx="7400925" cy="2862322"/>
          </a:xfrm>
          <a:prstGeom prst="rect">
            <a:avLst/>
          </a:prstGeom>
        </p:spPr>
        <p:txBody>
          <a:bodyPr wrap="square">
            <a:spAutoFit/>
          </a:bodyPr>
          <a:lstStyle/>
          <a:p>
            <a:r>
              <a:rPr lang="en-US" sz="2000" dirty="0" err="1" smtClean="0"/>
              <a:t>gradeBook</a:t>
            </a:r>
            <a:r>
              <a:rPr lang="en-US" sz="2000" dirty="0" smtClean="0"/>
              <a:t> = [['James', 100], </a:t>
            </a:r>
          </a:p>
          <a:p>
            <a:r>
              <a:rPr lang="en-US" sz="2000" dirty="0" smtClean="0"/>
              <a:t>			       ['Tom', 90], </a:t>
            </a:r>
          </a:p>
          <a:p>
            <a:r>
              <a:rPr lang="en-US" sz="2000" dirty="0" smtClean="0"/>
              <a:t>			       ['Mary', 95]]</a:t>
            </a:r>
          </a:p>
          <a:p>
            <a:r>
              <a:rPr lang="en-US" sz="2000" dirty="0" smtClean="0"/>
              <a:t>[names, grades]=zip(*</a:t>
            </a:r>
            <a:r>
              <a:rPr lang="en-US" sz="2000" dirty="0" err="1" smtClean="0"/>
              <a:t>gradeBook</a:t>
            </a:r>
            <a:r>
              <a:rPr lang="en-US" sz="2000" dirty="0" smtClean="0"/>
              <a:t>)</a:t>
            </a:r>
          </a:p>
          <a:p>
            <a:endParaRPr lang="en-US" sz="2000" dirty="0" smtClean="0"/>
          </a:p>
          <a:p>
            <a:r>
              <a:rPr lang="en-US" sz="2000" dirty="0" smtClean="0">
                <a:solidFill>
                  <a:srgbClr val="000080"/>
                </a:solidFill>
              </a:rPr>
              <a:t>print(</a:t>
            </a:r>
            <a:r>
              <a:rPr lang="en-US" sz="2000" dirty="0" smtClean="0"/>
              <a:t>names)</a:t>
            </a:r>
          </a:p>
          <a:p>
            <a:r>
              <a:rPr lang="en-US" sz="2000" dirty="0" smtClean="0">
                <a:solidFill>
                  <a:srgbClr val="8B0000"/>
                </a:solidFill>
              </a:rPr>
              <a:t>Out:</a:t>
            </a:r>
            <a:r>
              <a:rPr lang="en-US" sz="2000" dirty="0" smtClean="0"/>
              <a:t> ('James', 'Tom', 'Mary')</a:t>
            </a:r>
          </a:p>
          <a:p>
            <a:r>
              <a:rPr lang="en-US" sz="2000" dirty="0" smtClean="0">
                <a:solidFill>
                  <a:srgbClr val="000080"/>
                </a:solidFill>
              </a:rPr>
              <a:t>print(</a:t>
            </a:r>
            <a:r>
              <a:rPr lang="en-US" sz="2000" dirty="0" smtClean="0"/>
              <a:t>grades)</a:t>
            </a:r>
          </a:p>
          <a:p>
            <a:r>
              <a:rPr lang="en-US" sz="2000" dirty="0" smtClean="0">
                <a:solidFill>
                  <a:srgbClr val="8B0000"/>
                </a:solidFill>
              </a:rPr>
              <a:t>Out:</a:t>
            </a:r>
            <a:r>
              <a:rPr lang="en-US" sz="2000" dirty="0" smtClean="0"/>
              <a:t> (100, 90, 95)</a:t>
            </a:r>
            <a:endParaRPr lang="en-US" sz="2000" dirty="0"/>
          </a:p>
        </p:txBody>
      </p:sp>
    </p:spTree>
    <p:extLst>
      <p:ext uri="{BB962C8B-B14F-4D97-AF65-F5344CB8AC3E}">
        <p14:creationId xmlns:p14="http://schemas.microsoft.com/office/powerpoint/2010/main" val="40550551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050" name="Rectangle 2"/>
          <p:cNvSpPr>
            <a:spLocks noGrp="1" noChangeArrowheads="1"/>
          </p:cNvSpPr>
          <p:nvPr>
            <p:ph type="title"/>
          </p:nvPr>
        </p:nvSpPr>
        <p:spPr/>
        <p:txBody>
          <a:bodyPr/>
          <a:lstStyle/>
          <a:p>
            <a:r>
              <a:rPr lang="en-US" dirty="0" smtClean="0"/>
              <a:t>Module math</a:t>
            </a:r>
            <a:endParaRPr lang="en-US" dirty="0"/>
          </a:p>
        </p:txBody>
      </p:sp>
      <p:graphicFrame>
        <p:nvGraphicFramePr>
          <p:cNvPr id="1538116" name="Group 68"/>
          <p:cNvGraphicFramePr>
            <a:graphicFrameLocks noGrp="1"/>
          </p:cNvGraphicFramePr>
          <p:nvPr/>
        </p:nvGraphicFramePr>
        <p:xfrm>
          <a:off x="152400" y="1327148"/>
          <a:ext cx="5975350" cy="3854452"/>
        </p:xfrm>
        <a:graphic>
          <a:graphicData uri="http://schemas.openxmlformats.org/drawingml/2006/table">
            <a:tbl>
              <a:tblPr/>
              <a:tblGrid>
                <a:gridCol w="2414588">
                  <a:extLst>
                    <a:ext uri="{9D8B030D-6E8A-4147-A177-3AD203B41FA5}">
                      <a16:colId xmlns:a16="http://schemas.microsoft.com/office/drawing/2014/main" val="20000"/>
                    </a:ext>
                  </a:extLst>
                </a:gridCol>
                <a:gridCol w="3560762">
                  <a:extLst>
                    <a:ext uri="{9D8B030D-6E8A-4147-A177-3AD203B41FA5}">
                      <a16:colId xmlns:a16="http://schemas.microsoft.com/office/drawing/2014/main" val="20001"/>
                    </a:ext>
                  </a:extLst>
                </a:gridCol>
              </a:tblGrid>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1" i="0" u="none" strike="noStrike" cap="none" normalizeH="0" baseline="0" dirty="0" smtClean="0">
                          <a:ln>
                            <a:noFill/>
                          </a:ln>
                          <a:solidFill>
                            <a:schemeClr val="tx1"/>
                          </a:solidFill>
                          <a:effectLst/>
                          <a:latin typeface="Verdana" pitchFamily="34" charset="0"/>
                          <a:cs typeface="Times New Roman" pitchFamily="18" charset="0"/>
                        </a:rPr>
                        <a:t>Command name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abs(</a:t>
                      </a:r>
                      <a:r>
                        <a:rPr kumimoji="0" lang="en-US" sz="1400" b="1" i="1" u="none" strike="noStrike" cap="none" normalizeH="0" baseline="0" smtClean="0">
                          <a:ln>
                            <a:noFill/>
                          </a:ln>
                          <a:solidFill>
                            <a:schemeClr val="tx1"/>
                          </a:solidFill>
                          <a:effectLst/>
                          <a:latin typeface="Verdana" pitchFamily="34" charset="0"/>
                          <a:cs typeface="Times New Roman" pitchFamily="18" charset="0"/>
                        </a:rPr>
                        <a:t>value</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absolute value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ceil(</a:t>
                      </a:r>
                      <a:r>
                        <a:rPr kumimoji="0" lang="en-US" sz="1400" b="1" i="1" u="none" strike="noStrike" cap="none" normalizeH="0" baseline="0" smtClean="0">
                          <a:ln>
                            <a:noFill/>
                          </a:ln>
                          <a:solidFill>
                            <a:schemeClr val="tx1"/>
                          </a:solidFill>
                          <a:effectLst/>
                          <a:latin typeface="Verdana" pitchFamily="34" charset="0"/>
                          <a:cs typeface="Times New Roman" pitchFamily="18" charset="0"/>
                        </a:rPr>
                        <a:t>value</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rounds up</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cos(</a:t>
                      </a:r>
                      <a:r>
                        <a:rPr kumimoji="0" lang="en-US" sz="1400" b="1" i="1" u="none" strike="noStrike" cap="none" normalizeH="0" baseline="0" smtClean="0">
                          <a:ln>
                            <a:noFill/>
                          </a:ln>
                          <a:solidFill>
                            <a:schemeClr val="tx1"/>
                          </a:solidFill>
                          <a:effectLst/>
                          <a:latin typeface="Verdana" pitchFamily="34" charset="0"/>
                          <a:cs typeface="Times New Roman" pitchFamily="18" charset="0"/>
                        </a:rPr>
                        <a:t>value</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cosine,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floor(</a:t>
                      </a:r>
                      <a:r>
                        <a:rPr kumimoji="0" lang="en-US" sz="1400" b="1" i="1" u="none" strike="noStrike" cap="none" normalizeH="0" baseline="0" smtClean="0">
                          <a:ln>
                            <a:noFill/>
                          </a:ln>
                          <a:solidFill>
                            <a:schemeClr val="tx1"/>
                          </a:solidFill>
                          <a:effectLst/>
                          <a:latin typeface="Verdana" pitchFamily="34" charset="0"/>
                          <a:cs typeface="Times New Roman" pitchFamily="18" charset="0"/>
                        </a:rPr>
                        <a:t>value</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rounds down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log(</a:t>
                      </a:r>
                      <a:r>
                        <a:rPr kumimoji="0" lang="en-US" sz="1400" b="1" i="1" u="none" strike="noStrike" cap="none" normalizeH="0" baseline="0" smtClean="0">
                          <a:ln>
                            <a:noFill/>
                          </a:ln>
                          <a:solidFill>
                            <a:schemeClr val="tx1"/>
                          </a:solidFill>
                          <a:effectLst/>
                          <a:latin typeface="Verdana" pitchFamily="34" charset="0"/>
                          <a:cs typeface="Times New Roman" pitchFamily="18" charset="0"/>
                        </a:rPr>
                        <a:t>value</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logarithm, base </a:t>
                      </a:r>
                      <a:r>
                        <a:rPr kumimoji="0" lang="en-US" sz="1400" b="0" i="1" u="none" strike="noStrike" cap="none" normalizeH="0" baseline="0" smtClean="0">
                          <a:ln>
                            <a:noFill/>
                          </a:ln>
                          <a:solidFill>
                            <a:schemeClr val="tx1"/>
                          </a:solidFill>
                          <a:effectLst/>
                          <a:latin typeface="Verdana" pitchFamily="34" charset="0"/>
                          <a:cs typeface="Times New Roman" pitchFamily="18" charset="0"/>
                        </a:rPr>
                        <a:t>e</a:t>
                      </a:r>
                      <a:endParaRPr kumimoji="0" lang="en-US" sz="1400" b="0" i="0" u="none" strike="noStrike" cap="none" normalizeH="0" baseline="0" smtClean="0">
                        <a:ln>
                          <a:noFill/>
                        </a:ln>
                        <a:solidFill>
                          <a:schemeClr val="tx1"/>
                        </a:solidFill>
                        <a:effectLst/>
                        <a:latin typeface="Verdana" pitchFamily="34" charset="0"/>
                        <a:cs typeface="Times New Roman" pitchFamily="18"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log10(</a:t>
                      </a:r>
                      <a:r>
                        <a:rPr kumimoji="0" lang="en-US" sz="1400" b="1" i="1" u="none" strike="noStrike" cap="none" normalizeH="0" baseline="0" smtClean="0">
                          <a:ln>
                            <a:noFill/>
                          </a:ln>
                          <a:solidFill>
                            <a:schemeClr val="tx1"/>
                          </a:solidFill>
                          <a:effectLst/>
                          <a:latin typeface="Verdana" pitchFamily="34" charset="0"/>
                          <a:cs typeface="Times New Roman" pitchFamily="18" charset="0"/>
                        </a:rPr>
                        <a:t>value</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logarithm, base 10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max(</a:t>
                      </a:r>
                      <a:r>
                        <a:rPr kumimoji="0" lang="en-US" sz="1400" b="1" i="1" u="none" strike="noStrike" cap="none" normalizeH="0" baseline="0" smtClean="0">
                          <a:ln>
                            <a:noFill/>
                          </a:ln>
                          <a:solidFill>
                            <a:schemeClr val="tx1"/>
                          </a:solidFill>
                          <a:effectLst/>
                          <a:latin typeface="Verdana" pitchFamily="34" charset="0"/>
                          <a:cs typeface="Times New Roman" pitchFamily="18" charset="0"/>
                        </a:rPr>
                        <a:t>value1</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r>
                        <a:rPr kumimoji="0" lang="en-US" sz="1400" b="0" i="0" u="none" strike="noStrike" cap="none" normalizeH="0" baseline="0" smtClean="0">
                          <a:ln>
                            <a:noFill/>
                          </a:ln>
                          <a:solidFill>
                            <a:schemeClr val="tx1"/>
                          </a:solidFill>
                          <a:effectLst/>
                          <a:latin typeface="Verdana" pitchFamily="34" charset="0"/>
                          <a:cs typeface="Times New Roman" pitchFamily="18" charset="0"/>
                        </a:rPr>
                        <a:t> </a:t>
                      </a:r>
                      <a:r>
                        <a:rPr kumimoji="0" lang="en-US" sz="1400" b="1" i="1" u="none" strike="noStrike" cap="none" normalizeH="0" baseline="0" smtClean="0">
                          <a:ln>
                            <a:noFill/>
                          </a:ln>
                          <a:solidFill>
                            <a:schemeClr val="tx1"/>
                          </a:solidFill>
                          <a:effectLst/>
                          <a:latin typeface="Verdana" pitchFamily="34" charset="0"/>
                          <a:cs typeface="Times New Roman" pitchFamily="18" charset="0"/>
                        </a:rPr>
                        <a:t>value2</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larger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min(</a:t>
                      </a:r>
                      <a:r>
                        <a:rPr kumimoji="0" lang="en-US" sz="1400" b="1" i="1" u="none" strike="noStrike" cap="none" normalizeH="0" baseline="0" smtClean="0">
                          <a:ln>
                            <a:noFill/>
                          </a:ln>
                          <a:solidFill>
                            <a:schemeClr val="tx1"/>
                          </a:solidFill>
                          <a:effectLst/>
                          <a:latin typeface="Verdana" pitchFamily="34" charset="0"/>
                          <a:cs typeface="Times New Roman" pitchFamily="18" charset="0"/>
                        </a:rPr>
                        <a:t>value1</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r>
                        <a:rPr kumimoji="0" lang="en-US" sz="1400" b="0" i="0" u="none" strike="noStrike" cap="none" normalizeH="0" baseline="0" smtClean="0">
                          <a:ln>
                            <a:noFill/>
                          </a:ln>
                          <a:solidFill>
                            <a:schemeClr val="tx1"/>
                          </a:solidFill>
                          <a:effectLst/>
                          <a:latin typeface="Verdana" pitchFamily="34" charset="0"/>
                          <a:cs typeface="Times New Roman" pitchFamily="18" charset="0"/>
                        </a:rPr>
                        <a:t> </a:t>
                      </a:r>
                      <a:r>
                        <a:rPr kumimoji="0" lang="en-US" sz="1400" b="1" i="1" u="none" strike="noStrike" cap="none" normalizeH="0" baseline="0" smtClean="0">
                          <a:ln>
                            <a:noFill/>
                          </a:ln>
                          <a:solidFill>
                            <a:schemeClr val="tx1"/>
                          </a:solidFill>
                          <a:effectLst/>
                          <a:latin typeface="Verdana" pitchFamily="34" charset="0"/>
                          <a:cs typeface="Times New Roman" pitchFamily="18" charset="0"/>
                        </a:rPr>
                        <a:t>value2</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smaller of two values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round(</a:t>
                      </a:r>
                      <a:r>
                        <a:rPr kumimoji="0" lang="en-US" sz="1400" b="1" i="1" u="none" strike="noStrike" cap="none" normalizeH="0" baseline="0" smtClean="0">
                          <a:ln>
                            <a:noFill/>
                          </a:ln>
                          <a:solidFill>
                            <a:schemeClr val="tx1"/>
                          </a:solidFill>
                          <a:effectLst/>
                          <a:latin typeface="Verdana" pitchFamily="34" charset="0"/>
                          <a:cs typeface="Times New Roman" pitchFamily="18" charset="0"/>
                        </a:rPr>
                        <a:t>value</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nearest whole number</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22263">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sin(</a:t>
                      </a:r>
                      <a:r>
                        <a:rPr kumimoji="0" lang="en-US" sz="1400" b="1" i="1" u="none" strike="noStrike" cap="none" normalizeH="0" baseline="0" smtClean="0">
                          <a:ln>
                            <a:noFill/>
                          </a:ln>
                          <a:solidFill>
                            <a:schemeClr val="tx1"/>
                          </a:solidFill>
                          <a:effectLst/>
                          <a:latin typeface="Verdana" pitchFamily="34" charset="0"/>
                          <a:cs typeface="Times New Roman" pitchFamily="18" charset="0"/>
                        </a:rPr>
                        <a:t>value</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sine, in radians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0675">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sqrt(</a:t>
                      </a:r>
                      <a:r>
                        <a:rPr kumimoji="0" lang="en-US" sz="1400" b="1" i="1" u="none" strike="noStrike" cap="none" normalizeH="0" baseline="0" smtClean="0">
                          <a:ln>
                            <a:noFill/>
                          </a:ln>
                          <a:solidFill>
                            <a:schemeClr val="tx1"/>
                          </a:solidFill>
                          <a:effectLst/>
                          <a:latin typeface="Verdana" pitchFamily="34" charset="0"/>
                          <a:cs typeface="Times New Roman" pitchFamily="18" charset="0"/>
                        </a:rPr>
                        <a:t>value</a:t>
                      </a:r>
                      <a:r>
                        <a:rPr kumimoji="0" lang="en-US" sz="1400" b="0" i="0" u="none" strike="noStrike" cap="none" normalizeH="0" baseline="0" smtClean="0">
                          <a:ln>
                            <a:noFill/>
                          </a:ln>
                          <a:solidFill>
                            <a:schemeClr val="tx1"/>
                          </a:solidFill>
                          <a:effectLst/>
                          <a:latin typeface="Courier New" pitchFamily="49" charset="0"/>
                          <a:cs typeface="Times New Roman" pitchFamily="18" charset="0"/>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Verdana" pitchFamily="34" charset="0"/>
                          <a:cs typeface="Times New Roman" pitchFamily="18" charset="0"/>
                        </a:rPr>
                        <a:t>square root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1538115" name="Group 67"/>
          <p:cNvGraphicFramePr>
            <a:graphicFrameLocks noGrp="1"/>
          </p:cNvGraphicFramePr>
          <p:nvPr/>
        </p:nvGraphicFramePr>
        <p:xfrm>
          <a:off x="6219825" y="1327148"/>
          <a:ext cx="2771775" cy="990600"/>
        </p:xfrm>
        <a:graphic>
          <a:graphicData uri="http://schemas.openxmlformats.org/drawingml/2006/table">
            <a:tbl>
              <a:tblPr/>
              <a:tblGrid>
                <a:gridCol w="1219200">
                  <a:extLst>
                    <a:ext uri="{9D8B030D-6E8A-4147-A177-3AD203B41FA5}">
                      <a16:colId xmlns:a16="http://schemas.microsoft.com/office/drawing/2014/main" val="20000"/>
                    </a:ext>
                  </a:extLst>
                </a:gridCol>
                <a:gridCol w="1552575">
                  <a:extLst>
                    <a:ext uri="{9D8B030D-6E8A-4147-A177-3AD203B41FA5}">
                      <a16:colId xmlns:a16="http://schemas.microsoft.com/office/drawing/2014/main" val="20001"/>
                    </a:ext>
                  </a:extLst>
                </a:gridCol>
              </a:tblGrid>
              <a:tr h="3302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Constant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1" i="0" u="none" strike="noStrike" cap="none" normalizeH="0" baseline="0" smtClean="0">
                          <a:ln>
                            <a:noFill/>
                          </a:ln>
                          <a:solidFill>
                            <a:schemeClr val="tx1"/>
                          </a:solidFill>
                          <a:effectLst/>
                          <a:latin typeface="Verdana" pitchFamily="34" charset="0"/>
                          <a:cs typeface="Times New Roman" pitchFamily="18" charset="0"/>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2.7182818...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200">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Courier New" pitchFamily="49" charset="0"/>
                          <a:cs typeface="Times New Roman" pitchFamily="18" charset="0"/>
                        </a:rPr>
                        <a:t>pi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808080"/>
                        </a:buClr>
                        <a:buSzPct val="60000"/>
                        <a:buFont typeface="Wingdings" pitchFamily="2" charset="2"/>
                        <a:buNone/>
                        <a:tabLst/>
                      </a:pPr>
                      <a:r>
                        <a:rPr kumimoji="0" lang="en-US" sz="1400" b="0" i="0" u="none" strike="noStrike" cap="none" normalizeH="0" baseline="0" smtClean="0">
                          <a:ln>
                            <a:noFill/>
                          </a:ln>
                          <a:solidFill>
                            <a:schemeClr val="tx1"/>
                          </a:solidFill>
                          <a:effectLst/>
                          <a:latin typeface="Verdana" pitchFamily="34" charset="0"/>
                          <a:cs typeface="Times New Roman" pitchFamily="18" charset="0"/>
                        </a:rPr>
                        <a:t>3.1415926...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11"/>
          <p:cNvSpPr/>
          <p:nvPr/>
        </p:nvSpPr>
        <p:spPr>
          <a:xfrm>
            <a:off x="304800" y="5410200"/>
            <a:ext cx="4267200" cy="1323439"/>
          </a:xfrm>
          <a:prstGeom prst="rect">
            <a:avLst/>
          </a:prstGeom>
          <a:ln>
            <a:solidFill>
              <a:schemeClr val="accent1"/>
            </a:solidFill>
          </a:ln>
        </p:spPr>
        <p:txBody>
          <a:bodyPr wrap="square">
            <a:spAutoFit/>
          </a:bodyPr>
          <a:lstStyle/>
          <a:p>
            <a:r>
              <a:rPr lang="en-US" sz="2000" dirty="0" smtClean="0">
                <a:solidFill>
                  <a:srgbClr val="008000"/>
                </a:solidFill>
                <a:highlight>
                  <a:srgbClr val="FFFFFF"/>
                </a:highlight>
                <a:latin typeface="Courier New"/>
              </a:rPr>
              <a:t>#bad style. Many unknown #names in name space.</a:t>
            </a:r>
            <a:endParaRPr lang="en-US" sz="2000" dirty="0" smtClean="0">
              <a:solidFill>
                <a:srgbClr val="000000"/>
              </a:solidFill>
              <a:highlight>
                <a:srgbClr val="FFFFFF"/>
              </a:highlight>
              <a:latin typeface="Courier New"/>
            </a:endParaRPr>
          </a:p>
          <a:p>
            <a:r>
              <a:rPr lang="en-US" sz="2000" b="1" dirty="0" smtClean="0">
                <a:solidFill>
                  <a:srgbClr val="0000FF"/>
                </a:solidFill>
                <a:highlight>
                  <a:srgbClr val="FFFFFF"/>
                </a:highlight>
                <a:latin typeface="Courier New"/>
              </a:rPr>
              <a:t>from</a:t>
            </a:r>
            <a:r>
              <a:rPr lang="en-US" sz="2000" b="1" dirty="0" smtClean="0">
                <a:solidFill>
                  <a:srgbClr val="000000"/>
                </a:solidFill>
                <a:highlight>
                  <a:srgbClr val="FFFFFF"/>
                </a:highlight>
                <a:latin typeface="Courier New"/>
              </a:rPr>
              <a:t> math </a:t>
            </a:r>
            <a:r>
              <a:rPr lang="en-US" sz="2000" b="1" dirty="0" smtClean="0">
                <a:solidFill>
                  <a:srgbClr val="0000FF"/>
                </a:solidFill>
                <a:highlight>
                  <a:srgbClr val="FFFFFF"/>
                </a:highlight>
                <a:latin typeface="Courier New"/>
              </a:rPr>
              <a:t>import</a:t>
            </a:r>
            <a:r>
              <a:rPr lang="en-US" sz="2000" b="1" dirty="0" smtClean="0">
                <a:solidFill>
                  <a:srgbClr val="000000"/>
                </a:solidFill>
                <a:highlight>
                  <a:srgbClr val="FFFFFF"/>
                </a:highlight>
                <a:latin typeface="Courier New"/>
              </a:rPr>
              <a:t> </a:t>
            </a:r>
            <a:r>
              <a:rPr lang="en-US" sz="2000" b="1" dirty="0" smtClean="0">
                <a:solidFill>
                  <a:srgbClr val="000080"/>
                </a:solidFill>
                <a:highlight>
                  <a:srgbClr val="FFFFFF"/>
                </a:highlight>
                <a:latin typeface="Courier New"/>
              </a:rPr>
              <a:t>*</a:t>
            </a:r>
            <a:endParaRPr lang="en-US" sz="2000" b="1" dirty="0" smtClean="0">
              <a:solidFill>
                <a:srgbClr val="000000"/>
              </a:solidFill>
              <a:highlight>
                <a:srgbClr val="FFFFFF"/>
              </a:highlight>
              <a:latin typeface="Courier New"/>
            </a:endParaRPr>
          </a:p>
          <a:p>
            <a:r>
              <a:rPr lang="en-US" sz="2000" dirty="0" smtClean="0">
                <a:solidFill>
                  <a:srgbClr val="000000"/>
                </a:solidFill>
                <a:highlight>
                  <a:srgbClr val="FFFFFF"/>
                </a:highlight>
                <a:latin typeface="Courier New"/>
              </a:rPr>
              <a:t>abs</a:t>
            </a:r>
            <a:r>
              <a:rPr lang="en-US" sz="2000" b="1" dirty="0" smtClean="0">
                <a:solidFill>
                  <a:srgbClr val="000080"/>
                </a:solidFill>
                <a:highlight>
                  <a:srgbClr val="FFFFFF"/>
                </a:highlight>
                <a:latin typeface="Courier New"/>
              </a:rPr>
              <a:t>(-</a:t>
            </a:r>
            <a:r>
              <a:rPr lang="en-US" sz="2000" b="1" dirty="0" smtClean="0">
                <a:solidFill>
                  <a:srgbClr val="FF0000"/>
                </a:solidFill>
                <a:highlight>
                  <a:srgbClr val="FFFFFF"/>
                </a:highlight>
                <a:latin typeface="Courier New"/>
              </a:rPr>
              <a:t>0.5</a:t>
            </a:r>
            <a:r>
              <a:rPr lang="en-US" sz="2000" b="1" dirty="0" smtClean="0">
                <a:solidFill>
                  <a:srgbClr val="000080"/>
                </a:solidFill>
                <a:highlight>
                  <a:srgbClr val="FFFFFF"/>
                </a:highlight>
                <a:latin typeface="Courier New"/>
              </a:rPr>
              <a:t>)</a:t>
            </a:r>
            <a:endParaRPr lang="en-US" sz="2000" b="1" dirty="0" smtClean="0">
              <a:solidFill>
                <a:srgbClr val="000000"/>
              </a:solidFill>
              <a:highlight>
                <a:srgbClr val="FFFFFF"/>
              </a:highlight>
              <a:latin typeface="Courier New"/>
            </a:endParaRPr>
          </a:p>
        </p:txBody>
      </p:sp>
      <p:sp>
        <p:nvSpPr>
          <p:cNvPr id="13" name="Rectangle 12"/>
          <p:cNvSpPr/>
          <p:nvPr/>
        </p:nvSpPr>
        <p:spPr>
          <a:xfrm>
            <a:off x="6400800" y="4165937"/>
            <a:ext cx="2438400" cy="1015663"/>
          </a:xfrm>
          <a:prstGeom prst="rect">
            <a:avLst/>
          </a:prstGeom>
          <a:ln>
            <a:solidFill>
              <a:schemeClr val="accent1"/>
            </a:solidFill>
          </a:ln>
        </p:spPr>
        <p:txBody>
          <a:bodyPr wrap="square">
            <a:spAutoFit/>
          </a:bodyPr>
          <a:lstStyle/>
          <a:p>
            <a:r>
              <a:rPr lang="en-US" sz="2000" dirty="0" smtClean="0">
                <a:solidFill>
                  <a:srgbClr val="008000"/>
                </a:solidFill>
                <a:highlight>
                  <a:srgbClr val="FFFFFF"/>
                </a:highlight>
                <a:latin typeface="Courier New"/>
              </a:rPr>
              <a:t># preferred.</a:t>
            </a:r>
            <a:endParaRPr lang="en-US" sz="2000" dirty="0" smtClean="0">
              <a:solidFill>
                <a:srgbClr val="000000"/>
              </a:solidFill>
              <a:highlight>
                <a:srgbClr val="FFFFFF"/>
              </a:highlight>
              <a:latin typeface="Courier New"/>
            </a:endParaRPr>
          </a:p>
          <a:p>
            <a:r>
              <a:rPr lang="en-US" sz="2000" b="1" dirty="0" smtClean="0">
                <a:solidFill>
                  <a:srgbClr val="0000FF"/>
                </a:solidFill>
                <a:highlight>
                  <a:srgbClr val="FFFFFF"/>
                </a:highlight>
                <a:latin typeface="Courier New"/>
              </a:rPr>
              <a:t>import</a:t>
            </a:r>
            <a:r>
              <a:rPr lang="en-US" sz="2000" b="1" dirty="0" smtClean="0">
                <a:solidFill>
                  <a:srgbClr val="000000"/>
                </a:solidFill>
                <a:highlight>
                  <a:srgbClr val="FFFFFF"/>
                </a:highlight>
                <a:latin typeface="Courier New"/>
              </a:rPr>
              <a:t> math</a:t>
            </a:r>
          </a:p>
          <a:p>
            <a:r>
              <a:rPr lang="en-US" sz="2000" dirty="0" smtClean="0">
                <a:solidFill>
                  <a:srgbClr val="000000"/>
                </a:solidFill>
                <a:highlight>
                  <a:srgbClr val="FFFFFF"/>
                </a:highlight>
                <a:latin typeface="Courier New"/>
              </a:rPr>
              <a:t>math</a:t>
            </a:r>
            <a:r>
              <a:rPr lang="en-US" sz="2000" b="1" dirty="0" smtClean="0">
                <a:solidFill>
                  <a:srgbClr val="000080"/>
                </a:solidFill>
                <a:highlight>
                  <a:srgbClr val="FFFFFF"/>
                </a:highlight>
                <a:latin typeface="Courier New"/>
              </a:rPr>
              <a:t>.</a:t>
            </a:r>
            <a:r>
              <a:rPr lang="en-US" sz="2000" b="1" dirty="0" smtClean="0">
                <a:solidFill>
                  <a:srgbClr val="000000"/>
                </a:solidFill>
                <a:highlight>
                  <a:srgbClr val="FFFFFF"/>
                </a:highlight>
                <a:latin typeface="Courier New"/>
              </a:rPr>
              <a:t>abs</a:t>
            </a:r>
            <a:r>
              <a:rPr lang="en-US" sz="2000" b="1" dirty="0" smtClean="0">
                <a:solidFill>
                  <a:srgbClr val="000080"/>
                </a:solidFill>
                <a:highlight>
                  <a:srgbClr val="FFFFFF"/>
                </a:highlight>
                <a:latin typeface="Courier New"/>
              </a:rPr>
              <a:t>(-</a:t>
            </a:r>
            <a:r>
              <a:rPr lang="en-US" sz="2000" b="1" dirty="0" smtClean="0">
                <a:solidFill>
                  <a:srgbClr val="FF0000"/>
                </a:solidFill>
                <a:highlight>
                  <a:srgbClr val="FFFFFF"/>
                </a:highlight>
                <a:latin typeface="Courier New"/>
              </a:rPr>
              <a:t>0.5</a:t>
            </a:r>
            <a:r>
              <a:rPr lang="en-US" sz="2000" b="1" dirty="0" smtClean="0">
                <a:solidFill>
                  <a:srgbClr val="000080"/>
                </a:solidFill>
                <a:highlight>
                  <a:srgbClr val="FFFFFF"/>
                </a:highlight>
                <a:latin typeface="Courier New"/>
              </a:rPr>
              <a:t>)</a:t>
            </a:r>
            <a:endParaRPr lang="en-US" sz="2000" b="1" dirty="0" smtClean="0">
              <a:solidFill>
                <a:srgbClr val="000000"/>
              </a:solidFill>
              <a:highlight>
                <a:srgbClr val="FFFFFF"/>
              </a:highlight>
              <a:latin typeface="Courier New"/>
            </a:endParaRPr>
          </a:p>
        </p:txBody>
      </p:sp>
      <p:sp>
        <p:nvSpPr>
          <p:cNvPr id="7" name="Rectangle 6"/>
          <p:cNvSpPr/>
          <p:nvPr/>
        </p:nvSpPr>
        <p:spPr>
          <a:xfrm>
            <a:off x="4876800" y="5410200"/>
            <a:ext cx="3733800" cy="1015663"/>
          </a:xfrm>
          <a:prstGeom prst="rect">
            <a:avLst/>
          </a:prstGeom>
          <a:ln>
            <a:solidFill>
              <a:schemeClr val="accent1"/>
            </a:solidFill>
          </a:ln>
        </p:spPr>
        <p:txBody>
          <a:bodyPr wrap="square">
            <a:spAutoFit/>
          </a:bodyPr>
          <a:lstStyle/>
          <a:p>
            <a:r>
              <a:rPr lang="en-US" sz="2000" dirty="0" smtClean="0">
                <a:solidFill>
                  <a:srgbClr val="008000"/>
                </a:solidFill>
                <a:highlight>
                  <a:srgbClr val="FFFFFF"/>
                </a:highlight>
                <a:latin typeface="Courier New"/>
              </a:rPr>
              <a:t>#This is fine</a:t>
            </a:r>
          </a:p>
          <a:p>
            <a:r>
              <a:rPr lang="en-US" sz="2000" b="1" dirty="0" smtClean="0">
                <a:solidFill>
                  <a:srgbClr val="0000FF"/>
                </a:solidFill>
                <a:highlight>
                  <a:srgbClr val="FFFFFF"/>
                </a:highlight>
                <a:latin typeface="Courier New"/>
              </a:rPr>
              <a:t>from</a:t>
            </a:r>
            <a:r>
              <a:rPr lang="en-US" sz="2000" b="1" dirty="0" smtClean="0">
                <a:solidFill>
                  <a:srgbClr val="000000"/>
                </a:solidFill>
                <a:highlight>
                  <a:srgbClr val="FFFFFF"/>
                </a:highlight>
                <a:latin typeface="Courier New"/>
              </a:rPr>
              <a:t> math </a:t>
            </a:r>
            <a:r>
              <a:rPr lang="en-US" sz="2000" b="1" dirty="0" smtClean="0">
                <a:solidFill>
                  <a:srgbClr val="0000FF"/>
                </a:solidFill>
                <a:highlight>
                  <a:srgbClr val="FFFFFF"/>
                </a:highlight>
                <a:latin typeface="Courier New"/>
              </a:rPr>
              <a:t>import</a:t>
            </a:r>
            <a:r>
              <a:rPr lang="en-US" sz="2000" b="1" dirty="0" smtClean="0">
                <a:solidFill>
                  <a:srgbClr val="000000"/>
                </a:solidFill>
                <a:highlight>
                  <a:srgbClr val="FFFFFF"/>
                </a:highlight>
                <a:latin typeface="Courier New"/>
              </a:rPr>
              <a:t> </a:t>
            </a:r>
            <a:r>
              <a:rPr lang="en-US" sz="2000" b="1" dirty="0" smtClean="0">
                <a:solidFill>
                  <a:srgbClr val="000080"/>
                </a:solidFill>
                <a:highlight>
                  <a:srgbClr val="FFFFFF"/>
                </a:highlight>
                <a:latin typeface="Courier New"/>
              </a:rPr>
              <a:t>abs</a:t>
            </a:r>
            <a:endParaRPr lang="en-US" sz="2000" b="1" dirty="0" smtClean="0">
              <a:solidFill>
                <a:srgbClr val="000000"/>
              </a:solidFill>
              <a:highlight>
                <a:srgbClr val="FFFFFF"/>
              </a:highlight>
              <a:latin typeface="Courier New"/>
            </a:endParaRPr>
          </a:p>
          <a:p>
            <a:r>
              <a:rPr lang="en-US" sz="2000" dirty="0" smtClean="0">
                <a:solidFill>
                  <a:srgbClr val="000000"/>
                </a:solidFill>
                <a:highlight>
                  <a:srgbClr val="FFFFFF"/>
                </a:highlight>
                <a:latin typeface="Courier New"/>
              </a:rPr>
              <a:t>abs</a:t>
            </a:r>
            <a:r>
              <a:rPr lang="en-US" sz="2000" b="1" dirty="0" smtClean="0">
                <a:solidFill>
                  <a:srgbClr val="000080"/>
                </a:solidFill>
                <a:highlight>
                  <a:srgbClr val="FFFFFF"/>
                </a:highlight>
                <a:latin typeface="Courier New"/>
              </a:rPr>
              <a:t>(-</a:t>
            </a:r>
            <a:r>
              <a:rPr lang="en-US" sz="2000" b="1" dirty="0" smtClean="0">
                <a:solidFill>
                  <a:srgbClr val="FF0000"/>
                </a:solidFill>
                <a:highlight>
                  <a:srgbClr val="FFFFFF"/>
                </a:highlight>
                <a:latin typeface="Courier New"/>
              </a:rPr>
              <a:t>0.5</a:t>
            </a:r>
            <a:r>
              <a:rPr lang="en-US" sz="2000" b="1" dirty="0" smtClean="0">
                <a:solidFill>
                  <a:srgbClr val="000080"/>
                </a:solidFill>
                <a:highlight>
                  <a:srgbClr val="FFFFFF"/>
                </a:highlight>
                <a:latin typeface="Courier New"/>
              </a:rPr>
              <a:t>)</a:t>
            </a:r>
            <a:endParaRPr lang="en-US" sz="2000" b="1" dirty="0" smtClean="0">
              <a:solidFill>
                <a:srgbClr val="000000"/>
              </a:solidFill>
              <a:highlight>
                <a:srgbClr val="FFFFFF"/>
              </a:highlight>
              <a:latin typeface="Courier New"/>
            </a:endParaRPr>
          </a:p>
        </p:txBody>
      </p:sp>
    </p:spTree>
    <p:extLst>
      <p:ext uri="{BB962C8B-B14F-4D97-AF65-F5344CB8AC3E}">
        <p14:creationId xmlns:p14="http://schemas.microsoft.com/office/powerpoint/2010/main" val="270839826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random</a:t>
            </a:r>
            <a:endParaRPr lang="en-US" dirty="0"/>
          </a:p>
        </p:txBody>
      </p:sp>
      <p:sp>
        <p:nvSpPr>
          <p:cNvPr id="3" name="Content Placeholder 2"/>
          <p:cNvSpPr>
            <a:spLocks noGrp="1"/>
          </p:cNvSpPr>
          <p:nvPr>
            <p:ph idx="1"/>
          </p:nvPr>
        </p:nvSpPr>
        <p:spPr>
          <a:xfrm>
            <a:off x="457200" y="1600201"/>
            <a:ext cx="8229600" cy="1066800"/>
          </a:xfrm>
        </p:spPr>
        <p:txBody>
          <a:bodyPr/>
          <a:lstStyle/>
          <a:p>
            <a:r>
              <a:rPr lang="en-US" dirty="0" smtClean="0"/>
              <a:t>Generating random numbers are important in statistics</a:t>
            </a:r>
          </a:p>
        </p:txBody>
      </p:sp>
      <p:sp>
        <p:nvSpPr>
          <p:cNvPr id="4" name="Rectangle 3"/>
          <p:cNvSpPr/>
          <p:nvPr/>
        </p:nvSpPr>
        <p:spPr>
          <a:xfrm>
            <a:off x="699247" y="2250141"/>
            <a:ext cx="8305800" cy="1323439"/>
          </a:xfrm>
          <a:prstGeom prst="rect">
            <a:avLst/>
          </a:prstGeom>
        </p:spPr>
        <p:txBody>
          <a:bodyPr wrap="square">
            <a:spAutoFit/>
          </a:bodyPr>
          <a:lstStyle/>
          <a:p>
            <a:r>
              <a:rPr lang="en-US" sz="2000" dirty="0" smtClean="0"/>
              <a:t>import random</a:t>
            </a:r>
          </a:p>
          <a:p>
            <a:r>
              <a:rPr lang="en-US" sz="2000" dirty="0" err="1" smtClean="0"/>
              <a:t>rands</a:t>
            </a:r>
            <a:r>
              <a:rPr lang="en-US" sz="2000" dirty="0" smtClean="0"/>
              <a:t> = [</a:t>
            </a:r>
            <a:r>
              <a:rPr lang="en-US" sz="2000" dirty="0" err="1" smtClean="0"/>
              <a:t>random.randint</a:t>
            </a:r>
            <a:r>
              <a:rPr lang="en-US" sz="2000" dirty="0" smtClean="0"/>
              <a:t>(0,9) for _ in range(10)]</a:t>
            </a:r>
          </a:p>
          <a:p>
            <a:r>
              <a:rPr lang="en-US" sz="2000" dirty="0" smtClean="0"/>
              <a:t>print(</a:t>
            </a:r>
            <a:r>
              <a:rPr lang="en-US" sz="2000" dirty="0" err="1" smtClean="0"/>
              <a:t>rands</a:t>
            </a:r>
            <a:r>
              <a:rPr lang="en-US" sz="2000" dirty="0" smtClean="0"/>
              <a:t>)</a:t>
            </a:r>
          </a:p>
          <a:p>
            <a:r>
              <a:rPr lang="en-US" sz="2000" dirty="0" smtClean="0">
                <a:solidFill>
                  <a:srgbClr val="000080"/>
                </a:solidFill>
              </a:rPr>
              <a:t> </a:t>
            </a:r>
            <a:endParaRPr lang="en-US" sz="2000" dirty="0"/>
          </a:p>
        </p:txBody>
      </p:sp>
    </p:spTree>
    <p:extLst>
      <p:ext uri="{BB962C8B-B14F-4D97-AF65-F5344CB8AC3E}">
        <p14:creationId xmlns:p14="http://schemas.microsoft.com/office/powerpoint/2010/main" val="17072859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Important python modules for data science</a:t>
            </a:r>
            <a:endParaRPr lang="en-US" dirty="0"/>
          </a:p>
        </p:txBody>
      </p:sp>
      <p:sp>
        <p:nvSpPr>
          <p:cNvPr id="3" name="Content Placeholder 2"/>
          <p:cNvSpPr>
            <a:spLocks noGrp="1"/>
          </p:cNvSpPr>
          <p:nvPr>
            <p:ph idx="1"/>
          </p:nvPr>
        </p:nvSpPr>
        <p:spPr/>
        <p:txBody>
          <a:bodyPr>
            <a:normAutofit/>
          </a:bodyPr>
          <a:lstStyle/>
          <a:p>
            <a:r>
              <a:rPr lang="en-US" dirty="0" err="1" smtClean="0"/>
              <a:t>Numpy</a:t>
            </a:r>
            <a:endParaRPr lang="en-US" dirty="0" smtClean="0"/>
          </a:p>
          <a:p>
            <a:pPr lvl="1"/>
            <a:r>
              <a:rPr lang="en-US" dirty="0" smtClean="0"/>
              <a:t>Key module for scientific computing</a:t>
            </a:r>
          </a:p>
          <a:p>
            <a:pPr lvl="1"/>
            <a:r>
              <a:rPr lang="en-US" dirty="0" smtClean="0"/>
              <a:t>Convenient and efficient ways to handle multi dimensional arrays</a:t>
            </a:r>
          </a:p>
          <a:p>
            <a:r>
              <a:rPr lang="en-US" dirty="0"/>
              <a:t>p</a:t>
            </a:r>
            <a:r>
              <a:rPr lang="en-US" dirty="0" smtClean="0"/>
              <a:t>andas</a:t>
            </a:r>
          </a:p>
          <a:p>
            <a:pPr lvl="1"/>
            <a:r>
              <a:rPr lang="en-US" dirty="0" err="1" smtClean="0"/>
              <a:t>DataFrame</a:t>
            </a:r>
            <a:endParaRPr lang="en-US" dirty="0"/>
          </a:p>
          <a:p>
            <a:pPr lvl="1"/>
            <a:r>
              <a:rPr lang="en-US" dirty="0" smtClean="0"/>
              <a:t>Flexible data structure of labeled tabular data</a:t>
            </a:r>
          </a:p>
          <a:p>
            <a:r>
              <a:rPr lang="en-US" dirty="0" err="1" smtClean="0"/>
              <a:t>Matplotlib</a:t>
            </a:r>
            <a:r>
              <a:rPr lang="en-US" dirty="0" smtClean="0"/>
              <a:t>: for plotting</a:t>
            </a:r>
          </a:p>
          <a:p>
            <a:r>
              <a:rPr lang="en-US" dirty="0" err="1" smtClean="0"/>
              <a:t>Scipy</a:t>
            </a:r>
            <a:r>
              <a:rPr lang="en-US" dirty="0" smtClean="0"/>
              <a:t>: solutions to common scientific computing problem such as linear algebra, optimization, statistics, sparse matrix</a:t>
            </a:r>
          </a:p>
          <a:p>
            <a:endParaRPr lang="en-US" dirty="0" smtClean="0"/>
          </a:p>
        </p:txBody>
      </p:sp>
    </p:spTree>
    <p:extLst>
      <p:ext uri="{BB962C8B-B14F-4D97-AF65-F5344CB8AC3E}">
        <p14:creationId xmlns:p14="http://schemas.microsoft.com/office/powerpoint/2010/main" val="1805054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a:t>
            </a:r>
            <a:endParaRPr lang="en-US" dirty="0"/>
          </a:p>
        </p:txBody>
      </p:sp>
      <p:sp>
        <p:nvSpPr>
          <p:cNvPr id="3" name="Content Placeholder 2"/>
          <p:cNvSpPr>
            <a:spLocks noGrp="1"/>
          </p:cNvSpPr>
          <p:nvPr>
            <p:ph idx="1"/>
          </p:nvPr>
        </p:nvSpPr>
        <p:spPr/>
        <p:txBody>
          <a:bodyPr>
            <a:normAutofit/>
          </a:bodyPr>
          <a:lstStyle/>
          <a:p>
            <a:r>
              <a:rPr lang="en-US" dirty="0" smtClean="0"/>
              <a:t>Certain features </a:t>
            </a:r>
            <a:r>
              <a:rPr lang="en-US" dirty="0"/>
              <a:t>of Python are not loaded by </a:t>
            </a:r>
            <a:r>
              <a:rPr lang="en-US" dirty="0" smtClean="0"/>
              <a:t>default</a:t>
            </a:r>
          </a:p>
          <a:p>
            <a:r>
              <a:rPr lang="en-US" dirty="0"/>
              <a:t>In order to use these features, you’ll need to import the modules that </a:t>
            </a:r>
            <a:r>
              <a:rPr lang="en-US" dirty="0" smtClean="0"/>
              <a:t>contain them.</a:t>
            </a:r>
          </a:p>
          <a:p>
            <a:r>
              <a:rPr lang="en-US" dirty="0" smtClean="0"/>
              <a:t>E.g. </a:t>
            </a:r>
          </a:p>
          <a:p>
            <a:pPr lvl="1">
              <a:buNone/>
            </a:pPr>
            <a:r>
              <a:rPr lang="en-US" b="1" dirty="0"/>
              <a:t>import </a:t>
            </a:r>
            <a:r>
              <a:rPr lang="en-US" b="1" dirty="0" err="1"/>
              <a:t>matplotlib.pyplot</a:t>
            </a:r>
            <a:r>
              <a:rPr lang="en-US" b="1" dirty="0"/>
              <a:t> as </a:t>
            </a:r>
            <a:r>
              <a:rPr lang="en-US" b="1" dirty="0" err="1" smtClean="0"/>
              <a:t>plt</a:t>
            </a:r>
            <a:endParaRPr lang="en-US" b="1" dirty="0" smtClean="0"/>
          </a:p>
          <a:p>
            <a:pPr lvl="1">
              <a:buNone/>
            </a:pPr>
            <a:r>
              <a:rPr lang="en-US" b="1" dirty="0"/>
              <a:t>import </a:t>
            </a:r>
            <a:r>
              <a:rPr lang="en-US" b="1" dirty="0" err="1" smtClean="0"/>
              <a:t>numpy</a:t>
            </a:r>
            <a:r>
              <a:rPr lang="en-US" b="1" dirty="0" smtClean="0"/>
              <a:t> as np</a:t>
            </a:r>
          </a:p>
          <a:p>
            <a:pPr lvl="1">
              <a:buNone/>
            </a:pPr>
            <a:r>
              <a:rPr lang="en-US" b="1" dirty="0" smtClean="0"/>
              <a:t>import pandas as </a:t>
            </a:r>
            <a:r>
              <a:rPr lang="en-US" b="1" dirty="0" err="1" smtClean="0"/>
              <a:t>pd</a:t>
            </a:r>
            <a:endParaRPr lang="en-US" b="1" dirty="0" smtClean="0"/>
          </a:p>
        </p:txBody>
      </p:sp>
    </p:spTree>
    <p:extLst>
      <p:ext uri="{BB962C8B-B14F-4D97-AF65-F5344CB8AC3E}">
        <p14:creationId xmlns:p14="http://schemas.microsoft.com/office/powerpoint/2010/main" val="3305303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and objects</a:t>
            </a:r>
            <a:endParaRPr lang="en-US" dirty="0"/>
          </a:p>
        </p:txBody>
      </p:sp>
      <p:sp>
        <p:nvSpPr>
          <p:cNvPr id="3" name="Content Placeholder 2"/>
          <p:cNvSpPr>
            <a:spLocks noGrp="1"/>
          </p:cNvSpPr>
          <p:nvPr>
            <p:ph idx="1"/>
          </p:nvPr>
        </p:nvSpPr>
        <p:spPr/>
        <p:txBody>
          <a:bodyPr>
            <a:normAutofit/>
          </a:bodyPr>
          <a:lstStyle/>
          <a:p>
            <a:r>
              <a:rPr lang="en-US" dirty="0" smtClean="0"/>
              <a:t>Variables are created the first time it is assigned a value</a:t>
            </a:r>
          </a:p>
          <a:p>
            <a:pPr lvl="1"/>
            <a:r>
              <a:rPr lang="en-US" dirty="0" smtClean="0"/>
              <a:t>No need to declare type</a:t>
            </a:r>
          </a:p>
          <a:p>
            <a:pPr lvl="1"/>
            <a:r>
              <a:rPr lang="en-US" dirty="0" smtClean="0"/>
              <a:t>Types are associated with objects not variables</a:t>
            </a:r>
          </a:p>
          <a:p>
            <a:pPr lvl="2"/>
            <a:r>
              <a:rPr lang="en-US" dirty="0" smtClean="0"/>
              <a:t>X = 5</a:t>
            </a:r>
          </a:p>
          <a:p>
            <a:pPr lvl="2"/>
            <a:r>
              <a:rPr lang="en-US" dirty="0" smtClean="0"/>
              <a:t>X = [1, 3, 5]</a:t>
            </a:r>
          </a:p>
          <a:p>
            <a:pPr lvl="2"/>
            <a:r>
              <a:rPr lang="en-US" dirty="0" smtClean="0"/>
              <a:t>X = ‘python’</a:t>
            </a:r>
          </a:p>
          <a:p>
            <a:pPr lvl="1"/>
            <a:r>
              <a:rPr lang="en-US" dirty="0" smtClean="0"/>
              <a:t>Assignment creates </a:t>
            </a:r>
            <a:r>
              <a:rPr lang="en-US" i="1" dirty="0" smtClean="0"/>
              <a:t>references</a:t>
            </a:r>
            <a:r>
              <a:rPr lang="en-US" dirty="0" smtClean="0"/>
              <a:t>, not </a:t>
            </a:r>
            <a:r>
              <a:rPr lang="en-US" i="1" dirty="0" smtClean="0"/>
              <a:t>copies</a:t>
            </a:r>
          </a:p>
          <a:p>
            <a:pPr lvl="2">
              <a:buNone/>
            </a:pPr>
            <a:r>
              <a:rPr lang="en-US" i="1" dirty="0" smtClean="0"/>
              <a:t>X = [1, 3, 5]</a:t>
            </a:r>
          </a:p>
          <a:p>
            <a:pPr lvl="2">
              <a:buNone/>
            </a:pPr>
            <a:r>
              <a:rPr lang="en-US" i="1" dirty="0" smtClean="0"/>
              <a:t>Y= X</a:t>
            </a:r>
          </a:p>
          <a:p>
            <a:pPr lvl="2">
              <a:buNone/>
            </a:pPr>
            <a:r>
              <a:rPr lang="en-US" i="1" dirty="0" smtClean="0"/>
              <a:t>X[0] = 2</a:t>
            </a:r>
          </a:p>
          <a:p>
            <a:pPr lvl="2">
              <a:buNone/>
            </a:pPr>
            <a:r>
              <a:rPr lang="en-US" i="1" dirty="0" smtClean="0"/>
              <a:t>Print (Y) # Y is [2, 3, 5]</a:t>
            </a:r>
          </a:p>
        </p:txBody>
      </p:sp>
    </p:spTree>
    <p:extLst>
      <p:ext uri="{BB962C8B-B14F-4D97-AF65-F5344CB8AC3E}">
        <p14:creationId xmlns:p14="http://schemas.microsoft.com/office/powerpoint/2010/main" val="3840537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a:bodyPr>
          <a:lstStyle/>
          <a:p>
            <a:r>
              <a:rPr lang="en-US" dirty="0" smtClean="0"/>
              <a:t>You can assign to multiple names at the same time  </a:t>
            </a:r>
          </a:p>
          <a:p>
            <a:pPr>
              <a:buNone/>
            </a:pPr>
            <a:r>
              <a:rPr lang="en-US" dirty="0" smtClean="0"/>
              <a:t>		x, y = 2, 3</a:t>
            </a:r>
          </a:p>
          <a:p>
            <a:r>
              <a:rPr lang="en-US" dirty="0" smtClean="0">
                <a:solidFill>
                  <a:srgbClr val="000000"/>
                </a:solidFill>
              </a:rPr>
              <a:t>To swap values</a:t>
            </a:r>
          </a:p>
          <a:p>
            <a:pPr lvl="1">
              <a:buNone/>
            </a:pPr>
            <a:r>
              <a:rPr lang="en-US" dirty="0" smtClean="0">
                <a:solidFill>
                  <a:srgbClr val="000000"/>
                </a:solidFill>
              </a:rPr>
              <a:t>		x, y = y, x</a:t>
            </a:r>
          </a:p>
          <a:p>
            <a:r>
              <a:rPr lang="en-US" dirty="0" smtClean="0"/>
              <a:t>Assignments can be chained</a:t>
            </a:r>
          </a:p>
          <a:p>
            <a:pPr lvl="1">
              <a:buNone/>
            </a:pPr>
            <a:r>
              <a:rPr lang="en-US" dirty="0" smtClean="0">
                <a:solidFill>
                  <a:srgbClr val="000000"/>
                </a:solidFill>
              </a:rPr>
              <a:t>		x = y = z = 3</a:t>
            </a:r>
          </a:p>
          <a:p>
            <a:r>
              <a:rPr lang="en-US" dirty="0" smtClean="0"/>
              <a:t>Accessing a name before it’s been created (by assignment), raises an error</a:t>
            </a:r>
          </a:p>
        </p:txBody>
      </p:sp>
    </p:spTree>
    <p:extLst>
      <p:ext uri="{BB962C8B-B14F-4D97-AF65-F5344CB8AC3E}">
        <p14:creationId xmlns:p14="http://schemas.microsoft.com/office/powerpoint/2010/main" val="11145863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a:t>
            </a:r>
            <a:endParaRPr lang="en-US" dirty="0"/>
          </a:p>
        </p:txBody>
      </p:sp>
      <p:sp>
        <p:nvSpPr>
          <p:cNvPr id="3" name="Content Placeholder 2"/>
          <p:cNvSpPr>
            <a:spLocks noGrp="1"/>
          </p:cNvSpPr>
          <p:nvPr>
            <p:ph idx="1"/>
          </p:nvPr>
        </p:nvSpPr>
        <p:spPr/>
        <p:txBody>
          <a:bodyPr>
            <a:normAutofit/>
          </a:bodyPr>
          <a:lstStyle/>
          <a:p>
            <a:r>
              <a:rPr lang="en-US" dirty="0" smtClean="0"/>
              <a:t>a = 5 + 2 				# a is 7</a:t>
            </a:r>
          </a:p>
          <a:p>
            <a:r>
              <a:rPr lang="en-US" dirty="0" smtClean="0"/>
              <a:t>b = 9 – 3.				#  b is 6.0</a:t>
            </a:r>
          </a:p>
          <a:p>
            <a:r>
              <a:rPr lang="en-US" dirty="0" smtClean="0"/>
              <a:t>c = 5 * 2				# c is 10</a:t>
            </a:r>
          </a:p>
          <a:p>
            <a:r>
              <a:rPr lang="en-US" dirty="0" smtClean="0"/>
              <a:t>d = 5**2				# d is 25</a:t>
            </a:r>
          </a:p>
          <a:p>
            <a:r>
              <a:rPr lang="en-US" dirty="0" smtClean="0"/>
              <a:t>e = 5 % 2				# e is 1</a:t>
            </a:r>
          </a:p>
          <a:p>
            <a:endParaRPr lang="en-US" dirty="0" smtClean="0"/>
          </a:p>
          <a:p>
            <a:pPr>
              <a:buNone/>
            </a:pPr>
            <a:r>
              <a:rPr lang="en-US" dirty="0" smtClean="0">
                <a:solidFill>
                  <a:srgbClr val="002060"/>
                </a:solidFill>
              </a:rPr>
              <a:t>Built in numerical types: </a:t>
            </a:r>
            <a:r>
              <a:rPr lang="en-US" dirty="0" err="1" smtClean="0">
                <a:solidFill>
                  <a:srgbClr val="002060"/>
                </a:solidFill>
              </a:rPr>
              <a:t>int</a:t>
            </a:r>
            <a:r>
              <a:rPr lang="en-US" dirty="0" smtClean="0">
                <a:solidFill>
                  <a:srgbClr val="002060"/>
                </a:solidFill>
              </a:rPr>
              <a:t>, float, long, complex</a:t>
            </a:r>
          </a:p>
          <a:p>
            <a:endParaRPr lang="en-US" dirty="0"/>
          </a:p>
        </p:txBody>
      </p:sp>
    </p:spTree>
    <p:extLst>
      <p:ext uri="{BB962C8B-B14F-4D97-AF65-F5344CB8AC3E}">
        <p14:creationId xmlns:p14="http://schemas.microsoft.com/office/powerpoint/2010/main" val="1813115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f = 7 / 2 </a:t>
            </a:r>
          </a:p>
          <a:p>
            <a:r>
              <a:rPr lang="en-US" dirty="0" smtClean="0"/>
              <a:t>f = 7 / 2                   # f = 3.5</a:t>
            </a:r>
          </a:p>
          <a:p>
            <a:r>
              <a:rPr lang="en-US" dirty="0" smtClean="0"/>
              <a:t>f = 7 // 2                 # f = 3 </a:t>
            </a:r>
          </a:p>
          <a:p>
            <a:r>
              <a:rPr lang="en-US" dirty="0" smtClean="0"/>
              <a:t>f = 7 / 2.                 # f = 3.5</a:t>
            </a:r>
          </a:p>
          <a:p>
            <a:endParaRPr lang="en-US" dirty="0" smtClean="0"/>
          </a:p>
          <a:p>
            <a:r>
              <a:rPr lang="en-US" dirty="0" smtClean="0"/>
              <a:t>f = 7 / float(2)        # f is 3.5 </a:t>
            </a:r>
          </a:p>
          <a:p>
            <a:r>
              <a:rPr lang="en-US" dirty="0" smtClean="0"/>
              <a:t>f = </a:t>
            </a:r>
            <a:r>
              <a:rPr lang="en-US" dirty="0" err="1" smtClean="0"/>
              <a:t>int</a:t>
            </a:r>
            <a:r>
              <a:rPr lang="en-US" dirty="0" smtClean="0"/>
              <a:t>(7 / 2)            # f is 3  </a:t>
            </a:r>
          </a:p>
          <a:p>
            <a:endParaRPr lang="en-US" dirty="0"/>
          </a:p>
          <a:p>
            <a:pPr marL="0" indent="0">
              <a:buNone/>
            </a:pPr>
            <a:r>
              <a:rPr lang="en-US" dirty="0" smtClean="0"/>
              <a:t>Complex numbers</a:t>
            </a:r>
          </a:p>
          <a:p>
            <a:r>
              <a:rPr lang="en-US" dirty="0" smtClean="0"/>
              <a:t>f = 1+2.56j</a:t>
            </a:r>
          </a:p>
          <a:p>
            <a:r>
              <a:rPr lang="en-US" dirty="0" smtClean="0"/>
              <a:t>print(</a:t>
            </a:r>
            <a:r>
              <a:rPr lang="en-US" dirty="0" err="1" smtClean="0"/>
              <a:t>f.real,f.imag</a:t>
            </a:r>
            <a:r>
              <a:rPr lang="en-US" dirty="0" smtClean="0"/>
              <a:t>)</a:t>
            </a:r>
            <a:endParaRPr lang="en-US" dirty="0"/>
          </a:p>
        </p:txBody>
      </p:sp>
    </p:spTree>
    <p:extLst>
      <p:ext uri="{BB962C8B-B14F-4D97-AF65-F5344CB8AC3E}">
        <p14:creationId xmlns:p14="http://schemas.microsoft.com/office/powerpoint/2010/main" val="4096206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5795</TotalTime>
  <Words>2887</Words>
  <Application>Microsoft Office PowerPoint</Application>
  <PresentationFormat>On-screen Show (4:3)</PresentationFormat>
  <Paragraphs>559</Paragraphs>
  <Slides>43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ＭＳ Ｐゴシック</vt:lpstr>
      <vt:lpstr>Arial</vt:lpstr>
      <vt:lpstr>Calibri</vt:lpstr>
      <vt:lpstr>Courier New</vt:lpstr>
      <vt:lpstr>Times New Roman</vt:lpstr>
      <vt:lpstr>Verdana</vt:lpstr>
      <vt:lpstr>Wingdings</vt:lpstr>
      <vt:lpstr>Office Theme</vt:lpstr>
      <vt:lpstr>Lecture 1c- Python Workshop</vt:lpstr>
      <vt:lpstr>Python programming in &lt;2 hours</vt:lpstr>
      <vt:lpstr>Formatting</vt:lpstr>
      <vt:lpstr>PowerPoint Presentation</vt:lpstr>
      <vt:lpstr>Modules</vt:lpstr>
      <vt:lpstr>Variables and objects</vt:lpstr>
      <vt:lpstr>Assignment</vt:lpstr>
      <vt:lpstr>Arithmetic</vt:lpstr>
      <vt:lpstr>PowerPoint Presentation</vt:lpstr>
      <vt:lpstr>String - 1</vt:lpstr>
      <vt:lpstr>String - 2</vt:lpstr>
      <vt:lpstr>Input and Output</vt:lpstr>
      <vt:lpstr>List - 1</vt:lpstr>
      <vt:lpstr>List - 2</vt:lpstr>
      <vt:lpstr>List - 3</vt:lpstr>
      <vt:lpstr>Sorting list</vt:lpstr>
      <vt:lpstr>The range() function</vt:lpstr>
      <vt:lpstr>Activity 1</vt:lpstr>
      <vt:lpstr>Range() in python 3</vt:lpstr>
      <vt:lpstr>Ref to lists</vt:lpstr>
      <vt:lpstr>tuples</vt:lpstr>
      <vt:lpstr>Tuples - 2</vt:lpstr>
      <vt:lpstr>Dictionaries</vt:lpstr>
      <vt:lpstr>Dictionaries - 2</vt:lpstr>
      <vt:lpstr>Control flow - 1</vt:lpstr>
      <vt:lpstr>Truthiness</vt:lpstr>
      <vt:lpstr>Comparison</vt:lpstr>
      <vt:lpstr>Control flow - 2</vt:lpstr>
      <vt:lpstr>Functions - 1</vt:lpstr>
      <vt:lpstr>Functions - 2</vt:lpstr>
      <vt:lpstr>Functions - 3</vt:lpstr>
      <vt:lpstr>Lambda functions</vt:lpstr>
      <vt:lpstr>List comprehension</vt:lpstr>
      <vt:lpstr>List comprehension - 2</vt:lpstr>
      <vt:lpstr>Functools: map, reduce, filter</vt:lpstr>
      <vt:lpstr>Activity 2</vt:lpstr>
      <vt:lpstr>Functools: map, reduce, filter</vt:lpstr>
      <vt:lpstr>Functools: map, reduce, filter</vt:lpstr>
      <vt:lpstr>zip</vt:lpstr>
      <vt:lpstr>Argument unpacking</vt:lpstr>
      <vt:lpstr>Module math</vt:lpstr>
      <vt:lpstr>Module random</vt:lpstr>
      <vt:lpstr>Important python modules for data science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dc:title>
  <cp:lastModifiedBy>Sampath Jayarathna</cp:lastModifiedBy>
  <cp:revision>224</cp:revision>
  <dcterms:created xsi:type="dcterms:W3CDTF">2009-12-29T10:39:27Z</dcterms:created>
  <dcterms:modified xsi:type="dcterms:W3CDTF">2019-09-03T18:07:16Z</dcterms:modified>
</cp:coreProperties>
</file>