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8"/>
  </p:notesMasterIdLst>
  <p:sldIdLst>
    <p:sldId id="256" r:id="rId2"/>
    <p:sldId id="596" r:id="rId3"/>
    <p:sldId id="604" r:id="rId4"/>
    <p:sldId id="605" r:id="rId5"/>
    <p:sldId id="606" r:id="rId6"/>
    <p:sldId id="609" r:id="rId7"/>
    <p:sldId id="611" r:id="rId8"/>
    <p:sldId id="610" r:id="rId9"/>
    <p:sldId id="612" r:id="rId10"/>
    <p:sldId id="613" r:id="rId11"/>
    <p:sldId id="614" r:id="rId12"/>
    <p:sldId id="615" r:id="rId13"/>
    <p:sldId id="616" r:id="rId14"/>
    <p:sldId id="617" r:id="rId15"/>
    <p:sldId id="618" r:id="rId16"/>
    <p:sldId id="619" r:id="rId17"/>
    <p:sldId id="620" r:id="rId18"/>
    <p:sldId id="621" r:id="rId19"/>
    <p:sldId id="622" r:id="rId20"/>
    <p:sldId id="623" r:id="rId21"/>
    <p:sldId id="624" r:id="rId22"/>
    <p:sldId id="625" r:id="rId23"/>
    <p:sldId id="630" r:id="rId24"/>
    <p:sldId id="629" r:id="rId25"/>
    <p:sldId id="628" r:id="rId26"/>
    <p:sldId id="632" r:id="rId27"/>
    <p:sldId id="633" r:id="rId28"/>
    <p:sldId id="634" r:id="rId29"/>
    <p:sldId id="635" r:id="rId30"/>
    <p:sldId id="636" r:id="rId31"/>
    <p:sldId id="637" r:id="rId32"/>
    <p:sldId id="638" r:id="rId33"/>
    <p:sldId id="639" r:id="rId34"/>
    <p:sldId id="640" r:id="rId35"/>
    <p:sldId id="626" r:id="rId36"/>
    <p:sldId id="627" r:id="rId37"/>
  </p:sldIdLst>
  <p:sldSz cx="9144000" cy="6858000" type="screen4x3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8" autoAdjust="0"/>
    <p:restoredTop sz="90704" autoAdjust="0"/>
  </p:normalViewPr>
  <p:slideViewPr>
    <p:cSldViewPr>
      <p:cViewPr varScale="1">
        <p:scale>
          <a:sx n="92" d="100"/>
          <a:sy n="92" d="100"/>
        </p:scale>
        <p:origin x="1992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10/3/18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4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4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List Comprehension and Python Packages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3962400"/>
            <a:ext cx="3733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062" y="0"/>
            <a:ext cx="20536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Speed-Up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Let’s look at the time to generate the first one million multiple of 3: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5000"/>
            <a:ext cx="6705600" cy="4103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3505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magic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43000" y="2133600"/>
            <a:ext cx="838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43000" y="4038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54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36062" y="0"/>
            <a:ext cx="20536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Speed-Up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Let’s look at the time to generate the first one million multiple of 3: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List comprehension is almost twice as fast just for this simple task!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05000"/>
            <a:ext cx="6705600" cy="410386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28600" y="3505200"/>
            <a:ext cx="1524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Jupyter</a:t>
            </a:r>
            <a:r>
              <a:rPr lang="en-US" dirty="0"/>
              <a:t> magic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1143000" y="2133600"/>
            <a:ext cx="8382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43000" y="40386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871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8691" y="0"/>
            <a:ext cx="49083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Another Simple Example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task of converting a list of strings to a list of </a:t>
            </a:r>
            <a:r>
              <a:rPr lang="en-US" sz="2000" dirty="0" err="1"/>
              <a:t>ints</a:t>
            </a:r>
            <a:r>
              <a:rPr lang="en-US" sz="2000" dirty="0"/>
              <a:t>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752600"/>
            <a:ext cx="6489700" cy="44676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400" y="251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" y="4953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</p:spTree>
    <p:extLst>
      <p:ext uri="{BB962C8B-B14F-4D97-AF65-F5344CB8AC3E}">
        <p14:creationId xmlns:p14="http://schemas.microsoft.com/office/powerpoint/2010/main" val="599808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638" y="0"/>
            <a:ext cx="46024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Adding an 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can throw in an if statement in the list comprehension. Let’s say we only want even multiples of 3: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7600"/>
            <a:ext cx="79248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41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638" y="0"/>
            <a:ext cx="46024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Adding an 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can throw in an if statement in the list comprehension. Let’s say we only want even multiples of 3: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7600"/>
            <a:ext cx="7924800" cy="18288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261" y="2723583"/>
            <a:ext cx="1854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267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638" y="0"/>
            <a:ext cx="46024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Adding an 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can throw in an if statement in the list comprehension. Let’s say we only want even multiples of 3: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7600"/>
            <a:ext cx="7924800" cy="18288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77" y="2779282"/>
            <a:ext cx="2095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917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61638" y="0"/>
            <a:ext cx="46024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Adding an if Statement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can throw in an if statement in the list comprehension. Let’s say we only want even multiples of 3: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 algn="ctr"/>
            <a:r>
              <a:rPr lang="en-US" sz="2000" dirty="0"/>
              <a:t>And so on…</a:t>
            </a:r>
          </a:p>
          <a:p>
            <a:pPr lvl="1"/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657600"/>
            <a:ext cx="7924800" cy="1828800"/>
          </a:xfrm>
          <a:prstGeom prst="rect">
            <a:avLst/>
          </a:prstGeom>
        </p:spPr>
      </p:pic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77" y="2779282"/>
            <a:ext cx="2095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0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0511" y="0"/>
            <a:ext cx="590475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Comprehension with Files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4902200" cy="1346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2819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Without list comprehension, here is how we got a list of the lines: 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657600"/>
            <a:ext cx="6346442" cy="246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5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10511" y="0"/>
            <a:ext cx="590475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Comprehension with Files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295400"/>
            <a:ext cx="4902200" cy="1346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2819400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With list comprehension: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886200"/>
            <a:ext cx="7589494" cy="214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494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914270" y="0"/>
            <a:ext cx="529724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Comprehension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11430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We also employ these ideas using dictionaries:</a:t>
            </a:r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7400"/>
            <a:ext cx="7353300" cy="17399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43400"/>
            <a:ext cx="74676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61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5087" y="0"/>
            <a:ext cx="39755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Comprehension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List comprehension is useful for efficient and concise list creation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Faster than a for loop due to C implementation.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Sometimes they are less readable than for loops.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Very useful for reading files.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There is also dictionary comprehension.</a:t>
            </a:r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begin with somewhat arbitrary uses and then move to more application that can make certain tasks way easier!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7923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58446" y="0"/>
            <a:ext cx="34088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Python Packages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Python has many built in packages that makes things a lot easier.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Here are the main ones we will consider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b="1" dirty="0" err="1"/>
              <a:t>os</a:t>
            </a:r>
            <a:r>
              <a:rPr lang="en-US" sz="2000" dirty="0"/>
              <a:t>: operator system interface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b="1" dirty="0" err="1"/>
              <a:t>numpy</a:t>
            </a:r>
            <a:r>
              <a:rPr lang="en-US" sz="2000" dirty="0"/>
              <a:t>: matrix algebra, random number generation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b="1" dirty="0" err="1"/>
              <a:t>scipy</a:t>
            </a:r>
            <a:r>
              <a:rPr lang="en-US" sz="2000" dirty="0"/>
              <a:t>: random number generation, optimization 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b="1" dirty="0"/>
              <a:t>pandas</a:t>
            </a:r>
            <a:r>
              <a:rPr lang="en-US" sz="2000" dirty="0"/>
              <a:t>: reading </a:t>
            </a:r>
            <a:r>
              <a:rPr lang="en-US" sz="2000" dirty="0" err="1"/>
              <a:t>csv</a:t>
            </a:r>
            <a:r>
              <a:rPr lang="en-US" sz="2000" dirty="0"/>
              <a:t>/</a:t>
            </a:r>
            <a:r>
              <a:rPr lang="en-US" sz="2000" dirty="0" err="1"/>
              <a:t>xls</a:t>
            </a:r>
            <a:r>
              <a:rPr lang="en-US" sz="2000" dirty="0"/>
              <a:t> files, data analytics, plotting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7204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58475" y="0"/>
            <a:ext cx="540882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Importing Python Packages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There are two main ways to import packages: </a:t>
            </a:r>
          </a:p>
          <a:p>
            <a:pPr lvl="1"/>
            <a:endParaRPr lang="en-US" sz="2000" dirty="0"/>
          </a:p>
          <a:p>
            <a:pPr algn="ctr"/>
            <a:r>
              <a:rPr lang="en-US" dirty="0"/>
              <a:t>Using the mean module in the </a:t>
            </a:r>
            <a:r>
              <a:rPr lang="en-US" dirty="0" err="1"/>
              <a:t>numpy</a:t>
            </a:r>
            <a:r>
              <a:rPr lang="en-US" dirty="0"/>
              <a:t> package </a:t>
            </a:r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438400"/>
            <a:ext cx="4140200" cy="1714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4648200"/>
            <a:ext cx="4064000" cy="166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049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9368" y="0"/>
            <a:ext cx="23870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OS Package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os</a:t>
            </a:r>
            <a:r>
              <a:rPr lang="en-US" sz="2000" dirty="0"/>
              <a:t> package helps us interact with the operation system.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the </a:t>
            </a:r>
            <a:r>
              <a:rPr lang="en-US" sz="2000" dirty="0" err="1"/>
              <a:t>os</a:t>
            </a:r>
            <a:r>
              <a:rPr lang="en-US" sz="2000" dirty="0"/>
              <a:t> package we can: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View/change working directory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View contents of folder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Create new folder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Walk over the contents of entire folder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9650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14704" y="0"/>
            <a:ext cx="249637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My Desktop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71600"/>
            <a:ext cx="5283200" cy="49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904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4618" y="0"/>
            <a:ext cx="30565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File Directories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7620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200" y="18527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6147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48000" y="38339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3536950" y="22220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6909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5105400" y="39101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4343400" y="22337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05200" y="42911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48768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5562600" y="42911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4876800"/>
            <a:ext cx="1409700" cy="8001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65273" y="6019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set my working directory to the Desktop?</a:t>
            </a:r>
          </a:p>
        </p:txBody>
      </p:sp>
    </p:spTree>
    <p:extLst>
      <p:ext uri="{BB962C8B-B14F-4D97-AF65-F5344CB8AC3E}">
        <p14:creationId xmlns:p14="http://schemas.microsoft.com/office/powerpoint/2010/main" val="397215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4618" y="0"/>
            <a:ext cx="30565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File Directories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914400"/>
            <a:ext cx="5024516" cy="1024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21336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Input is file path as string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Directories separated by forward slash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304800" y="13716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4618" y="0"/>
            <a:ext cx="30565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File Directories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914400"/>
            <a:ext cx="5024516" cy="1024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2057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Input is file path as string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Directories separated by forward slash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3200400"/>
            <a:ext cx="4790782" cy="11178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5800" y="4343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Returns current working directory as string.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04800" y="13716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28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4618" y="0"/>
            <a:ext cx="30565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File Directories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0" y="914400"/>
            <a:ext cx="5024516" cy="10247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0" y="2057400"/>
            <a:ext cx="388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Input is file path as string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Directories separated by forward slash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2400" y="3200400"/>
            <a:ext cx="4790782" cy="1117849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5800" y="43434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Returns current working directory as string.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8600" y="5029200"/>
            <a:ext cx="4724400" cy="128503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572000" y="6400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Returns list of strings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304800" y="13716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55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48243" y="0"/>
            <a:ext cx="64293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Navigating – Absolute Reference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1676400" y="33528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210" y="1219200"/>
            <a:ext cx="528679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87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1676400" y="33528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210" y="1219200"/>
            <a:ext cx="5286790" cy="252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419600"/>
            <a:ext cx="5131554" cy="97790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48243" y="0"/>
            <a:ext cx="64293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Navigating – Absolute Reference</a:t>
            </a:r>
          </a:p>
        </p:txBody>
      </p:sp>
    </p:spTree>
    <p:extLst>
      <p:ext uri="{BB962C8B-B14F-4D97-AF65-F5344CB8AC3E}">
        <p14:creationId xmlns:p14="http://schemas.microsoft.com/office/powerpoint/2010/main" val="3095042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5087" y="0"/>
            <a:ext cx="39755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Comprehension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Basic use - let’s create a list of the first 10 multiples of 3: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41077"/>
            <a:ext cx="4762500" cy="2397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51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1038942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1676400" y="33528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7210" y="1219200"/>
            <a:ext cx="5286790" cy="25273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6200" y="4419600"/>
            <a:ext cx="5131554" cy="9779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348243" y="0"/>
            <a:ext cx="64293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Navigating – Absolute Reference</a:t>
            </a:r>
          </a:p>
        </p:txBody>
      </p:sp>
    </p:spTree>
    <p:extLst>
      <p:ext uri="{BB962C8B-B14F-4D97-AF65-F5344CB8AC3E}">
        <p14:creationId xmlns:p14="http://schemas.microsoft.com/office/powerpoint/2010/main" val="3556883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1676400" y="33528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27592" y="0"/>
            <a:ext cx="627061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Navigating – Relative Reference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066800"/>
            <a:ext cx="5076216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6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304800" y="13716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427592" y="0"/>
            <a:ext cx="6270617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Navigating – Relative Reference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066800"/>
            <a:ext cx="5076216" cy="374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5029200"/>
            <a:ext cx="3124200" cy="170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378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304800" y="13716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4375" y="0"/>
            <a:ext cx="523705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Navigating – Join 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066800"/>
            <a:ext cx="5029200" cy="15703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5800" y="2895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Don’t have to worry about formatting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Returns a string that represents new directory</a:t>
            </a:r>
          </a:p>
        </p:txBody>
      </p:sp>
    </p:spTree>
    <p:extLst>
      <p:ext uri="{BB962C8B-B14F-4D97-AF65-F5344CB8AC3E}">
        <p14:creationId xmlns:p14="http://schemas.microsoft.com/office/powerpoint/2010/main" val="28571735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52500"/>
            <a:ext cx="1130300" cy="1130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9200" y="20432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Desktop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805262"/>
            <a:ext cx="1130300" cy="1130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81000" y="40244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Data_1</a:t>
            </a:r>
          </a:p>
        </p:txBody>
      </p:sp>
      <p:cxnSp>
        <p:nvCxnSpPr>
          <p:cNvPr id="12" name="Straight Arrow Connector 11"/>
          <p:cNvCxnSpPr>
            <a:stCxn id="5" idx="2"/>
            <a:endCxn id="10" idx="0"/>
          </p:cNvCxnSpPr>
          <p:nvPr/>
        </p:nvCxnSpPr>
        <p:spPr>
          <a:xfrm flipH="1">
            <a:off x="869950" y="2412594"/>
            <a:ext cx="844550" cy="3926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81462"/>
            <a:ext cx="1130300" cy="11303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438400" y="41006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Data_2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1676400" y="2424262"/>
            <a:ext cx="67945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382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Picture 24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5067300"/>
            <a:ext cx="1041400" cy="800100"/>
          </a:xfrm>
          <a:prstGeom prst="rect">
            <a:avLst/>
          </a:prstGeom>
        </p:spPr>
      </p:pic>
      <p:cxnSp>
        <p:nvCxnSpPr>
          <p:cNvPr id="30" name="Straight Arrow Connector 29"/>
          <p:cNvCxnSpPr/>
          <p:nvPr/>
        </p:nvCxnSpPr>
        <p:spPr>
          <a:xfrm>
            <a:off x="2895600" y="4481662"/>
            <a:ext cx="0" cy="4332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5067300"/>
            <a:ext cx="1409700" cy="800100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3810000" y="838200"/>
            <a:ext cx="0" cy="5943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Right Arrow 35"/>
          <p:cNvSpPr/>
          <p:nvPr/>
        </p:nvSpPr>
        <p:spPr>
          <a:xfrm>
            <a:off x="304800" y="1371600"/>
            <a:ext cx="609600" cy="30480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944375" y="0"/>
            <a:ext cx="523705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Navigating – Join Method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1066800"/>
            <a:ext cx="5029200" cy="157038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4495800" y="2895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Don’t have to worry about formatting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Returns a string that represents new directory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0523" y="4343400"/>
            <a:ext cx="5315411" cy="1257299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572000" y="57150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Can give </a:t>
            </a:r>
            <a:r>
              <a:rPr lang="en-US" dirty="0" err="1"/>
              <a:t>listdir</a:t>
            </a:r>
            <a:r>
              <a:rPr lang="en-US" dirty="0"/>
              <a:t>() a directory as a string as input.</a:t>
            </a:r>
          </a:p>
        </p:txBody>
      </p:sp>
    </p:spTree>
    <p:extLst>
      <p:ext uri="{BB962C8B-B14F-4D97-AF65-F5344CB8AC3E}">
        <p14:creationId xmlns:p14="http://schemas.microsoft.com/office/powerpoint/2010/main" val="2087037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58739" y="0"/>
            <a:ext cx="300830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err="1">
                <a:solidFill>
                  <a:schemeClr val="bg1"/>
                </a:solidFill>
              </a:rPr>
              <a:t>Numpy</a:t>
            </a:r>
            <a:r>
              <a:rPr lang="en-US" sz="3600" b="1" dirty="0">
                <a:solidFill>
                  <a:schemeClr val="bg1"/>
                </a:solidFill>
              </a:rPr>
              <a:t> + </a:t>
            </a:r>
            <a:r>
              <a:rPr lang="en-US" sz="3600" b="1" dirty="0" err="1">
                <a:solidFill>
                  <a:schemeClr val="bg1"/>
                </a:solidFill>
              </a:rPr>
              <a:t>Scipy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These package are useful for simulation and efficient computation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Things we can do with </a:t>
            </a:r>
            <a:r>
              <a:rPr lang="en-US" sz="2000" dirty="0" err="1"/>
              <a:t>numpy</a:t>
            </a:r>
            <a:r>
              <a:rPr lang="en-US" sz="2000" dirty="0"/>
              <a:t> and </a:t>
            </a:r>
            <a:r>
              <a:rPr lang="en-US" sz="2000" dirty="0" err="1"/>
              <a:t>scipy</a:t>
            </a:r>
            <a:r>
              <a:rPr lang="en-US" sz="2000" dirty="0"/>
              <a:t>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Generate random numbers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Matrix algebra – matrix inversion, eigenvalues, dot products, </a:t>
            </a:r>
            <a:r>
              <a:rPr lang="en-US" sz="2000" dirty="0" err="1"/>
              <a:t>etc</a:t>
            </a:r>
            <a:r>
              <a:rPr lang="en-US" sz="2000" dirty="0"/>
              <a:t> …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Solve linear program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992388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79979" y="0"/>
            <a:ext cx="156582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Pandas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This will be our main package for data analytics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Things we can do with pandas: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Read/write </a:t>
            </a:r>
            <a:r>
              <a:rPr lang="en-US" sz="2000" dirty="0" err="1"/>
              <a:t>csv</a:t>
            </a:r>
            <a:r>
              <a:rPr lang="en-US" sz="2000" dirty="0"/>
              <a:t> and excel files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SQL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Data visualization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Regression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685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5087" y="0"/>
            <a:ext cx="397559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Comprehension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Basic use - let’s create a list of the first 10 multiples of 3: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41077"/>
            <a:ext cx="4762500" cy="23975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251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Before: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181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Now: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724400"/>
            <a:ext cx="5702300" cy="1523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480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7682" y="0"/>
            <a:ext cx="23903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Closer Look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Let’s take a closer look at the list comprehension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 algn="ctr"/>
            <a:r>
              <a:rPr lang="en-US" sz="2000" dirty="0"/>
              <a:t>“Place </a:t>
            </a:r>
            <a:r>
              <a:rPr lang="en-US" sz="2000" dirty="0" err="1"/>
              <a:t>i</a:t>
            </a:r>
            <a:r>
              <a:rPr lang="en-US" sz="2000" dirty="0"/>
              <a:t>*3 in the list for each </a:t>
            </a:r>
            <a:r>
              <a:rPr lang="en-US" sz="2000" dirty="0" err="1"/>
              <a:t>i</a:t>
            </a:r>
            <a:r>
              <a:rPr lang="en-US" sz="2000" dirty="0"/>
              <a:t> from 0 to 9”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77470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23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7682" y="0"/>
            <a:ext cx="23903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Closer Look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Let’s take a closer look at the list comprehension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7747000" cy="939800"/>
          </a:xfrm>
          <a:prstGeom prst="rect">
            <a:avLst/>
          </a:prstGeom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819400"/>
            <a:ext cx="1778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101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7682" y="0"/>
            <a:ext cx="23903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Closer Look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Let’s take a closer look at the list comprehension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7747000" cy="9398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43200"/>
            <a:ext cx="20193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17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7682" y="0"/>
            <a:ext cx="23903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Closer Look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Let’s take a closer look at the list comprehension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7747000" cy="9398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2260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86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67682" y="0"/>
            <a:ext cx="239039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Closer Look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81000" y="1143000"/>
            <a:ext cx="84582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Let’s take a closer look at the list comprehension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 algn="ctr"/>
            <a:r>
              <a:rPr lang="en-US" sz="2000" dirty="0"/>
              <a:t>And so on…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657600"/>
            <a:ext cx="7747000" cy="939800"/>
          </a:xfrm>
          <a:prstGeom prst="rect">
            <a:avLst/>
          </a:prstGeom>
        </p:spPr>
      </p:pic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667000"/>
            <a:ext cx="22606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451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75807</TotalTime>
  <Words>797</Words>
  <Application>Microsoft Macintosh PowerPoint</Application>
  <PresentationFormat>On-screen Show (4:3)</PresentationFormat>
  <Paragraphs>290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Calibri</vt:lpstr>
      <vt:lpstr>Arial</vt:lpstr>
      <vt:lpstr>Office Theme</vt:lpstr>
      <vt:lpstr>List Comprehension and Python Packages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Feldman, Jacob</cp:lastModifiedBy>
  <cp:revision>794</cp:revision>
  <dcterms:created xsi:type="dcterms:W3CDTF">2015-04-30T01:39:07Z</dcterms:created>
  <dcterms:modified xsi:type="dcterms:W3CDTF">2018-10-03T12:53:38Z</dcterms:modified>
</cp:coreProperties>
</file>