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8613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9247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4081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9743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2555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7136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11/4/2023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4663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0118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6561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8676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11/4/2023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3335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11/4/2023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2013725"/>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 name="Group 24">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 name="Straight Connector 25">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77DBDBE-AE9D-E81B-C5D0-89A962B48856}"/>
              </a:ext>
            </a:extLst>
          </p:cNvPr>
          <p:cNvSpPr>
            <a:spLocks noGrp="1"/>
          </p:cNvSpPr>
          <p:nvPr>
            <p:ph type="ctrTitle"/>
          </p:nvPr>
        </p:nvSpPr>
        <p:spPr>
          <a:xfrm>
            <a:off x="684225" y="746840"/>
            <a:ext cx="5402454" cy="2510445"/>
          </a:xfrm>
        </p:spPr>
        <p:txBody>
          <a:bodyPr>
            <a:normAutofit/>
          </a:bodyPr>
          <a:lstStyle/>
          <a:p>
            <a:pPr>
              <a:lnSpc>
                <a:spcPct val="90000"/>
              </a:lnSpc>
            </a:pPr>
            <a:r>
              <a:rPr lang="en-US" sz="4200">
                <a:latin typeface="Calibri" panose="020F0502020204030204" pitchFamily="34" charset="0"/>
                <a:ea typeface="Calibri" panose="020F0502020204030204" pitchFamily="34" charset="0"/>
                <a:cs typeface="Calibri" panose="020F0502020204030204" pitchFamily="34" charset="0"/>
              </a:rPr>
              <a:t>EDA OF INCREASE IN GLOBAL TEMPARATURE MONTHWISE EVERY YEAR</a:t>
            </a:r>
          </a:p>
        </p:txBody>
      </p:sp>
      <p:sp>
        <p:nvSpPr>
          <p:cNvPr id="3" name="Subtitle 2">
            <a:extLst>
              <a:ext uri="{FF2B5EF4-FFF2-40B4-BE49-F238E27FC236}">
                <a16:creationId xmlns:a16="http://schemas.microsoft.com/office/drawing/2014/main" id="{8FFF2789-8D2A-116B-AD1A-806106024D6A}"/>
              </a:ext>
            </a:extLst>
          </p:cNvPr>
          <p:cNvSpPr>
            <a:spLocks noGrp="1"/>
          </p:cNvSpPr>
          <p:nvPr>
            <p:ph type="subTitle" idx="1"/>
          </p:nvPr>
        </p:nvSpPr>
        <p:spPr>
          <a:xfrm>
            <a:off x="684225" y="3425899"/>
            <a:ext cx="5185297" cy="2309737"/>
          </a:xfrm>
        </p:spPr>
        <p:txBody>
          <a:bodyPr>
            <a:normAutofit/>
          </a:bodyPr>
          <a:lstStyle/>
          <a:p>
            <a:r>
              <a:rPr lang="en-US" b="1" u="sng" dirty="0"/>
              <a:t> </a:t>
            </a:r>
            <a:r>
              <a:rPr lang="en-US" b="1" u="sng"/>
              <a:t>Name- </a:t>
            </a:r>
            <a:r>
              <a:rPr lang="en-US"/>
              <a:t>Manisha </a:t>
            </a:r>
            <a:r>
              <a:rPr lang="en-US" dirty="0"/>
              <a:t>Karnati</a:t>
            </a:r>
          </a:p>
        </p:txBody>
      </p:sp>
      <p:sp>
        <p:nvSpPr>
          <p:cNvPr id="58" name="Right Triangle 57">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 name="Picture 3">
            <a:extLst>
              <a:ext uri="{FF2B5EF4-FFF2-40B4-BE49-F238E27FC236}">
                <a16:creationId xmlns:a16="http://schemas.microsoft.com/office/drawing/2014/main" id="{07937840-3264-8857-FA13-23F00BCC43DD}"/>
              </a:ext>
            </a:extLst>
          </p:cNvPr>
          <p:cNvPicPr>
            <a:picLocks noChangeAspect="1"/>
          </p:cNvPicPr>
          <p:nvPr/>
        </p:nvPicPr>
        <p:blipFill rotWithShape="1">
          <a:blip r:embed="rId2"/>
          <a:srcRect l="16532" r="16532"/>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68404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D331-D4F3-93F1-E07C-0F614AB1D014}"/>
              </a:ext>
            </a:extLst>
          </p:cNvPr>
          <p:cNvSpPr>
            <a:spLocks noGrp="1"/>
          </p:cNvSpPr>
          <p:nvPr>
            <p:ph type="title"/>
          </p:nvPr>
        </p:nvSpPr>
        <p:spPr/>
        <p:txBody>
          <a:bodyPr/>
          <a:lstStyle/>
          <a:p>
            <a:r>
              <a:rPr lang="en-US" b="1" u="sng" dirty="0"/>
              <a:t>OVERVIEW:</a:t>
            </a:r>
          </a:p>
        </p:txBody>
      </p:sp>
      <p:sp>
        <p:nvSpPr>
          <p:cNvPr id="3" name="Content Placeholder 2">
            <a:extLst>
              <a:ext uri="{FF2B5EF4-FFF2-40B4-BE49-F238E27FC236}">
                <a16:creationId xmlns:a16="http://schemas.microsoft.com/office/drawing/2014/main" id="{3092C0C8-86F6-E129-E306-5125115CAFC8}"/>
              </a:ext>
            </a:extLst>
          </p:cNvPr>
          <p:cNvSpPr>
            <a:spLocks noGrp="1"/>
          </p:cNvSpPr>
          <p:nvPr>
            <p:ph idx="1"/>
          </p:nvPr>
        </p:nvSpPr>
        <p:spPr/>
        <p:txBody>
          <a:bodyPr/>
          <a:lstStyle/>
          <a:p>
            <a:r>
              <a:rPr lang="en-US" dirty="0"/>
              <a:t>Problem Statement of EDA</a:t>
            </a:r>
          </a:p>
          <a:p>
            <a:r>
              <a:rPr lang="en-US" dirty="0"/>
              <a:t>EDA information</a:t>
            </a:r>
          </a:p>
          <a:p>
            <a:r>
              <a:rPr lang="en-US" dirty="0"/>
              <a:t>Graphs and Conclusion</a:t>
            </a:r>
          </a:p>
          <a:p>
            <a:r>
              <a:rPr lang="en-US" dirty="0"/>
              <a:t>Recommendations</a:t>
            </a:r>
          </a:p>
        </p:txBody>
      </p:sp>
    </p:spTree>
    <p:extLst>
      <p:ext uri="{BB962C8B-B14F-4D97-AF65-F5344CB8AC3E}">
        <p14:creationId xmlns:p14="http://schemas.microsoft.com/office/powerpoint/2010/main" val="333897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D34E-0D3A-1A4E-271E-913D14BAC91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69AC122-0BA1-D7C2-FECA-5657393C50B3}"/>
              </a:ext>
            </a:extLst>
          </p:cNvPr>
          <p:cNvSpPr>
            <a:spLocks noGrp="1"/>
          </p:cNvSpPr>
          <p:nvPr>
            <p:ph idx="1"/>
          </p:nvPr>
        </p:nvSpPr>
        <p:spPr/>
        <p:txBody>
          <a:bodyPr/>
          <a:lstStyle/>
          <a:p>
            <a:r>
              <a:rPr lang="en-US" dirty="0"/>
              <a:t>This file consists of data regarding increase in data each month from 1880 to 2022.</a:t>
            </a:r>
          </a:p>
          <a:p>
            <a:r>
              <a:rPr lang="en-US" dirty="0"/>
              <a:t>The increase in temperature was due to gradual increase in the global warming.</a:t>
            </a:r>
          </a:p>
          <a:p>
            <a:r>
              <a:rPr lang="en-US" dirty="0"/>
              <a:t>The most important cause for global warming the start of industrial revolution in the mid 1800s to 1900s.</a:t>
            </a:r>
          </a:p>
          <a:p>
            <a:r>
              <a:rPr lang="en-US" dirty="0"/>
              <a:t>In this EDA, we analyzed the data for period of last ten years, during which month the increase in global temperature was more, what were its causes, consequences and solutions to the cause.</a:t>
            </a:r>
          </a:p>
        </p:txBody>
      </p:sp>
    </p:spTree>
    <p:extLst>
      <p:ext uri="{BB962C8B-B14F-4D97-AF65-F5344CB8AC3E}">
        <p14:creationId xmlns:p14="http://schemas.microsoft.com/office/powerpoint/2010/main" val="310570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6C569-69A5-99E0-0928-72C126F6D1BA}"/>
              </a:ext>
            </a:extLst>
          </p:cNvPr>
          <p:cNvSpPr>
            <a:spLocks noGrp="1"/>
          </p:cNvSpPr>
          <p:nvPr>
            <p:ph type="title"/>
          </p:nvPr>
        </p:nvSpPr>
        <p:spPr/>
        <p:txBody>
          <a:bodyPr/>
          <a:lstStyle/>
          <a:p>
            <a:r>
              <a:rPr lang="en-US" dirty="0"/>
              <a:t>Impacts:</a:t>
            </a:r>
          </a:p>
        </p:txBody>
      </p:sp>
      <p:sp>
        <p:nvSpPr>
          <p:cNvPr id="3" name="Content Placeholder 2">
            <a:extLst>
              <a:ext uri="{FF2B5EF4-FFF2-40B4-BE49-F238E27FC236}">
                <a16:creationId xmlns:a16="http://schemas.microsoft.com/office/drawing/2014/main" id="{D215D78D-CA14-05C9-E398-97F260971148}"/>
              </a:ext>
            </a:extLst>
          </p:cNvPr>
          <p:cNvSpPr>
            <a:spLocks noGrp="1"/>
          </p:cNvSpPr>
          <p:nvPr>
            <p:ph idx="1"/>
          </p:nvPr>
        </p:nvSpPr>
        <p:spPr/>
        <p:txBody>
          <a:bodyPr/>
          <a:lstStyle/>
          <a:p>
            <a:r>
              <a:rPr lang="en-US" dirty="0"/>
              <a:t>Increase in rising sea levels.</a:t>
            </a:r>
          </a:p>
          <a:p>
            <a:r>
              <a:rPr lang="en-US" dirty="0"/>
              <a:t>Health impacts</a:t>
            </a:r>
          </a:p>
          <a:p>
            <a:r>
              <a:rPr lang="en-US" dirty="0"/>
              <a:t>Extreme weather events</a:t>
            </a:r>
          </a:p>
          <a:p>
            <a:r>
              <a:rPr lang="en-US" dirty="0"/>
              <a:t>Loss of biodiversity</a:t>
            </a:r>
          </a:p>
          <a:p>
            <a:endParaRPr lang="en-US" dirty="0"/>
          </a:p>
        </p:txBody>
      </p:sp>
    </p:spTree>
    <p:extLst>
      <p:ext uri="{BB962C8B-B14F-4D97-AF65-F5344CB8AC3E}">
        <p14:creationId xmlns:p14="http://schemas.microsoft.com/office/powerpoint/2010/main" val="115316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19">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9" name="Rectangle 4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06222836-EDA3-4230-9DAC-ED116DCB5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A345135-0A54-4744-92A7-4A008D25E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52">
              <a:extLst>
                <a:ext uri="{FF2B5EF4-FFF2-40B4-BE49-F238E27FC236}">
                  <a16:creationId xmlns:a16="http://schemas.microsoft.com/office/drawing/2014/main" id="{63731570-8EB2-4A06-803A-52C4280E49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3BB6D80-519A-4BA2-AF1A-7ED78E875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2F88C35-D28D-44FE-AC35-939BB17B3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DCA0562-C5EA-4F6E-836A-B42675B63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75BFD87-D844-4D54-82EE-0FCA17930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4E1AF07-0225-45CC-B2D1-4F65D6051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040857E-6A4A-4377-A884-76097516C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99F8870-2B5D-4D35-8E5E-6FFBC85C7E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FB0504A-C469-4B6D-8C1A-FFB002BD53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42A07F-4188-409B-9289-E285B7EE6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6ABE05-0EC9-464B-89E9-3BC7A89FA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D805D00-7C89-42D8-B064-1F729C63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017D292-F986-4503-BF76-4A2411B84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FE9223D-F7ED-43E1-955A-3F3B28617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803FBB-A4C0-4AE0-A2D6-29021EBFCD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7EB43B-DE93-4BC3-9D6A-4888521D41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D549063-5CF9-411C-AB9D-CD7B68748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E59B4A1-9D41-4E00-BA2A-769FD2D194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8C8D81C-5882-4974-9714-FC00978EC3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9B1539-2111-41F8-8BAA-954EFBCFE7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B0E3ED-8DE6-40C2-821A-0DC995DF0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D0B86D-8D94-48FF-9571-AAB7117072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3D501DC-25BA-41D8-8B7F-DA488A3BAC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8B16DB-7C8E-44FD-BDCF-809019BE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DDD5CE-2000-4D59-98B8-B5DF55638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A03A664-496B-4A9D-AED7-ED5409225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59656DC-5901-447B-AB68-34B325CC4E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E5409AA-E13F-4069-9A83-065811698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A4B8594-E276-4A82-8CBB-210103508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49AB50F-FD66-4545-BFC8-3E8589359E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B2145925-93A7-43A2-9666-BD9E782B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4000332-F1EC-0DA1-5545-7574D83556F9}"/>
              </a:ext>
            </a:extLst>
          </p:cNvPr>
          <p:cNvSpPr>
            <a:spLocks noGrp="1"/>
          </p:cNvSpPr>
          <p:nvPr>
            <p:ph type="title"/>
          </p:nvPr>
        </p:nvSpPr>
        <p:spPr>
          <a:xfrm>
            <a:off x="691078" y="1010149"/>
            <a:ext cx="4927427" cy="2418845"/>
          </a:xfrm>
        </p:spPr>
        <p:txBody>
          <a:bodyPr vert="horz" lIns="91440" tIns="45720" rIns="91440" bIns="45720" rtlCol="0" anchor="ctr">
            <a:normAutofit/>
          </a:bodyPr>
          <a:lstStyle/>
          <a:p>
            <a:r>
              <a:rPr lang="en-US" sz="5400"/>
              <a:t>EDA Info:</a:t>
            </a:r>
          </a:p>
        </p:txBody>
      </p:sp>
      <p:sp useBgFill="1">
        <p:nvSpPr>
          <p:cNvPr id="86" name="Freeform: Shape 85">
            <a:extLst>
              <a:ext uri="{FF2B5EF4-FFF2-40B4-BE49-F238E27FC236}">
                <a16:creationId xmlns:a16="http://schemas.microsoft.com/office/drawing/2014/main" id="{DC4B089A-D5C8-4CF7-AFF9-EA4CCE28D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6966529B-7F66-263B-AC5C-45BE96D062E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388853" y="714592"/>
            <a:ext cx="3814287" cy="2631961"/>
          </a:xfrm>
          <a:prstGeom prst="rect">
            <a:avLst/>
          </a:prstGeom>
        </p:spPr>
      </p:pic>
      <p:pic>
        <p:nvPicPr>
          <p:cNvPr id="5" name="Content Placeholder 4">
            <a:extLst>
              <a:ext uri="{FF2B5EF4-FFF2-40B4-BE49-F238E27FC236}">
                <a16:creationId xmlns:a16="http://schemas.microsoft.com/office/drawing/2014/main" id="{89D814C0-3A30-BD36-EF6C-246B14DA17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7329027" y="3511441"/>
            <a:ext cx="3933942" cy="2631961"/>
          </a:xfrm>
          <a:prstGeom prst="rect">
            <a:avLst/>
          </a:prstGeom>
        </p:spPr>
      </p:pic>
    </p:spTree>
    <p:extLst>
      <p:ext uri="{BB962C8B-B14F-4D97-AF65-F5344CB8AC3E}">
        <p14:creationId xmlns:p14="http://schemas.microsoft.com/office/powerpoint/2010/main" val="18178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DC105EE-3DB4-FAD0-E913-06F68CFFE862}"/>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r>
              <a:rPr lang="en-US" sz="5400"/>
              <a:t>Graphs:</a:t>
            </a:r>
          </a:p>
        </p:txBody>
      </p:sp>
      <p:pic>
        <p:nvPicPr>
          <p:cNvPr id="5" name="Content Placeholder 4">
            <a:extLst>
              <a:ext uri="{FF2B5EF4-FFF2-40B4-BE49-F238E27FC236}">
                <a16:creationId xmlns:a16="http://schemas.microsoft.com/office/drawing/2014/main" id="{8E8969A1-9454-1DC3-DA4B-C48FCEF4F4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69072" y="2027903"/>
            <a:ext cx="9821128" cy="4571677"/>
          </a:xfrm>
          <a:prstGeom prst="rect">
            <a:avLst/>
          </a:prstGeom>
        </p:spPr>
      </p:pic>
    </p:spTree>
    <p:extLst>
      <p:ext uri="{BB962C8B-B14F-4D97-AF65-F5344CB8AC3E}">
        <p14:creationId xmlns:p14="http://schemas.microsoft.com/office/powerpoint/2010/main" val="120257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FC93-DB3D-2386-89E4-8EB674218B7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2DEA468-54A1-43F0-BF55-27385D67CFB6}"/>
              </a:ext>
            </a:extLst>
          </p:cNvPr>
          <p:cNvSpPr>
            <a:spLocks noGrp="1"/>
          </p:cNvSpPr>
          <p:nvPr>
            <p:ph idx="1"/>
          </p:nvPr>
        </p:nvSpPr>
        <p:spPr/>
        <p:txBody>
          <a:bodyPr>
            <a:normAutofit fontScale="85000" lnSpcReduction="20000"/>
          </a:bodyPr>
          <a:lstStyle/>
          <a:p>
            <a:r>
              <a:rPr lang="en-US" dirty="0"/>
              <a:t>For the period from 2013 to 2016, 2018 to 2021 there was significant rise in the global temperature for the months of Dec to Feb which indicates that during the third quarter of financial year, the industries were stressed on energy production which emits lot of harmful chemicals, extensive manufacturing and usage of chemicals and release of them causes a lot of pollution.</a:t>
            </a:r>
          </a:p>
          <a:p>
            <a:r>
              <a:rPr lang="en-US" dirty="0"/>
              <a:t>The months of Sep to Nov which were supposed to be period extensive manufacturing, transportation were not utilized properly and this maybe due to irregularities in supply chain and insufficient fundings.</a:t>
            </a:r>
          </a:p>
          <a:p>
            <a:r>
              <a:rPr lang="en-US" dirty="0"/>
              <a:t>The initial months, Jun to Aug were supposed to be the start of the industrial and financial years are showing highest growth in global temperature because work has been started with full force itself in this period. Also, this is the peak season in agriculture field where usage of chemicals and their emissions is at peak.</a:t>
            </a:r>
          </a:p>
          <a:p>
            <a:r>
              <a:rPr lang="en-US" dirty="0"/>
              <a:t>Closing months, Mar to May, is been pretty much balanced and it should continue like this.</a:t>
            </a:r>
          </a:p>
          <a:p>
            <a:endParaRPr lang="en-US" dirty="0"/>
          </a:p>
        </p:txBody>
      </p:sp>
    </p:spTree>
    <p:extLst>
      <p:ext uri="{BB962C8B-B14F-4D97-AF65-F5344CB8AC3E}">
        <p14:creationId xmlns:p14="http://schemas.microsoft.com/office/powerpoint/2010/main" val="323773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35C-BB89-62C5-37F2-E3C613E132C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C74F52F-B77E-FBA1-8781-F05B4AF0E612}"/>
              </a:ext>
            </a:extLst>
          </p:cNvPr>
          <p:cNvSpPr>
            <a:spLocks noGrp="1"/>
          </p:cNvSpPr>
          <p:nvPr>
            <p:ph idx="1"/>
          </p:nvPr>
        </p:nvSpPr>
        <p:spPr/>
        <p:txBody>
          <a:bodyPr>
            <a:normAutofit fontScale="85000" lnSpcReduction="20000"/>
          </a:bodyPr>
          <a:lstStyle/>
          <a:p>
            <a:r>
              <a:rPr lang="en-US" dirty="0"/>
              <a:t>Create specific climate targets based on risk analysis by specific industries. Consider establishing both immediate and long-term objectives.</a:t>
            </a:r>
          </a:p>
          <a:p>
            <a:r>
              <a:rPr lang="en-US" dirty="0"/>
              <a:t>By purchasing from suppliers who employ sustainable practices, you can start the shift to sustainable supply chains.</a:t>
            </a:r>
          </a:p>
          <a:p>
            <a:r>
              <a:rPr lang="en-US" dirty="0"/>
              <a:t>Use frameworks like the Task Force on Climate-related Financial Disclosures (TCFD) to report climate-related risks and opportunities.</a:t>
            </a:r>
          </a:p>
          <a:p>
            <a:r>
              <a:rPr lang="en-US" dirty="0"/>
              <a:t>Invest in initiatives that will reduce the company's carbon impact, such as methane capture or reforestation.</a:t>
            </a:r>
          </a:p>
          <a:p>
            <a:r>
              <a:rPr lang="en-US" dirty="0"/>
              <a:t>For projects including climate action and research, collaborate with NGOs, academic institutions, and other businesses.</a:t>
            </a:r>
          </a:p>
          <a:p>
            <a:r>
              <a:rPr lang="en-US" dirty="0"/>
              <a:t>Implementation of proper waste management system.</a:t>
            </a:r>
          </a:p>
        </p:txBody>
      </p:sp>
    </p:spTree>
    <p:extLst>
      <p:ext uri="{BB962C8B-B14F-4D97-AF65-F5344CB8AC3E}">
        <p14:creationId xmlns:p14="http://schemas.microsoft.com/office/powerpoint/2010/main" val="975227636"/>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144</TotalTime>
  <Words>422</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Grandview</vt:lpstr>
      <vt:lpstr>Wingdings</vt:lpstr>
      <vt:lpstr>CosineVTI</vt:lpstr>
      <vt:lpstr>EDA OF INCREASE IN GLOBAL TEMPARATURE MONTHWISE EVERY YEAR</vt:lpstr>
      <vt:lpstr>OVERVIEW:</vt:lpstr>
      <vt:lpstr>Problem Statement:</vt:lpstr>
      <vt:lpstr>Impacts:</vt:lpstr>
      <vt:lpstr>EDA Info:</vt:lpstr>
      <vt:lpstr>Graphs:</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OF INCREASE IN GLOBAL TEMPARATURE MONTHWISE EVERY YEAR</dc:title>
  <dc:creator>Shubham Gengaje</dc:creator>
  <cp:lastModifiedBy>Manisha Karnati</cp:lastModifiedBy>
  <cp:revision>2</cp:revision>
  <dcterms:created xsi:type="dcterms:W3CDTF">2023-10-16T02:59:29Z</dcterms:created>
  <dcterms:modified xsi:type="dcterms:W3CDTF">2023-11-04T18:11:50Z</dcterms:modified>
</cp:coreProperties>
</file>