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56" r:id="rId2"/>
    <p:sldId id="257" r:id="rId3"/>
    <p:sldId id="265" r:id="rId4"/>
    <p:sldId id="260" r:id="rId5"/>
    <p:sldId id="263" r:id="rId6"/>
    <p:sldId id="268"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82525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82277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58343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9809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2115971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7672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880842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2847893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228486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71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414813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87426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247796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81264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274839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242260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02669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41B595-366B-43E2-A22E-EA6A78C03F06}" type="datetimeFigureOut">
              <a:rPr lang="en-US" smtClean="0"/>
              <a:t>11/4/2023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A915EE-10CB-4CF1-8569-6154455DA573}" type="slidenum">
              <a:rPr lang="en-US" smtClean="0"/>
              <a:t>‹#›</a:t>
            </a:fld>
            <a:endParaRPr lang="en-US" dirty="0"/>
          </a:p>
        </p:txBody>
      </p:sp>
    </p:spTree>
    <p:extLst>
      <p:ext uri="{BB962C8B-B14F-4D97-AF65-F5344CB8AC3E}">
        <p14:creationId xmlns:p14="http://schemas.microsoft.com/office/powerpoint/2010/main" val="4055820680"/>
      </p:ext>
    </p:extLst>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loanapplicants.cs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Sphere of mesh and nodes">
            <a:extLst>
              <a:ext uri="{FF2B5EF4-FFF2-40B4-BE49-F238E27FC236}">
                <a16:creationId xmlns:a16="http://schemas.microsoft.com/office/drawing/2014/main" id="{6ADCE0AA-A826-4D46-6A67-249BFB16C195}"/>
              </a:ext>
            </a:extLst>
          </p:cNvPr>
          <p:cNvPicPr>
            <a:picLocks noChangeAspect="1"/>
          </p:cNvPicPr>
          <p:nvPr/>
        </p:nvPicPr>
        <p:blipFill rotWithShape="1">
          <a:blip r:embed="rId2"/>
          <a:srcRect t="1430" b="23570"/>
          <a:stretch/>
        </p:blipFill>
        <p:spPr>
          <a:xfrm>
            <a:off x="20" y="400659"/>
            <a:ext cx="12191980" cy="6857990"/>
          </a:xfrm>
          <a:prstGeom prst="rect">
            <a:avLst/>
          </a:prstGeom>
        </p:spPr>
      </p:pic>
      <p:sp>
        <p:nvSpPr>
          <p:cNvPr id="2" name="Title 1">
            <a:extLst>
              <a:ext uri="{FF2B5EF4-FFF2-40B4-BE49-F238E27FC236}">
                <a16:creationId xmlns:a16="http://schemas.microsoft.com/office/drawing/2014/main" id="{A5DBC4DF-FEFC-8D8F-B1A4-DFED9B7071CF}"/>
              </a:ext>
            </a:extLst>
          </p:cNvPr>
          <p:cNvSpPr>
            <a:spLocks noGrp="1"/>
          </p:cNvSpPr>
          <p:nvPr>
            <p:ph type="ctrTitle"/>
          </p:nvPr>
        </p:nvSpPr>
        <p:spPr>
          <a:xfrm>
            <a:off x="314959" y="647700"/>
            <a:ext cx="11877021" cy="744220"/>
          </a:xfrm>
        </p:spPr>
        <p:txBody>
          <a:bodyPr>
            <a:normAutofit fontScale="90000"/>
          </a:bodyPr>
          <a:lstStyle/>
          <a:p>
            <a:r>
              <a:rPr lang="en-US" sz="4400" dirty="0">
                <a:solidFill>
                  <a:srgbClr val="FFFFFF"/>
                </a:solidFill>
                <a:effectLst/>
              </a:rPr>
              <a:t>Machine Learning for Home Loan Predictions</a:t>
            </a:r>
            <a:endParaRPr lang="en-US" sz="4400" dirty="0"/>
          </a:p>
        </p:txBody>
      </p:sp>
      <p:sp>
        <p:nvSpPr>
          <p:cNvPr id="3" name="Subtitle 2">
            <a:extLst>
              <a:ext uri="{FF2B5EF4-FFF2-40B4-BE49-F238E27FC236}">
                <a16:creationId xmlns:a16="http://schemas.microsoft.com/office/drawing/2014/main" id="{993AD2DA-17D6-986D-65B2-C1A5E07ADF29}"/>
              </a:ext>
            </a:extLst>
          </p:cNvPr>
          <p:cNvSpPr>
            <a:spLocks noGrp="1"/>
          </p:cNvSpPr>
          <p:nvPr>
            <p:ph type="subTitle" idx="1"/>
          </p:nvPr>
        </p:nvSpPr>
        <p:spPr>
          <a:xfrm>
            <a:off x="220069" y="4710415"/>
            <a:ext cx="6991614" cy="1853894"/>
          </a:xfrm>
        </p:spPr>
        <p:txBody>
          <a:bodyPr>
            <a:normAutofit/>
          </a:bodyPr>
          <a:lstStyle/>
          <a:p>
            <a:pPr algn="l"/>
            <a:r>
              <a:rPr lang="en-US" dirty="0">
                <a:solidFill>
                  <a:srgbClr val="FFFFFF"/>
                </a:solidFill>
                <a:latin typeface="Times New Roman" panose="02020603050405020304" pitchFamily="18" charset="0"/>
                <a:cs typeface="Times New Roman" panose="02020603050405020304" pitchFamily="18" charset="0"/>
              </a:rPr>
              <a:t>Name:         Manisha Karnati</a:t>
            </a:r>
          </a:p>
          <a:p>
            <a:pPr algn="l"/>
            <a:r>
              <a:rPr lang="en-US" dirty="0">
                <a:solidFill>
                  <a:srgbClr val="FFFFFF"/>
                </a:solidFill>
                <a:latin typeface="Times New Roman" panose="02020603050405020304" pitchFamily="18" charset="0"/>
                <a:cs typeface="Times New Roman" panose="02020603050405020304" pitchFamily="18" charset="0"/>
              </a:rPr>
              <a:t>ID:              VZ42698</a:t>
            </a:r>
          </a:p>
          <a:p>
            <a:pPr algn="l"/>
            <a:r>
              <a:rPr lang="en-US" b="1" dirty="0">
                <a:latin typeface="Times New Roman" panose="02020603050405020304" pitchFamily="18" charset="0"/>
                <a:cs typeface="Times New Roman" panose="02020603050405020304" pitchFamily="18" charset="0"/>
              </a:rPr>
              <a:t>Subject:</a:t>
            </a:r>
            <a:r>
              <a:rPr lang="en-US" sz="2000" b="0" i="0" dirty="0">
                <a:solidFill>
                  <a:srgbClr val="FFFFFF"/>
                </a:solidFill>
                <a:effectLst/>
              </a:rPr>
              <a:t>     Intro To Data Analysis and Machine Learning</a:t>
            </a:r>
            <a:endParaRPr lang="en-US" b="1" dirty="0">
              <a:solidFill>
                <a:srgbClr val="FFFFFF"/>
              </a:solidFill>
              <a:latin typeface="Times New Roman" panose="02020603050405020304" pitchFamily="18" charset="0"/>
              <a:cs typeface="Times New Roman" panose="02020603050405020304" pitchFamily="18" charset="0"/>
            </a:endParaRPr>
          </a:p>
          <a:p>
            <a:pPr algn="l"/>
            <a:r>
              <a:rPr lang="en-US" dirty="0">
                <a:solidFill>
                  <a:srgbClr val="FFFFFF"/>
                </a:solidFill>
                <a:latin typeface="Times New Roman" panose="02020603050405020304" pitchFamily="18" charset="0"/>
                <a:cs typeface="Times New Roman" panose="02020603050405020304" pitchFamily="18" charset="0"/>
              </a:rPr>
              <a:t>Instructor:   </a:t>
            </a:r>
            <a:r>
              <a:rPr lang="en-US" sz="2000" dirty="0">
                <a:solidFill>
                  <a:srgbClr val="FFFFFF"/>
                </a:solidFill>
              </a:rPr>
              <a:t>Masood Soroush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C81222-1241-D54C-26B7-B0AF3BF225FD}"/>
              </a:ext>
            </a:extLst>
          </p:cNvPr>
          <p:cNvSpPr txBox="1"/>
          <p:nvPr/>
        </p:nvSpPr>
        <p:spPr>
          <a:xfrm>
            <a:off x="3571336" y="1742536"/>
            <a:ext cx="543464"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6788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B40286-C83F-F127-440E-D23C6F3518A3}"/>
              </a:ext>
            </a:extLst>
          </p:cNvPr>
          <p:cNvSpPr txBox="1"/>
          <p:nvPr/>
        </p:nvSpPr>
        <p:spPr>
          <a:xfrm>
            <a:off x="1061049" y="138023"/>
            <a:ext cx="3433314" cy="584775"/>
          </a:xfrm>
          <a:prstGeom prst="rect">
            <a:avLst/>
          </a:prstGeom>
          <a:noFill/>
        </p:spPr>
        <p:txBody>
          <a:bodyPr wrap="square" rtlCol="0">
            <a:spAutoFit/>
          </a:bodyPr>
          <a:lstStyle/>
          <a:p>
            <a:r>
              <a:rPr lang="en-US" sz="3200" b="1" u="sng" dirty="0"/>
              <a:t>CONTENTS</a:t>
            </a:r>
          </a:p>
        </p:txBody>
      </p:sp>
      <p:sp>
        <p:nvSpPr>
          <p:cNvPr id="3" name="TextBox 2">
            <a:extLst>
              <a:ext uri="{FF2B5EF4-FFF2-40B4-BE49-F238E27FC236}">
                <a16:creationId xmlns:a16="http://schemas.microsoft.com/office/drawing/2014/main" id="{8981992D-F895-B614-62D5-67E354A25753}"/>
              </a:ext>
            </a:extLst>
          </p:cNvPr>
          <p:cNvSpPr txBox="1"/>
          <p:nvPr/>
        </p:nvSpPr>
        <p:spPr>
          <a:xfrm>
            <a:off x="983411" y="1242204"/>
            <a:ext cx="5034951" cy="3785652"/>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Methodology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Algorithm Selection</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i="0" dirty="0">
                <a:effectLst/>
                <a:latin typeface="Times New Roman" panose="02020603050405020304" pitchFamily="18" charset="0"/>
                <a:cs typeface="Times New Roman" panose="02020603050405020304" pitchFamily="18" charset="0"/>
              </a:rPr>
              <a:t>Results and Findings </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Conclusion</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6836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DC1C74-9285-7295-C23B-A4BB317CE57E}"/>
              </a:ext>
            </a:extLst>
          </p:cNvPr>
          <p:cNvSpPr txBox="1"/>
          <p:nvPr/>
        </p:nvSpPr>
        <p:spPr>
          <a:xfrm>
            <a:off x="491706" y="276046"/>
            <a:ext cx="5952226"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68B96734-8FEB-9FAD-C080-544EB9068E9C}"/>
              </a:ext>
            </a:extLst>
          </p:cNvPr>
          <p:cNvSpPr txBox="1"/>
          <p:nvPr/>
        </p:nvSpPr>
        <p:spPr>
          <a:xfrm>
            <a:off x="491706" y="1093734"/>
            <a:ext cx="10714008" cy="81073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"Machine Learning for Home Loan Predictions" is an interesting issue in data science and finance. It applies powerful machine learning algorithms to ensure accurate and informed lending judgments in the complicated mortgage lending landscape.</a:t>
            </a:r>
          </a:p>
          <a:p>
            <a:pPr marL="285750" indent="-285750">
              <a:lnSpc>
                <a:spcPct val="150000"/>
              </a:lnSpc>
              <a:buFont typeface="Wingdings" panose="05000000000000000000" pitchFamily="2" charset="2"/>
              <a:buChar char="Ø"/>
            </a:pPr>
            <a:endParaRPr lang="en-US" sz="2000" dirty="0"/>
          </a:p>
          <a:p>
            <a:pPr marL="285750" indent="-285750">
              <a:lnSpc>
                <a:spcPct val="150000"/>
              </a:lnSpc>
              <a:buFont typeface="Wingdings" panose="05000000000000000000" pitchFamily="2" charset="2"/>
              <a:buChar char="Ø"/>
            </a:pPr>
            <a:r>
              <a:rPr lang="en-US" sz="2000" dirty="0"/>
              <a:t>This topic is concerned with ensuring that lenders make appropriate house loan application selections, resolving human bias and anomalies in traditional lending procedures, and thereby lowering financial risks.</a:t>
            </a:r>
          </a:p>
          <a:p>
            <a:pPr>
              <a:lnSpc>
                <a:spcPct val="150000"/>
              </a:lnSpc>
            </a:pPr>
            <a:endParaRPr lang="en-US" sz="2000" dirty="0"/>
          </a:p>
          <a:p>
            <a:pPr marL="285750" indent="-285750">
              <a:lnSpc>
                <a:spcPct val="150000"/>
              </a:lnSpc>
              <a:buFont typeface="Wingdings" panose="05000000000000000000" pitchFamily="2" charset="2"/>
              <a:buChar char="Ø"/>
            </a:pPr>
            <a:r>
              <a:rPr lang="en-US" sz="2000" dirty="0"/>
              <a:t>Machine learning in the financing business greatly enhances the approval process by using applicant data for predictive modeling. This improves accuracy, lowers default risk, supports ethical lending practices, and promotes financial inclusion, making house ownership more accessible.</a:t>
            </a:r>
          </a:p>
          <a:p>
            <a:pPr marL="285750" indent="-285750">
              <a:lnSpc>
                <a:spcPct val="150000"/>
              </a:lnSpc>
              <a:buFont typeface="Wingdings" panose="05000000000000000000" pitchFamily="2" charset="2"/>
              <a:buChar char="Ø"/>
            </a:pPr>
            <a:endParaRPr lang="en-US" sz="2000" dirty="0"/>
          </a:p>
          <a:p>
            <a:pPr marL="285750" indent="-285750">
              <a:lnSpc>
                <a:spcPct val="150000"/>
              </a:lnSpc>
              <a:buFont typeface="Wingdings" panose="05000000000000000000" pitchFamily="2" charset="2"/>
              <a:buChar char="Ø"/>
            </a:pPr>
            <a:endParaRPr lang="en-US" sz="2000" dirty="0"/>
          </a:p>
          <a:p>
            <a:pPr marL="285750" indent="-285750">
              <a:lnSpc>
                <a:spcPct val="150000"/>
              </a:lnSpc>
              <a:buFont typeface="Wingdings" panose="05000000000000000000" pitchFamily="2" charset="2"/>
              <a:buChar char="Ø"/>
            </a:pPr>
            <a:endParaRPr lang="en-US" sz="2000" dirty="0"/>
          </a:p>
          <a:p>
            <a:pPr marL="285750" indent="-285750">
              <a:lnSpc>
                <a:spcPct val="150000"/>
              </a:lnSpc>
              <a:spcBef>
                <a:spcPts val="100"/>
              </a:spcBef>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37401322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972F1-9904-6ED3-96D8-600303313441}"/>
              </a:ext>
            </a:extLst>
          </p:cNvPr>
          <p:cNvSpPr txBox="1"/>
          <p:nvPr/>
        </p:nvSpPr>
        <p:spPr>
          <a:xfrm>
            <a:off x="700177" y="220313"/>
            <a:ext cx="4879675" cy="1077218"/>
          </a:xfrm>
          <a:prstGeom prst="rect">
            <a:avLst/>
          </a:prstGeom>
          <a:noFill/>
        </p:spPr>
        <p:txBody>
          <a:bodyPr wrap="square" rtlCol="0">
            <a:spAutoFit/>
          </a:bodyPr>
          <a:lstStyle/>
          <a:p>
            <a:r>
              <a:rPr lang="en-US" sz="3200" b="1" u="sng" dirty="0"/>
              <a:t>METHODOLOGY</a:t>
            </a:r>
          </a:p>
          <a:p>
            <a:endParaRPr lang="en-US" sz="3200" b="1" u="sng" dirty="0"/>
          </a:p>
        </p:txBody>
      </p:sp>
      <p:sp>
        <p:nvSpPr>
          <p:cNvPr id="5" name="TextBox 4">
            <a:extLst>
              <a:ext uri="{FF2B5EF4-FFF2-40B4-BE49-F238E27FC236}">
                <a16:creationId xmlns:a16="http://schemas.microsoft.com/office/drawing/2014/main" id="{6BE57281-FE63-C490-C8E8-B0BDF507BD8E}"/>
              </a:ext>
            </a:extLst>
          </p:cNvPr>
          <p:cNvSpPr txBox="1"/>
          <p:nvPr/>
        </p:nvSpPr>
        <p:spPr>
          <a:xfrm>
            <a:off x="700177" y="1027815"/>
            <a:ext cx="11569461" cy="61375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 </a:t>
            </a:r>
            <a:r>
              <a:rPr lang="en-US" dirty="0">
                <a:solidFill>
                  <a:schemeClr val="accent2">
                    <a:lumMod val="60000"/>
                    <a:lumOff val="40000"/>
                  </a:schemeClr>
                </a:solidFill>
              </a:rPr>
              <a:t>DATA SOURCE</a:t>
            </a:r>
            <a:r>
              <a:rPr lang="en-US" dirty="0"/>
              <a:t>:  KAGGLE-   </a:t>
            </a:r>
            <a:r>
              <a:rPr lang="en-US" dirty="0">
                <a:hlinkClick r:id="rId2" action="ppaction://hlinkfile"/>
              </a:rPr>
              <a:t>"C:\Users\14438\Downloads\loanapplicants.csv“</a:t>
            </a:r>
            <a:endParaRPr lang="en-US" dirty="0"/>
          </a:p>
          <a:p>
            <a:pPr>
              <a:lnSpc>
                <a:spcPct val="150000"/>
              </a:lnSpc>
            </a:pPr>
            <a:endParaRPr lang="en-US" dirty="0"/>
          </a:p>
          <a:p>
            <a:pPr marL="285750" indent="-285750">
              <a:lnSpc>
                <a:spcPct val="150000"/>
              </a:lnSpc>
              <a:buFont typeface="Wingdings" panose="05000000000000000000" pitchFamily="2" charset="2"/>
              <a:buChar char="Ø"/>
            </a:pPr>
            <a:r>
              <a:rPr lang="en-US" dirty="0">
                <a:solidFill>
                  <a:schemeClr val="accent2">
                    <a:lumMod val="60000"/>
                    <a:lumOff val="40000"/>
                  </a:schemeClr>
                </a:solidFill>
              </a:rPr>
              <a:t> DATA PREPROCESSING </a:t>
            </a:r>
            <a:r>
              <a:rPr lang="en-US" dirty="0"/>
              <a:t>is a crucial step in the data analysis pipeline of a project, assuring data quality and reliability before it is utilized in machine learning models.</a:t>
            </a:r>
          </a:p>
          <a:p>
            <a:pPr marL="857250" lvl="1" indent="-400050">
              <a:lnSpc>
                <a:spcPct val="150000"/>
              </a:lnSpc>
              <a:buFont typeface="+mj-lt"/>
              <a:buAutoNum type="romanLcPeriod"/>
            </a:pPr>
            <a:r>
              <a:rPr lang="en-US" sz="1600" b="1" i="0" dirty="0">
                <a:effectLst/>
                <a:latin typeface="Times New Roman" panose="02020603050405020304" pitchFamily="18" charset="0"/>
                <a:cs typeface="Times New Roman" panose="02020603050405020304" pitchFamily="18" charset="0"/>
              </a:rPr>
              <a:t>Handling Missing Values</a:t>
            </a:r>
          </a:p>
          <a:p>
            <a:pPr marL="857250" lvl="1" indent="-400050">
              <a:lnSpc>
                <a:spcPct val="150000"/>
              </a:lnSpc>
              <a:buFont typeface="+mj-lt"/>
              <a:buAutoNum type="romanLcPeriod"/>
            </a:pPr>
            <a:r>
              <a:rPr lang="en-US" sz="1600" b="1" i="0" dirty="0">
                <a:effectLst/>
                <a:latin typeface="Times New Roman" panose="02020603050405020304" pitchFamily="18" charset="0"/>
                <a:cs typeface="Times New Roman" panose="02020603050405020304" pitchFamily="18" charset="0"/>
              </a:rPr>
              <a:t>Checking for Duplicate Rows</a:t>
            </a:r>
            <a:endParaRPr lang="en-US" sz="1600" b="1" dirty="0">
              <a:latin typeface="Times New Roman" panose="02020603050405020304" pitchFamily="18" charset="0"/>
              <a:cs typeface="Times New Roman" panose="02020603050405020304" pitchFamily="18" charset="0"/>
            </a:endParaRPr>
          </a:p>
          <a:p>
            <a:pPr marL="857250" lvl="1"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Data Type Checking</a:t>
            </a:r>
            <a:r>
              <a:rPr lang="en-US" sz="1600" dirty="0">
                <a:latin typeface="Times New Roman" panose="02020603050405020304" pitchFamily="18" charset="0"/>
                <a:cs typeface="Times New Roman" panose="02020603050405020304" pitchFamily="18" charset="0"/>
              </a:rPr>
              <a:t>   </a:t>
            </a:r>
          </a:p>
          <a:p>
            <a:pPr marL="857250" lvl="1"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Data Exploration</a:t>
            </a:r>
            <a:r>
              <a:rPr lang="en-US" sz="1600" dirty="0">
                <a:latin typeface="Times New Roman" panose="02020603050405020304" pitchFamily="18" charset="0"/>
                <a:cs typeface="Times New Roman" panose="02020603050405020304" pitchFamily="18" charset="0"/>
              </a:rPr>
              <a:t>                 </a:t>
            </a:r>
            <a:r>
              <a:rPr lang="en-US" dirty="0"/>
              <a:t>	</a:t>
            </a:r>
          </a:p>
          <a:p>
            <a:pPr lvl="1">
              <a:lnSpc>
                <a:spcPct val="150000"/>
              </a:lnSpc>
            </a:pPr>
            <a:r>
              <a:rPr lang="en-US" dirty="0"/>
              <a:t>    </a:t>
            </a:r>
          </a:p>
          <a:p>
            <a:pPr marL="285750" indent="-285750">
              <a:lnSpc>
                <a:spcPct val="150000"/>
              </a:lnSpc>
              <a:buFont typeface="Wingdings" panose="05000000000000000000" pitchFamily="2" charset="2"/>
              <a:buChar char="Ø"/>
            </a:pPr>
            <a:r>
              <a:rPr lang="en-US" dirty="0"/>
              <a:t>For a thorough examination of loan approval outcomes, this study integrates logistic regression, random forest classification, and linear regression.</a:t>
            </a:r>
          </a:p>
          <a:p>
            <a:pPr marL="285750" indent="-285750">
              <a:lnSpc>
                <a:spcPct val="150000"/>
              </a:lnSpc>
              <a:buFont typeface="Wingdings" panose="05000000000000000000" pitchFamily="2" charset="2"/>
              <a:buChar char="Ø"/>
            </a:pPr>
            <a:r>
              <a:rPr lang="en-US" dirty="0"/>
              <a:t>These machine learning techniques give lenders data-driven insights that enable them to make wise judgments and efficiently manage risks during the loan approval process.</a:t>
            </a:r>
            <a:br>
              <a:rPr lang="en-US" dirty="0"/>
            </a:br>
            <a:br>
              <a:rPr lang="en-US" dirty="0"/>
            </a:br>
            <a:endParaRPr lang="en-US" dirty="0"/>
          </a:p>
        </p:txBody>
      </p:sp>
    </p:spTree>
    <p:extLst>
      <p:ext uri="{BB962C8B-B14F-4D97-AF65-F5344CB8AC3E}">
        <p14:creationId xmlns:p14="http://schemas.microsoft.com/office/powerpoint/2010/main" val="28402644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8E52C2-452B-8E90-6DAC-D5DE70987001}"/>
              </a:ext>
            </a:extLst>
          </p:cNvPr>
          <p:cNvSpPr>
            <a:spLocks noGrp="1"/>
          </p:cNvSpPr>
          <p:nvPr>
            <p:ph type="subTitle" idx="1"/>
          </p:nvPr>
        </p:nvSpPr>
        <p:spPr>
          <a:xfrm>
            <a:off x="508050" y="147773"/>
            <a:ext cx="10464749" cy="1049867"/>
          </a:xfrm>
        </p:spPr>
        <p:txBody>
          <a:bodyPr>
            <a:normAutofit/>
          </a:bodyPr>
          <a:lstStyle/>
          <a:p>
            <a:pPr algn="l">
              <a:lnSpc>
                <a:spcPct val="170000"/>
              </a:lnSpc>
            </a:pPr>
            <a:r>
              <a:rPr lang="en-US" sz="2800" b="1" u="sng" dirty="0">
                <a:latin typeface="Times New Roman" panose="02020603050405020304" pitchFamily="18" charset="0"/>
                <a:cs typeface="Times New Roman" panose="02020603050405020304" pitchFamily="18" charset="0"/>
              </a:rPr>
              <a:t>ALGORITHM SELECTION</a:t>
            </a:r>
          </a:p>
        </p:txBody>
      </p:sp>
      <p:sp>
        <p:nvSpPr>
          <p:cNvPr id="4" name="TextBox 3">
            <a:extLst>
              <a:ext uri="{FF2B5EF4-FFF2-40B4-BE49-F238E27FC236}">
                <a16:creationId xmlns:a16="http://schemas.microsoft.com/office/drawing/2014/main" id="{919EB552-3F09-46B3-D6C9-FBEB3811391B}"/>
              </a:ext>
            </a:extLst>
          </p:cNvPr>
          <p:cNvSpPr txBox="1"/>
          <p:nvPr/>
        </p:nvSpPr>
        <p:spPr>
          <a:xfrm>
            <a:off x="168215" y="1197640"/>
            <a:ext cx="11855570" cy="669151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 Two types of machine learning algorithms were used to predict loan approval results.</a:t>
            </a:r>
          </a:p>
          <a:p>
            <a:pPr marL="800100" lvl="1" indent="-342900" algn="just">
              <a:lnSpc>
                <a:spcPct val="150000"/>
              </a:lnSpc>
              <a:buFont typeface="Wingdings" panose="05000000000000000000" pitchFamily="2" charset="2"/>
              <a:buChar char="Ø"/>
            </a:pPr>
            <a:r>
              <a:rPr lang="en-US" dirty="0">
                <a:solidFill>
                  <a:schemeClr val="accent2">
                    <a:lumMod val="60000"/>
                    <a:lumOff val="40000"/>
                  </a:schemeClr>
                </a:solidFill>
              </a:rPr>
              <a:t>Logistic Regression : </a:t>
            </a:r>
            <a:r>
              <a:rPr lang="en-US" dirty="0"/>
              <a:t>Logistic regression is chosen for binary classification tasks, as it is a well-established and interpretable algorithm. The task involves classifying loan applicants into two categories: those likely to default and those not likely to default.</a:t>
            </a:r>
          </a:p>
          <a:p>
            <a:pPr marL="800100" lvl="1" indent="-342900" algn="just">
              <a:lnSpc>
                <a:spcPct val="150000"/>
              </a:lnSpc>
              <a:buFont typeface="Wingdings" panose="05000000000000000000" pitchFamily="2" charset="2"/>
              <a:buChar char="Ø"/>
            </a:pPr>
            <a:r>
              <a:rPr lang="en-US" dirty="0">
                <a:solidFill>
                  <a:schemeClr val="accent2">
                    <a:lumMod val="60000"/>
                    <a:lumOff val="40000"/>
                  </a:schemeClr>
                </a:solidFill>
              </a:rPr>
              <a:t>Random Forest Classifier </a:t>
            </a:r>
            <a:r>
              <a:rPr lang="en-US" dirty="0"/>
              <a:t>:  Random Forest Classifier was chosen for its robustness in handling complex data relationships and interactions.</a:t>
            </a:r>
          </a:p>
          <a:p>
            <a:pPr marL="800100" lvl="1" indent="-342900">
              <a:lnSpc>
                <a:spcPct val="150000"/>
              </a:lnSpc>
              <a:buFont typeface="Wingdings" panose="05000000000000000000" pitchFamily="2" charset="2"/>
              <a:buChar char="Ø"/>
            </a:pPr>
            <a:r>
              <a:rPr lang="en-US" dirty="0">
                <a:solidFill>
                  <a:schemeClr val="accent2">
                    <a:lumMod val="60000"/>
                    <a:lumOff val="40000"/>
                  </a:schemeClr>
                </a:solidFill>
              </a:rPr>
              <a:t>Linear regression</a:t>
            </a:r>
            <a:r>
              <a:rPr lang="en-US" dirty="0"/>
              <a:t>:    Linear regression estimates loan-related variables based on application attributes and offers insights into the effect of loan amounts.</a:t>
            </a:r>
            <a:br>
              <a:rPr lang="en-US" dirty="0"/>
            </a:br>
            <a:endParaRPr lang="en-US" dirty="0"/>
          </a:p>
          <a:p>
            <a:pPr marL="285750" indent="-285750">
              <a:lnSpc>
                <a:spcPct val="150000"/>
              </a:lnSpc>
              <a:buFont typeface="Wingdings" panose="05000000000000000000" pitchFamily="2" charset="2"/>
              <a:buChar char="Ø"/>
            </a:pPr>
            <a:r>
              <a:rPr lang="en-US" dirty="0"/>
              <a:t>The </a:t>
            </a:r>
            <a:r>
              <a:rPr lang="en-US" dirty="0">
                <a:solidFill>
                  <a:schemeClr val="accent2">
                    <a:lumMod val="60000"/>
                    <a:lumOff val="40000"/>
                  </a:schemeClr>
                </a:solidFill>
              </a:rPr>
              <a:t>Logistic Regression </a:t>
            </a:r>
            <a:r>
              <a:rPr lang="en-US" dirty="0"/>
              <a:t>technique was chosen for its simplicity and interpretability, the </a:t>
            </a:r>
            <a:r>
              <a:rPr lang="en-US" dirty="0">
                <a:solidFill>
                  <a:schemeClr val="accent2">
                    <a:lumMod val="60000"/>
                    <a:lumOff val="40000"/>
                  </a:schemeClr>
                </a:solidFill>
              </a:rPr>
              <a:t>Random Forest Classifier </a:t>
            </a:r>
            <a:r>
              <a:rPr lang="en-US" dirty="0"/>
              <a:t>was chosen for its ability to capture complicated correlations and non-linearities in data </a:t>
            </a:r>
            <a:r>
              <a:rPr lang="en-US" dirty="0">
                <a:latin typeface="Times New Roman" panose="02020603050405020304" pitchFamily="18" charset="0"/>
                <a:cs typeface="Times New Roman" panose="02020603050405020304" pitchFamily="18" charset="0"/>
              </a:rPr>
              <a:t>and </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Linear Regression </a:t>
            </a:r>
            <a:r>
              <a:rPr lang="en-US" dirty="0">
                <a:latin typeface="Times New Roman" panose="02020603050405020304" pitchFamily="18" charset="0"/>
                <a:cs typeface="Times New Roman" panose="02020603050405020304" pitchFamily="18" charset="0"/>
              </a:rPr>
              <a:t>enhances our understanding of feature interactions</a:t>
            </a:r>
            <a:r>
              <a:rPr lang="en-US" dirty="0"/>
              <a:t> offering an integrated solution to loan approval prediction</a:t>
            </a:r>
            <a:br>
              <a:rPr lang="en-US" dirty="0"/>
            </a:br>
            <a:r>
              <a:rPr lang="en-US" dirty="0"/>
              <a:t>.</a:t>
            </a:r>
          </a:p>
          <a:p>
            <a:pPr lvl="1">
              <a:lnSpc>
                <a:spcPct val="150000"/>
              </a:lnSpc>
            </a:pPr>
            <a:endParaRPr lang="en-US" dirty="0"/>
          </a:p>
          <a:p>
            <a:pPr lvl="1">
              <a:lnSpc>
                <a:spcPct val="150000"/>
              </a:lnSpc>
            </a:pPr>
            <a:endParaRPr lang="en-US" dirty="0"/>
          </a:p>
          <a:p>
            <a:pPr lvl="1">
              <a:lnSpc>
                <a:spcPct val="150000"/>
              </a:lnSpc>
            </a:pPr>
            <a:endParaRPr lang="en-US" dirty="0"/>
          </a:p>
        </p:txBody>
      </p:sp>
    </p:spTree>
    <p:extLst>
      <p:ext uri="{BB962C8B-B14F-4D97-AF65-F5344CB8AC3E}">
        <p14:creationId xmlns:p14="http://schemas.microsoft.com/office/powerpoint/2010/main" val="173666835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1058-1FAD-7824-F4B0-16530A0140E3}"/>
              </a:ext>
            </a:extLst>
          </p:cNvPr>
          <p:cNvSpPr>
            <a:spLocks noGrp="1"/>
          </p:cNvSpPr>
          <p:nvPr>
            <p:ph type="title"/>
          </p:nvPr>
        </p:nvSpPr>
        <p:spPr>
          <a:xfrm>
            <a:off x="-336430" y="103517"/>
            <a:ext cx="7029890" cy="598098"/>
          </a:xfrm>
        </p:spPr>
        <p:txBody>
          <a:bodyPr>
            <a:normAutofit fontScale="90000"/>
          </a:bodyPr>
          <a:lstStyle/>
          <a:p>
            <a:r>
              <a:rPr lang="en-US" b="1" u="sng" dirty="0">
                <a:latin typeface="Times New Roman" panose="02020603050405020304" pitchFamily="18" charset="0"/>
                <a:cs typeface="Times New Roman" panose="02020603050405020304" pitchFamily="18" charset="0"/>
              </a:rPr>
              <a:t>RESULTS AND FINDINGS</a:t>
            </a:r>
          </a:p>
        </p:txBody>
      </p:sp>
      <p:sp>
        <p:nvSpPr>
          <p:cNvPr id="3" name="Content Placeholder 2">
            <a:extLst>
              <a:ext uri="{FF2B5EF4-FFF2-40B4-BE49-F238E27FC236}">
                <a16:creationId xmlns:a16="http://schemas.microsoft.com/office/drawing/2014/main" id="{EF71E000-7F79-44AE-BBA4-3EB67C3389BC}"/>
              </a:ext>
            </a:extLst>
          </p:cNvPr>
          <p:cNvSpPr>
            <a:spLocks noGrp="1"/>
          </p:cNvSpPr>
          <p:nvPr>
            <p:ph idx="1"/>
          </p:nvPr>
        </p:nvSpPr>
        <p:spPr>
          <a:xfrm>
            <a:off x="120769" y="810883"/>
            <a:ext cx="7112135" cy="5943600"/>
          </a:xfrm>
        </p:spPr>
        <p:txBody>
          <a:bodyPr anchor="ctr">
            <a:normAutofit/>
          </a:bodyPr>
          <a:lstStyle/>
          <a:p>
            <a:pPr algn="just">
              <a:lnSpc>
                <a:spcPct val="150000"/>
              </a:lnSpc>
              <a:buClr>
                <a:srgbClr val="77A3FC"/>
              </a:buClr>
              <a:buFont typeface="Wingdings" panose="05000000000000000000" pitchFamily="2" charset="2"/>
              <a:buChar char="Ø"/>
            </a:pPr>
            <a:r>
              <a:rPr lang="en-US" sz="1900" b="0" i="0" dirty="0">
                <a:effectLst/>
                <a:latin typeface="Times New Roman" panose="02020603050405020304" pitchFamily="18" charset="0"/>
                <a:cs typeface="Times New Roman" panose="02020603050405020304" pitchFamily="18" charset="0"/>
              </a:rPr>
              <a:t>The accuracy of the logistic regression model was 82%, slightly higher than that of the random forest classifier, and linear regression which was 80% accurate.</a:t>
            </a:r>
          </a:p>
          <a:p>
            <a:pPr algn="just">
              <a:lnSpc>
                <a:spcPct val="150000"/>
              </a:lnSpc>
              <a:buClr>
                <a:srgbClr val="77A3FC"/>
              </a:buClr>
              <a:buFont typeface="Wingdings" panose="05000000000000000000" pitchFamily="2" charset="2"/>
              <a:buChar char="Ø"/>
            </a:pPr>
            <a:r>
              <a:rPr lang="en-US" sz="1900" b="0" i="0" dirty="0">
                <a:effectLst/>
                <a:latin typeface="Times New Roman" panose="02020603050405020304" pitchFamily="18" charset="0"/>
                <a:cs typeface="Times New Roman" panose="02020603050405020304" pitchFamily="18" charset="0"/>
              </a:rPr>
              <a:t>Comparing the logistic regression model to the random forest classifier and linear regression, the former showed slightly higher overall performance in predicting loan approval outcomes. Higher accuracy and precision were attained. </a:t>
            </a:r>
          </a:p>
          <a:p>
            <a:pPr algn="just">
              <a:lnSpc>
                <a:spcPct val="150000"/>
              </a:lnSpc>
              <a:buClr>
                <a:srgbClr val="77A3FC"/>
              </a:buClr>
              <a:buFont typeface="Wingdings" panose="05000000000000000000" pitchFamily="2" charset="2"/>
              <a:buChar char="Ø"/>
            </a:pPr>
            <a:r>
              <a:rPr lang="en-US" sz="1900" b="0" i="0" dirty="0">
                <a:effectLst/>
                <a:latin typeface="Times New Roman" panose="02020603050405020304" pitchFamily="18" charset="0"/>
                <a:cs typeface="Times New Roman" panose="02020603050405020304" pitchFamily="18" charset="0"/>
              </a:rPr>
              <a:t>Logistic regression provided interpretability, allowing lenders to understand the factors influencing loan approval decisions.</a:t>
            </a:r>
          </a:p>
          <a:p>
            <a:pPr>
              <a:lnSpc>
                <a:spcPct val="90000"/>
              </a:lnSpc>
              <a:buClr>
                <a:srgbClr val="77A3FC"/>
              </a:buClr>
            </a:pPr>
            <a:endParaRPr lang="en-US" sz="1400" dirty="0"/>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descr="A diagram of a graph&#10;&#10;Description automatically generated with medium confidence">
            <a:extLst>
              <a:ext uri="{FF2B5EF4-FFF2-40B4-BE49-F238E27FC236}">
                <a16:creationId xmlns:a16="http://schemas.microsoft.com/office/drawing/2014/main" id="{BE29F07C-64E4-5A54-2CF0-1D0ABFF03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945" y="1302589"/>
            <a:ext cx="3995592" cy="3812875"/>
          </a:xfrm>
          <a:prstGeom prst="rect">
            <a:avLst/>
          </a:prstGeom>
        </p:spPr>
      </p:pic>
    </p:spTree>
    <p:extLst>
      <p:ext uri="{BB962C8B-B14F-4D97-AF65-F5344CB8AC3E}">
        <p14:creationId xmlns:p14="http://schemas.microsoft.com/office/powerpoint/2010/main" val="17192968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BEE47-6D9F-AA6B-E30E-B59963BE89DD}"/>
              </a:ext>
            </a:extLst>
          </p:cNvPr>
          <p:cNvSpPr txBox="1"/>
          <p:nvPr/>
        </p:nvSpPr>
        <p:spPr>
          <a:xfrm>
            <a:off x="819510" y="414068"/>
            <a:ext cx="7263441" cy="861774"/>
          </a:xfrm>
          <a:prstGeom prst="rect">
            <a:avLst/>
          </a:prstGeom>
          <a:noFill/>
        </p:spPr>
        <p:txBody>
          <a:bodyPr wrap="square" rtlCol="0">
            <a:spAutoFit/>
          </a:bodyPr>
          <a:lstStyle/>
          <a:p>
            <a:r>
              <a:rPr lang="en-US" sz="3200" b="1" u="sng" dirty="0"/>
              <a:t>CONCLUSION</a:t>
            </a:r>
          </a:p>
          <a:p>
            <a:endParaRPr lang="en-US" dirty="0"/>
          </a:p>
        </p:txBody>
      </p:sp>
      <p:sp>
        <p:nvSpPr>
          <p:cNvPr id="3" name="TextBox 2">
            <a:extLst>
              <a:ext uri="{FF2B5EF4-FFF2-40B4-BE49-F238E27FC236}">
                <a16:creationId xmlns:a16="http://schemas.microsoft.com/office/drawing/2014/main" id="{3E25C1E5-C425-A0F0-7419-D794D9BEFB9E}"/>
              </a:ext>
            </a:extLst>
          </p:cNvPr>
          <p:cNvSpPr txBox="1"/>
          <p:nvPr/>
        </p:nvSpPr>
        <p:spPr>
          <a:xfrm>
            <a:off x="819510" y="1275842"/>
            <a:ext cx="10274062" cy="32686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Predictions for house loans are improved by machine learning.</a:t>
            </a:r>
          </a:p>
          <a:p>
            <a:pPr marL="285750" indent="-28575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We can predict the outcome of loan approval with a decent degree of accuracy by using logistic regression, linear regression and random forest classifiers. </a:t>
            </a:r>
          </a:p>
          <a:p>
            <a:pPr>
              <a:lnSpc>
                <a:spcPct val="150000"/>
              </a:lnSpc>
            </a:pPr>
            <a:endParaRPr lang="en-US" sz="2000" b="0"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models serve as the foundation for understanding the elements impacting loan approvals and can aid lenders in making defensible choices.</a:t>
            </a:r>
          </a:p>
        </p:txBody>
      </p:sp>
    </p:spTree>
    <p:extLst>
      <p:ext uri="{BB962C8B-B14F-4D97-AF65-F5344CB8AC3E}">
        <p14:creationId xmlns:p14="http://schemas.microsoft.com/office/powerpoint/2010/main" val="965780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3" descr="A close up of a painting&#10;&#10;Description automatically generated">
            <a:extLst>
              <a:ext uri="{FF2B5EF4-FFF2-40B4-BE49-F238E27FC236}">
                <a16:creationId xmlns:a16="http://schemas.microsoft.com/office/drawing/2014/main" id="{37DAD20D-C11D-1C30-FC5F-7CF820260281}"/>
              </a:ext>
            </a:extLst>
          </p:cNvPr>
          <p:cNvPicPr>
            <a:picLocks noChangeAspect="1"/>
          </p:cNvPicPr>
          <p:nvPr/>
        </p:nvPicPr>
        <p:blipFill rotWithShape="1">
          <a:blip r:embed="rId3">
            <a:alphaModFix amt="35000"/>
          </a:blip>
          <a:srcRect b="14773"/>
          <a:stretch/>
        </p:blipFill>
        <p:spPr>
          <a:xfrm>
            <a:off x="20" y="10"/>
            <a:ext cx="12191980" cy="6857990"/>
          </a:xfrm>
          <a:prstGeom prst="rect">
            <a:avLst/>
          </a:prstGeom>
        </p:spPr>
      </p:pic>
      <p:sp>
        <p:nvSpPr>
          <p:cNvPr id="2" name="Title 1">
            <a:extLst>
              <a:ext uri="{FF2B5EF4-FFF2-40B4-BE49-F238E27FC236}">
                <a16:creationId xmlns:a16="http://schemas.microsoft.com/office/drawing/2014/main" id="{195C44B1-C689-AACE-2FAA-EE754DE2ADFC}"/>
              </a:ext>
            </a:extLst>
          </p:cNvPr>
          <p:cNvSpPr>
            <a:spLocks noGrp="1"/>
          </p:cNvSpPr>
          <p:nvPr>
            <p:ph type="title"/>
          </p:nvPr>
        </p:nvSpPr>
        <p:spPr>
          <a:xfrm>
            <a:off x="878988" y="2407894"/>
            <a:ext cx="9440034" cy="1828801"/>
          </a:xfrm>
        </p:spPr>
        <p:txBody>
          <a:bodyPr vert="horz" lIns="91440" tIns="45720" rIns="91440" bIns="45720" rtlCol="0" anchor="b">
            <a:normAutofit/>
          </a:bodyPr>
          <a:lstStyle/>
          <a:p>
            <a:r>
              <a:rPr lang="en-US" sz="5400" dirty="0"/>
              <a:t>THANK YOU!</a:t>
            </a:r>
            <a:br>
              <a:rPr lang="en-US" sz="5400" dirty="0"/>
            </a:br>
            <a:endParaRPr lang="en-US" sz="5400" dirty="0"/>
          </a:p>
        </p:txBody>
      </p:sp>
    </p:spTree>
    <p:extLst>
      <p:ext uri="{BB962C8B-B14F-4D97-AF65-F5344CB8AC3E}">
        <p14:creationId xmlns:p14="http://schemas.microsoft.com/office/powerpoint/2010/main" val="227208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690 PROJECT PRESENATAION</Template>
  <TotalTime>861</TotalTime>
  <Words>560</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Calisto MT</vt:lpstr>
      <vt:lpstr>Times New Roman</vt:lpstr>
      <vt:lpstr>Wingdings</vt:lpstr>
      <vt:lpstr>Wingdings 2</vt:lpstr>
      <vt:lpstr>Slate</vt:lpstr>
      <vt:lpstr>Machine Learning for Home Loan Predictions</vt:lpstr>
      <vt:lpstr>PowerPoint Presentation</vt:lpstr>
      <vt:lpstr>PowerPoint Presentation</vt:lpstr>
      <vt:lpstr>PowerPoint Presentation</vt:lpstr>
      <vt:lpstr>PowerPoint Presentation</vt:lpstr>
      <vt:lpstr>RESULTS AND FINDINGS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 PROCESSING SYTEM</dc:title>
  <dc:creator>Sai Sreeja Allepu</dc:creator>
  <cp:lastModifiedBy>Manisha Karnati</cp:lastModifiedBy>
  <cp:revision>7</cp:revision>
  <dcterms:created xsi:type="dcterms:W3CDTF">2023-09-17T17:13:19Z</dcterms:created>
  <dcterms:modified xsi:type="dcterms:W3CDTF">2023-11-04T18:15:09Z</dcterms:modified>
</cp:coreProperties>
</file>