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3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3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3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tableStyles" Target="tableStyles3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yuge\Downloads\Telegram%20Desktop\Using%20pivot%20for%20employee%20turnover%20analysis%20%20(1)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 TURNOVER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E6-4A90-8D10-6C285D6F11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E6-4A90-8D10-6C285D6F11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E6-4A90-8D10-6C285D6F11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E6-4A90-8D10-6C285D6F11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E6-4A90-8D10-6C285D6F11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E6-4A90-8D10-6C285D6F11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E6-4A90-8D10-6C285D6F11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AE6-4A90-8D10-6C285D6F11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AE6-4A90-8D10-6C285D6F11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AE6-4A90-8D10-6C285D6F11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AE6-4A90-8D10-6C285D6F11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AE6-4A90-8D10-6C285D6F11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AE6-4A90-8D10-6C285D6F110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AE6-4A90-8D10-6C285D6F110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AE6-4A90-8D10-6C285D6F110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AE6-4A90-8D10-6C285D6F110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AE6-4A90-8D10-6C285D6F110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AE6-4A90-8D10-6C285D6F110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AE6-4A90-8D10-6C285D6F110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Sheet1!$I$1:$I$20</c:f>
              <c:numCache>
                <c:formatCode>General</c:formatCode>
                <c:ptCount val="20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AE6-4A90-8D10-6C285D6F1100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AE6-4A90-8D10-6C285D6F11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AE6-4A90-8D10-6C285D6F11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AE6-4A90-8D10-6C285D6F11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AE6-4A90-8D10-6C285D6F11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AE6-4A90-8D10-6C285D6F11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AE6-4A90-8D10-6C285D6F11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AE6-4A90-8D10-6C285D6F11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AE6-4A90-8D10-6C285D6F110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AE6-4A90-8D10-6C285D6F110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AE6-4A90-8D10-6C285D6F110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AE6-4A90-8D10-6C285D6F110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AE6-4A90-8D10-6C285D6F110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AE6-4A90-8D10-6C285D6F110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AE6-4A90-8D10-6C285D6F110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AE6-4A90-8D10-6C285D6F110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AE6-4A90-8D10-6C285D6F110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AE6-4A90-8D10-6C285D6F110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AE6-4A90-8D10-6C285D6F110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AE6-4A90-8D10-6C285D6F110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AE6-4A90-8D10-6C285D6F1100}"/>
              </c:ext>
            </c:extLst>
          </c:dPt>
          <c:cat>
            <c:multiLvlStrRef>
              <c:f>Sheet1!$A$1:$H$20</c:f>
              <c:multiLvlStrCache>
                <c:ptCount val="20"/>
                <c:lvl>
                  <c:pt idx="0">
                    <c:v>EmployeeClassificationType</c:v>
                  </c:pt>
                  <c:pt idx="1">
                    <c:v>Temporary</c:v>
                  </c:pt>
                  <c:pt idx="2">
                    <c:v>Part-Time</c:v>
                  </c:pt>
                  <c:pt idx="3">
                    <c:v>Part-Time</c:v>
                  </c:pt>
                  <c:pt idx="4">
                    <c:v>Full-Time</c:v>
                  </c:pt>
                  <c:pt idx="5">
                    <c:v>Temporary</c:v>
                  </c:pt>
                  <c:pt idx="6">
                    <c:v>Full-Time</c:v>
                  </c:pt>
                  <c:pt idx="7">
                    <c:v>Temporary</c:v>
                  </c:pt>
                  <c:pt idx="8">
                    <c:v>Full-Time</c:v>
                  </c:pt>
                  <c:pt idx="9">
                    <c:v>Part-Time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Temporary</c:v>
                  </c:pt>
                  <c:pt idx="14">
                    <c:v>Full-Time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Part-Time</c:v>
                  </c:pt>
                  <c:pt idx="18">
                    <c:v>Part-Time</c:v>
                  </c:pt>
                  <c:pt idx="19">
                    <c:v>Full-Time</c:v>
                  </c:pt>
                </c:lvl>
                <c:lvl>
                  <c:pt idx="0">
                    <c:v>PayZone</c:v>
                  </c:pt>
                  <c:pt idx="1">
                    <c:v>Zone C</c:v>
                  </c:pt>
                  <c:pt idx="2">
                    <c:v>Zone A</c:v>
                  </c:pt>
                  <c:pt idx="3">
                    <c:v>Zone B</c:v>
                  </c:pt>
                  <c:pt idx="4">
                    <c:v>Zone A</c:v>
                  </c:pt>
                  <c:pt idx="5">
                    <c:v>Zone A</c:v>
                  </c:pt>
                  <c:pt idx="6">
                    <c:v>Zone B</c:v>
                  </c:pt>
                  <c:pt idx="7">
                    <c:v>Zone B</c:v>
                  </c:pt>
                  <c:pt idx="8">
                    <c:v>Zone C</c:v>
                  </c:pt>
                  <c:pt idx="9">
                    <c:v>Zone B</c:v>
                  </c:pt>
                  <c:pt idx="10">
                    <c:v>Zone B</c:v>
                  </c:pt>
                  <c:pt idx="11">
                    <c:v>Zone B</c:v>
                  </c:pt>
                  <c:pt idx="12">
                    <c:v>Zone C</c:v>
                  </c:pt>
                  <c:pt idx="13">
                    <c:v>Zone A</c:v>
                  </c:pt>
                  <c:pt idx="14">
                    <c:v>Zone A</c:v>
                  </c:pt>
                  <c:pt idx="15">
                    <c:v>Zone A</c:v>
                  </c:pt>
                  <c:pt idx="16">
                    <c:v>Zone A</c:v>
                  </c:pt>
                  <c:pt idx="17">
                    <c:v>Zone C</c:v>
                  </c:pt>
                  <c:pt idx="18">
                    <c:v>Zone A</c:v>
                  </c:pt>
                  <c:pt idx="19">
                    <c:v>Zone C</c:v>
                  </c:pt>
                </c:lvl>
                <c:lvl>
                  <c:pt idx="0">
                    <c:v>EmployeeType</c:v>
                  </c:pt>
                  <c:pt idx="1">
                    <c:v>Contract</c:v>
                  </c:pt>
                  <c:pt idx="2">
                    <c:v>Contract</c:v>
                  </c:pt>
                  <c:pt idx="3">
                    <c:v>Full-Time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Contract</c:v>
                  </c:pt>
                  <c:pt idx="9">
                    <c:v>Contract</c:v>
                  </c:pt>
                  <c:pt idx="10">
                    <c:v>Part-Time</c:v>
                  </c:pt>
                  <c:pt idx="11">
                    <c:v>Contract</c:v>
                  </c:pt>
                  <c:pt idx="12">
                    <c:v>Full-Time</c:v>
                  </c:pt>
                  <c:pt idx="13">
                    <c:v>Full-Time</c:v>
                  </c:pt>
                  <c:pt idx="14">
                    <c:v>Contract</c:v>
                  </c:pt>
                  <c:pt idx="15">
                    <c:v>Part-Time</c:v>
                  </c:pt>
                  <c:pt idx="16">
                    <c:v>Full-Time</c:v>
                  </c:pt>
                  <c:pt idx="17">
                    <c:v>Full-Time</c:v>
                  </c:pt>
                  <c:pt idx="18">
                    <c:v>Contract</c:v>
                  </c:pt>
                  <c:pt idx="19">
                    <c:v>Contract</c:v>
                  </c:pt>
                </c:lvl>
                <c:lvl>
                  <c:pt idx="0">
                    <c:v>EmployeeStatus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StartDate</c:v>
                  </c:pt>
                  <c:pt idx="1">
                    <c:v>20-Sep-19</c:v>
                  </c:pt>
                  <c:pt idx="2">
                    <c:v>11-Feb-23</c:v>
                  </c:pt>
                  <c:pt idx="3">
                    <c:v>10-Dec-18</c:v>
                  </c:pt>
                  <c:pt idx="4">
                    <c:v>21-Jun-21</c:v>
                  </c:pt>
                  <c:pt idx="5">
                    <c:v>29-Jun-19</c:v>
                  </c:pt>
                  <c:pt idx="6">
                    <c:v>17-Jan-20</c:v>
                  </c:pt>
                  <c:pt idx="7">
                    <c:v>06-Apr-22</c:v>
                  </c:pt>
                  <c:pt idx="8">
                    <c:v>06-Nov-20</c:v>
                  </c:pt>
                  <c:pt idx="9">
                    <c:v>18-Aug-18</c:v>
                  </c:pt>
                  <c:pt idx="10">
                    <c:v>21-Jan-22</c:v>
                  </c:pt>
                  <c:pt idx="11">
                    <c:v>04-Aug-23</c:v>
                  </c:pt>
                  <c:pt idx="12">
                    <c:v>10-Aug-18</c:v>
                  </c:pt>
                  <c:pt idx="13">
                    <c:v>25-May-22</c:v>
                  </c:pt>
                  <c:pt idx="14">
                    <c:v>05-Dec-19</c:v>
                  </c:pt>
                  <c:pt idx="15">
                    <c:v>28-Apr-19</c:v>
                  </c:pt>
                  <c:pt idx="16">
                    <c:v>09-Jul-19</c:v>
                  </c:pt>
                  <c:pt idx="17">
                    <c:v>05-Apr-21</c:v>
                  </c:pt>
                  <c:pt idx="18">
                    <c:v>28-Nov-21</c:v>
                  </c:pt>
                  <c:pt idx="19">
                    <c:v>16-Jan-21</c:v>
                  </c:pt>
                </c:lvl>
                <c:lvl>
                  <c:pt idx="0">
                    <c:v>LastName</c:v>
                  </c:pt>
                  <c:pt idx="1">
                    <c:v>Bridges</c:v>
                  </c:pt>
                  <c:pt idx="2">
                    <c:v>Small</c:v>
                  </c:pt>
                  <c:pt idx="3">
                    <c:v>Buck</c:v>
                  </c:pt>
                  <c:pt idx="4">
                    <c:v>Riordan</c:v>
                  </c:pt>
                  <c:pt idx="5">
                    <c:v>Onque</c:v>
                  </c:pt>
                  <c:pt idx="6">
                    <c:v>Fraval</c:v>
                  </c:pt>
                  <c:pt idx="7">
                    <c:v>Costa</c:v>
                  </c:pt>
                  <c:pt idx="8">
                    <c:v>Terry</c:v>
                  </c:pt>
                  <c:pt idx="9">
                    <c:v>McKinzie</c:v>
                  </c:pt>
                  <c:pt idx="10">
                    <c:v>Martins</c:v>
                  </c:pt>
                  <c:pt idx="11">
                    <c:v>Givens</c:v>
                  </c:pt>
                  <c:pt idx="12">
                    <c:v>Nguyen</c:v>
                  </c:pt>
                  <c:pt idx="13">
                    <c:v>Khemmich</c:v>
                  </c:pt>
                  <c:pt idx="14">
                    <c:v>Potts</c:v>
                  </c:pt>
                  <c:pt idx="15">
                    <c:v>Jeremy</c:v>
                  </c:pt>
                  <c:pt idx="16">
                    <c:v>Moon</c:v>
                  </c:pt>
                  <c:pt idx="17">
                    <c:v>Tate</c:v>
                  </c:pt>
                  <c:pt idx="18">
                    <c:v>Rodgers</c:v>
                  </c:pt>
                  <c:pt idx="19">
                    <c:v>Park</c:v>
                  </c:pt>
                </c:lvl>
                <c:lvl>
                  <c:pt idx="0">
                    <c:v>FirstName</c:v>
                  </c:pt>
                  <c:pt idx="1">
                    <c:v>Uriah</c:v>
                  </c:pt>
                  <c:pt idx="2">
                    <c:v>Paula</c:v>
                  </c:pt>
                  <c:pt idx="3">
                    <c:v>Edward</c:v>
                  </c:pt>
                  <c:pt idx="4">
                    <c:v>Michael</c:v>
                  </c:pt>
                  <c:pt idx="5">
                    <c:v>Jasmine</c:v>
                  </c:pt>
                  <c:pt idx="6">
                    <c:v>Maruk</c:v>
                  </c:pt>
                  <c:pt idx="7">
                    <c:v>Latia</c:v>
                  </c:pt>
                  <c:pt idx="8">
                    <c:v>Sharlene</c:v>
                  </c:pt>
                  <c:pt idx="9">
                    <c:v>Jac</c:v>
                  </c:pt>
                  <c:pt idx="10">
                    <c:v>Joseph</c:v>
                  </c:pt>
                  <c:pt idx="11">
                    <c:v>Myriam</c:v>
                  </c:pt>
                  <c:pt idx="12">
                    <c:v>Dheepa</c:v>
                  </c:pt>
                  <c:pt idx="13">
                    <c:v>Bartholemew</c:v>
                  </c:pt>
                  <c:pt idx="14">
                    <c:v>Xana</c:v>
                  </c:pt>
                  <c:pt idx="15">
                    <c:v>Prater</c:v>
                  </c:pt>
                  <c:pt idx="16">
                    <c:v>Kaylah</c:v>
                  </c:pt>
                  <c:pt idx="17">
                    <c:v>Kristen</c:v>
                  </c:pt>
                  <c:pt idx="18">
                    <c:v>Bobby</c:v>
                  </c:pt>
                  <c:pt idx="19">
                    <c:v>Reid</c:v>
                  </c:pt>
                </c:lvl>
                <c:lvl>
                  <c:pt idx="0">
                    <c:v>ID NO </c:v>
                  </c:pt>
                  <c:pt idx="1">
                    <c:v>3427</c:v>
                  </c:pt>
                  <c:pt idx="2">
                    <c:v>3428</c:v>
                  </c:pt>
                  <c:pt idx="3">
                    <c:v>3429</c:v>
                  </c:pt>
                  <c:pt idx="4">
                    <c:v>3430</c:v>
                  </c:pt>
                  <c:pt idx="5">
                    <c:v>3431</c:v>
                  </c:pt>
                  <c:pt idx="6">
                    <c:v>3432</c:v>
                  </c:pt>
                  <c:pt idx="7">
                    <c:v>3433</c:v>
                  </c:pt>
                  <c:pt idx="8">
                    <c:v>3434</c:v>
                  </c:pt>
                  <c:pt idx="9">
                    <c:v>3435</c:v>
                  </c:pt>
                  <c:pt idx="10">
                    <c:v>3436</c:v>
                  </c:pt>
                  <c:pt idx="11">
                    <c:v>3437</c:v>
                  </c:pt>
                  <c:pt idx="12">
                    <c:v>3438</c:v>
                  </c:pt>
                  <c:pt idx="13">
                    <c:v>3439</c:v>
                  </c:pt>
                  <c:pt idx="14">
                    <c:v>3440</c:v>
                  </c:pt>
                  <c:pt idx="15">
                    <c:v>3441</c:v>
                  </c:pt>
                  <c:pt idx="16">
                    <c:v>3442</c:v>
                  </c:pt>
                  <c:pt idx="17">
                    <c:v>3443</c:v>
                  </c:pt>
                  <c:pt idx="18">
                    <c:v>3444</c:v>
                  </c:pt>
                  <c:pt idx="19">
                    <c:v>3445</c:v>
                  </c:pt>
                </c:lvl>
              </c:multiLvlStrCache>
            </c:multiLvlStrRef>
          </c:cat>
          <c:val>
            <c:numRef>
              <c:f>Sheet1!$J$1:$J$20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51-6AE6-4A90-8D10-6C285D6F1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1114425" y="3040529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V. Hemachandran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312211617 ,45ED8E11CC638CE93184417304E2E85E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5"/>
            <a:ext cx="9297798" cy="206994"/>
          </a:xfrm>
        </p:spPr>
        <p:txBody>
          <a:bodyPr/>
          <a:lstStyle/>
          <a:p>
            <a:pPr algn="ctr"/>
            <a:r>
              <a:rPr lang="en-US" dirty="0"/>
              <a:t>PIVOT TABLE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9AF19-FB0B-3F15-FAA3-3E28EC80E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89006"/>
              </p:ext>
            </p:extLst>
          </p:nvPr>
        </p:nvGraphicFramePr>
        <p:xfrm>
          <a:off x="411062" y="1510019"/>
          <a:ext cx="8933575" cy="4905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023">
                  <a:extLst>
                    <a:ext uri="{9D8B030D-6E8A-4147-A177-3AD203B41FA5}">
                      <a16:colId xmlns:a16="http://schemas.microsoft.com/office/drawing/2014/main" val="2345192850"/>
                    </a:ext>
                  </a:extLst>
                </a:gridCol>
                <a:gridCol w="2517208">
                  <a:extLst>
                    <a:ext uri="{9D8B030D-6E8A-4147-A177-3AD203B41FA5}">
                      <a16:colId xmlns:a16="http://schemas.microsoft.com/office/drawing/2014/main" val="1953185293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3240178051"/>
                    </a:ext>
                  </a:extLst>
                </a:gridCol>
                <a:gridCol w="2021172">
                  <a:extLst>
                    <a:ext uri="{9D8B030D-6E8A-4147-A177-3AD203B41FA5}">
                      <a16:colId xmlns:a16="http://schemas.microsoft.com/office/drawing/2014/main" val="1281594299"/>
                    </a:ext>
                  </a:extLst>
                </a:gridCol>
              </a:tblGrid>
              <a:tr h="128267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Row Labels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ID NO 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Sum of Current Employee Rating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8296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Bartholomew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88900237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Khimich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8430929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1529916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Bobby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2895403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Rodgers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0612537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3444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2459803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Deepa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88225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Nguyen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3438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307622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6893358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Edward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17624134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Buck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3429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9329108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89927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Jac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48850486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McKinzie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88802260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2018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2818698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Jasmine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80238910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Onque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23842361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7859774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Joseph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4268516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Martins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8372075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3436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225398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Kaylah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10783465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Moon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9877199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2019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61625749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Kristen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88761171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Tate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16000170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2021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72181998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Latia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48756996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Costa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530524488"/>
                  </a:ext>
                </a:extLst>
              </a:tr>
              <a:tr h="117273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48361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Maruk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0026259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Fraval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66673841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70844861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Michael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74132984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>
                          <a:effectLst/>
                        </a:rPr>
                        <a:t>Riordan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52913570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2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1442949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Myriam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3437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0964396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Givens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2490302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5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1007404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Paula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07929040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Small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129680247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3428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4537385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Prater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24778383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Jeremy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81473841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3441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97005845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Reid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65504548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Park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88112293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2021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3445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654147174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Sharlene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0693242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Terry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95035853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2020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3434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2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67565546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Uriah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84882889"/>
                  </a:ext>
                </a:extLst>
              </a:tr>
              <a:tr h="36350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Bridges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3427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713728830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3427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4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568589729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 err="1">
                          <a:effectLst/>
                        </a:rPr>
                        <a:t>Xana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1885433078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Potts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01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286121893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</a:rPr>
                        <a:t>2019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22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</a:rPr>
                        <a:t>3440</a:t>
                      </a:r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</a:rPr>
                        <a:t>3</a:t>
                      </a:r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224249062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Grand Total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>
                          <a:effectLst/>
                          <a:highlight>
                            <a:srgbClr val="D9E7FD"/>
                          </a:highlight>
                        </a:rPr>
                        <a:t>65284</a:t>
                      </a:r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u="none" strike="noStrike" dirty="0">
                          <a:effectLst/>
                          <a:highlight>
                            <a:srgbClr val="D9E7FD"/>
                          </a:highlight>
                        </a:rPr>
                        <a:t>63</a:t>
                      </a:r>
                      <a:endParaRPr lang="en-IN" sz="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7FD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675557845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471127946"/>
                  </a:ext>
                </a:extLst>
              </a:tr>
              <a:tr h="78281"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1" marR="2801" marT="2801" marB="0" anchor="b"/>
                </a:tc>
                <a:extLst>
                  <a:ext uri="{0D108BD9-81ED-4DB2-BD59-A6C34878D82A}">
                    <a16:rowId xmlns:a16="http://schemas.microsoft.com/office/drawing/2014/main" val="3394189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EF5A05-7694-1533-8ED1-6EA56FB71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98195"/>
              </p:ext>
            </p:extLst>
          </p:nvPr>
        </p:nvGraphicFramePr>
        <p:xfrm>
          <a:off x="578840" y="1229437"/>
          <a:ext cx="9873843" cy="524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