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6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1E5D-6029-4041-8E4E-2D553C8EFFF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BANKING SYSTEM</a:t>
            </a:r>
            <a:endParaRPr lang="en-US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4572000"/>
            <a:ext cx="2303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By</a:t>
            </a:r>
          </a:p>
          <a:p>
            <a:r>
              <a:rPr lang="en-US" smtClean="0"/>
              <a:t>B.Shyam Prasad Reddy</a:t>
            </a:r>
          </a:p>
          <a:p>
            <a:r>
              <a:rPr lang="en-US" smtClean="0"/>
              <a:t>T.Samykya</a:t>
            </a:r>
          </a:p>
          <a:p>
            <a:r>
              <a:rPr lang="en-US" smtClean="0"/>
              <a:t>S.Manisha</a:t>
            </a:r>
          </a:p>
          <a:p>
            <a:r>
              <a:rPr lang="en-US" smtClean="0"/>
              <a:t>R.Shishir Reddy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54133"/>
              </p:ext>
            </p:extLst>
          </p:nvPr>
        </p:nvGraphicFramePr>
        <p:xfrm>
          <a:off x="2895600" y="533400"/>
          <a:ext cx="198120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Customer</a:t>
                      </a:r>
                      <a:endParaRPr lang="en-US" b="1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sng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EmailId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PanCard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LocalAddress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HomeAddress</a:t>
                      </a:r>
                      <a:endParaRPr lang="en-US" b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32970"/>
              </p:ext>
            </p:extLst>
          </p:nvPr>
        </p:nvGraphicFramePr>
        <p:xfrm>
          <a:off x="685800" y="4038600"/>
          <a:ext cx="19812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Address</a:t>
                      </a:r>
                      <a:endParaRPr lang="en-US" b="1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b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37833"/>
              </p:ext>
            </p:extLst>
          </p:nvPr>
        </p:nvGraphicFramePr>
        <p:xfrm>
          <a:off x="5638800" y="2819400"/>
          <a:ext cx="20574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Account</a:t>
                      </a:r>
                      <a:endParaRPr lang="en-US" b="1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6039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u="sng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AccountNo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PinCounter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AccountBalance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41902"/>
              </p:ext>
            </p:extLst>
          </p:nvPr>
        </p:nvGraphicFramePr>
        <p:xfrm>
          <a:off x="5707189" y="5554526"/>
          <a:ext cx="19812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Transaction</a:t>
                      </a:r>
                      <a:endParaRPr lang="en-US" b="1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sng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TransactionId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TransactionType</a:t>
                      </a:r>
                      <a:endParaRPr lang="en-US" b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876800" y="1729740"/>
            <a:ext cx="17833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619250" y="1729740"/>
            <a:ext cx="12763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9250" y="1729740"/>
            <a:ext cx="0" cy="2308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6667500" y="1729740"/>
            <a:ext cx="0" cy="1089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0"/>
          </p:cNvCxnSpPr>
          <p:nvPr/>
        </p:nvCxnSpPr>
        <p:spPr>
          <a:xfrm>
            <a:off x="6697789" y="4922520"/>
            <a:ext cx="0" cy="632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32296" y="1360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84696" y="1512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74362" y="5238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97789" y="240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29399" y="4778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477000" y="2406429"/>
            <a:ext cx="190500" cy="412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90738" y="2428249"/>
            <a:ext cx="150843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477000" y="5334000"/>
            <a:ext cx="213738" cy="220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667500" y="5334000"/>
            <a:ext cx="227416" cy="220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4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99760"/>
              </p:ext>
            </p:extLst>
          </p:nvPr>
        </p:nvGraphicFramePr>
        <p:xfrm>
          <a:off x="-15355" y="1037684"/>
          <a:ext cx="2283584" cy="5667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584"/>
              </a:tblGrid>
              <a:tr h="410677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</a:t>
                      </a:r>
                      <a:r>
                        <a:rPr lang="en-US" sz="14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</a:t>
                      </a:r>
                      <a:endParaRPr lang="en-US" sz="7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186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int customerId;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String firstName,lastName,emailId,panCard;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Address localAddress,homeAddress;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HashMap&lt;Long, Account&gt;accounts=new HashMap&lt;&gt;();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700" b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0386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getAccountCounter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setAccountCounter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accountCounter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int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getCustomerId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setCustomerId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getFirstName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setFirstName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firstName)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getLastName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setLastName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lastName)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getEmailId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setEmailId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emailId)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setPanCard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panCard)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Address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getLocalAddress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setLocalAddress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(Address localAddress)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Address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getHomeAddress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setHomeAddress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(Address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homeAddress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HashMap&lt;Long, Account&gt; getAccounts();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setAccounts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(HashMap&lt;Long, Account&gt; accounts)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int </a:t>
                      </a:r>
                      <a:r>
                        <a:rPr lang="en-US" sz="7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compareTo</a:t>
                      </a:r>
                      <a:r>
                        <a:rPr lang="en-US" sz="7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(Customer customer)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30634"/>
              </p:ext>
            </p:extLst>
          </p:nvPr>
        </p:nvGraphicFramePr>
        <p:xfrm>
          <a:off x="2229560" y="482930"/>
          <a:ext cx="486229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2299"/>
              </a:tblGrid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PACKAGE</a:t>
                      </a:r>
                      <a:r>
                        <a:rPr lang="en-US" b="0" smtClean="0"/>
                        <a:t>:                </a:t>
                      </a:r>
                      <a:r>
                        <a:rPr lang="en-US" sz="2000" b="0" smtClean="0"/>
                        <a:t>com.cg.banking.beans</a:t>
                      </a:r>
                      <a:endParaRPr lang="en-US" b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73262"/>
              </p:ext>
            </p:extLst>
          </p:nvPr>
        </p:nvGraphicFramePr>
        <p:xfrm>
          <a:off x="2360565" y="1037684"/>
          <a:ext cx="2209800" cy="5720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</a:tblGrid>
              <a:tr h="410116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CLASS:   </a:t>
                      </a:r>
                      <a:r>
                        <a:rPr lang="en-US" sz="14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Account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int</a:t>
                      </a:r>
                      <a:r>
                        <a:rPr lang="en-US" sz="800" b="1" kern="1200" baseline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800" b="1" kern="1200" baseline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</a:t>
                      </a:r>
                      <a:r>
                        <a:rPr lang="en-US" sz="800" b="1" kern="120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inNumber,pinCounter</a:t>
                      </a:r>
                      <a:r>
                        <a:rPr lang="en-US" sz="8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String </a:t>
                      </a:r>
                      <a:r>
                        <a:rPr lang="en-US" sz="800" b="1" kern="120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accountType,status</a:t>
                      </a:r>
                      <a:r>
                        <a:rPr lang="en-US" sz="8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float accountBalance;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long accountNo;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HashMap&lt;Long, Transaction&gt;transactions=new HashMap&lt;&gt;();</a:t>
                      </a:r>
                      <a:r>
                        <a:rPr lang="en-US" sz="90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	</a:t>
                      </a:r>
                      <a:endParaRPr lang="en-US" sz="900" b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0907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getPinNumber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setPinNumber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pinNumber)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int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getPinCounter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setPinCounter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pinCounter)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getAccountType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setAccountType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accountType)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getStatus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setStatus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status)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float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getAccountBalance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long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getAccountNo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setAccountNo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(long accountNo)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HashMap&lt;Long, Transaction&gt; getTransactions()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setTransactions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(HashMap&lt;Long, Transaction&gt; transactions)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80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r>
                        <a:rPr lang="en-US" sz="8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80497"/>
              </p:ext>
            </p:extLst>
          </p:nvPr>
        </p:nvGraphicFramePr>
        <p:xfrm>
          <a:off x="4632064" y="1038594"/>
          <a:ext cx="2209800" cy="5706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</a:tblGrid>
              <a:tr h="435597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CLASS:   </a:t>
                      </a:r>
                      <a:r>
                        <a:rPr lang="en-US" sz="14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Transaction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163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sz="1050" b="0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int transactionId;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sz="1050" b="0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float amount;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sz="1050" b="0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String transactionType;</a:t>
                      </a:r>
                      <a:endParaRPr lang="en-US" sz="1050" b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0545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getTransactionId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1050" b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setTransactionId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transactionId);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float </a:t>
                      </a:r>
                      <a:r>
                        <a:rPr lang="en-US" sz="1050" b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getAmount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1050" b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setAmount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(float amount);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</a:t>
                      </a:r>
                      <a:r>
                        <a:rPr lang="en-US" sz="1050" b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getTransactionType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1050" b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setTransactionType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transactionType);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int </a:t>
                      </a: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hashCode</a:t>
                      </a:r>
                      <a:r>
                        <a:rPr lang="en-US" sz="105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();</a:t>
                      </a:r>
                      <a:endParaRPr lang="en-US" sz="1050" b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boolean </a:t>
                      </a:r>
                      <a:r>
                        <a:rPr lang="en-US" sz="1050" b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equals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(Object obj);</a:t>
                      </a:r>
                      <a:endParaRPr lang="en-US" sz="1050" b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38264"/>
              </p:ext>
            </p:extLst>
          </p:nvPr>
        </p:nvGraphicFramePr>
        <p:xfrm>
          <a:off x="6905767" y="1037683"/>
          <a:ext cx="2209800" cy="5667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</a:tblGrid>
              <a:tr h="410117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CLASS:   </a:t>
                      </a:r>
                      <a:r>
                        <a:rPr lang="en-US" sz="14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int pincode;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String </a:t>
                      </a:r>
                      <a:r>
                        <a:rPr lang="en-US" sz="1050" b="1" kern="120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city,state</a:t>
                      </a:r>
                      <a:r>
                        <a:rPr lang="en-US" sz="1050" b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  <a:endParaRPr lang="en-US" sz="1050" b="0" smtClean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0386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getPincode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105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setPincode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pincode)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105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getCity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105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setCity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city)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105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getState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void </a:t>
                      </a:r>
                      <a:r>
                        <a:rPr lang="en-US" sz="105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setState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state)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1050" b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r>
                        <a:rPr lang="en-US" sz="1050" b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050" b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367552" y="-93970"/>
            <a:ext cx="472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POJO’s / BEAN / DATA / MODEL</a:t>
            </a:r>
            <a:endParaRPr lang="en-US" sz="28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9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70329" y="2552700"/>
            <a:ext cx="1371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Customer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1428" y="137160"/>
            <a:ext cx="1360932" cy="6446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customerId</a:t>
            </a:r>
            <a:endParaRPr lang="en-US" sz="1200"/>
          </a:p>
        </p:txBody>
      </p:sp>
      <p:sp>
        <p:nvSpPr>
          <p:cNvPr id="7" name="Oval 6"/>
          <p:cNvSpPr/>
          <p:nvPr/>
        </p:nvSpPr>
        <p:spPr>
          <a:xfrm>
            <a:off x="835914" y="248412"/>
            <a:ext cx="118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firstName</a:t>
            </a:r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57912" y="3276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panCard</a:t>
            </a:r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0" y="2227892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emailId</a:t>
            </a:r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131064" y="1178052"/>
            <a:ext cx="11475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lastName</a:t>
            </a:r>
            <a:endParaRPr lang="en-US" sz="1200"/>
          </a:p>
        </p:txBody>
      </p:sp>
      <p:sp>
        <p:nvSpPr>
          <p:cNvPr id="11" name="Oval 10"/>
          <p:cNvSpPr/>
          <p:nvPr/>
        </p:nvSpPr>
        <p:spPr>
          <a:xfrm>
            <a:off x="549402" y="3927348"/>
            <a:ext cx="1371600" cy="60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localAddress</a:t>
            </a:r>
            <a:endParaRPr lang="en-US" sz="1600"/>
          </a:p>
        </p:txBody>
      </p:sp>
      <p:sp>
        <p:nvSpPr>
          <p:cNvPr id="12" name="Oval 11"/>
          <p:cNvSpPr/>
          <p:nvPr/>
        </p:nvSpPr>
        <p:spPr>
          <a:xfrm>
            <a:off x="2038731" y="3991356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homeAddres</a:t>
            </a:r>
            <a:endParaRPr lang="en-US" sz="1200"/>
          </a:p>
        </p:txBody>
      </p:sp>
      <p:cxnSp>
        <p:nvCxnSpPr>
          <p:cNvPr id="16" name="Straight Connector 15"/>
          <p:cNvCxnSpPr>
            <a:stCxn id="5" idx="0"/>
            <a:endCxn id="6" idx="4"/>
          </p:cNvCxnSpPr>
          <p:nvPr/>
        </p:nvCxnSpPr>
        <p:spPr>
          <a:xfrm flipV="1">
            <a:off x="2556129" y="781812"/>
            <a:ext cx="405765" cy="1770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4"/>
          </p:cNvCxnSpPr>
          <p:nvPr/>
        </p:nvCxnSpPr>
        <p:spPr>
          <a:xfrm flipH="1" flipV="1">
            <a:off x="1428750" y="781812"/>
            <a:ext cx="852678" cy="1712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5"/>
          </p:cNvCxnSpPr>
          <p:nvPr/>
        </p:nvCxnSpPr>
        <p:spPr>
          <a:xfrm flipH="1" flipV="1">
            <a:off x="1110578" y="1633337"/>
            <a:ext cx="810424" cy="919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9" idx="6"/>
          </p:cNvCxnSpPr>
          <p:nvPr/>
        </p:nvCxnSpPr>
        <p:spPr>
          <a:xfrm flipH="1" flipV="1">
            <a:off x="990600" y="2494592"/>
            <a:ext cx="879729" cy="401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>
            <a:off x="2556129" y="3238500"/>
            <a:ext cx="206502" cy="7528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208532" y="3213962"/>
            <a:ext cx="898398" cy="725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8" idx="7"/>
          </p:cNvCxnSpPr>
          <p:nvPr/>
        </p:nvCxnSpPr>
        <p:spPr>
          <a:xfrm flipH="1">
            <a:off x="903442" y="3048000"/>
            <a:ext cx="974126" cy="30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5800" y="2552700"/>
            <a:ext cx="1371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Account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31736" y="2590800"/>
            <a:ext cx="1371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</a:t>
            </a: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88736" y="4651248"/>
            <a:ext cx="1274064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pinCounter</a:t>
            </a:r>
          </a:p>
        </p:txBody>
      </p:sp>
      <p:sp>
        <p:nvSpPr>
          <p:cNvPr id="44" name="Oval 43"/>
          <p:cNvSpPr/>
          <p:nvPr/>
        </p:nvSpPr>
        <p:spPr>
          <a:xfrm>
            <a:off x="4667250" y="5210555"/>
            <a:ext cx="1352550" cy="75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pinNumber</a:t>
            </a:r>
            <a:endParaRPr lang="en-US" sz="1200"/>
          </a:p>
        </p:txBody>
      </p:sp>
      <p:sp>
        <p:nvSpPr>
          <p:cNvPr id="45" name="Oval 44"/>
          <p:cNvSpPr/>
          <p:nvPr/>
        </p:nvSpPr>
        <p:spPr>
          <a:xfrm>
            <a:off x="3657600" y="4677156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accountBalance</a:t>
            </a:r>
          </a:p>
        </p:txBody>
      </p:sp>
      <p:sp>
        <p:nvSpPr>
          <p:cNvPr id="46" name="Oval 45"/>
          <p:cNvSpPr/>
          <p:nvPr/>
        </p:nvSpPr>
        <p:spPr>
          <a:xfrm>
            <a:off x="5658612" y="681228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status</a:t>
            </a:r>
          </a:p>
        </p:txBody>
      </p:sp>
      <p:sp>
        <p:nvSpPr>
          <p:cNvPr id="47" name="Oval 46"/>
          <p:cNvSpPr/>
          <p:nvPr/>
        </p:nvSpPr>
        <p:spPr>
          <a:xfrm>
            <a:off x="4648200" y="13716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accountType</a:t>
            </a:r>
          </a:p>
        </p:txBody>
      </p:sp>
      <p:sp>
        <p:nvSpPr>
          <p:cNvPr id="48" name="Oval 47"/>
          <p:cNvSpPr/>
          <p:nvPr/>
        </p:nvSpPr>
        <p:spPr>
          <a:xfrm>
            <a:off x="3695700" y="662940"/>
            <a:ext cx="9906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accountNo</a:t>
            </a:r>
            <a:endParaRPr lang="en-US" sz="1200"/>
          </a:p>
        </p:txBody>
      </p:sp>
      <p:cxnSp>
        <p:nvCxnSpPr>
          <p:cNvPr id="50" name="Straight Connector 49"/>
          <p:cNvCxnSpPr>
            <a:stCxn id="48" idx="4"/>
            <a:endCxn id="41" idx="0"/>
          </p:cNvCxnSpPr>
          <p:nvPr/>
        </p:nvCxnSpPr>
        <p:spPr>
          <a:xfrm>
            <a:off x="4191000" y="1196340"/>
            <a:ext cx="990600" cy="1356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4"/>
          </p:cNvCxnSpPr>
          <p:nvPr/>
        </p:nvCxnSpPr>
        <p:spPr>
          <a:xfrm>
            <a:off x="5143500" y="670560"/>
            <a:ext cx="38100" cy="1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1" idx="0"/>
          </p:cNvCxnSpPr>
          <p:nvPr/>
        </p:nvCxnSpPr>
        <p:spPr>
          <a:xfrm flipH="1">
            <a:off x="5181600" y="1235964"/>
            <a:ext cx="990600" cy="1316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5" idx="0"/>
          </p:cNvCxnSpPr>
          <p:nvPr/>
        </p:nvCxnSpPr>
        <p:spPr>
          <a:xfrm flipV="1">
            <a:off x="4152900" y="3238500"/>
            <a:ext cx="1028700" cy="14386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4" idx="0"/>
          </p:cNvCxnSpPr>
          <p:nvPr/>
        </p:nvCxnSpPr>
        <p:spPr>
          <a:xfrm flipH="1" flipV="1">
            <a:off x="5181601" y="3238501"/>
            <a:ext cx="161924" cy="1972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1" idx="2"/>
            <a:endCxn id="43" idx="0"/>
          </p:cNvCxnSpPr>
          <p:nvPr/>
        </p:nvCxnSpPr>
        <p:spPr>
          <a:xfrm>
            <a:off x="5181600" y="3238500"/>
            <a:ext cx="1344168" cy="1412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469886" y="4296156"/>
            <a:ext cx="1293114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transactionType</a:t>
            </a:r>
          </a:p>
        </p:txBody>
      </p:sp>
      <p:sp>
        <p:nvSpPr>
          <p:cNvPr id="78" name="Oval 77"/>
          <p:cNvSpPr/>
          <p:nvPr/>
        </p:nvSpPr>
        <p:spPr>
          <a:xfrm>
            <a:off x="6879336" y="1078230"/>
            <a:ext cx="9906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</a:t>
            </a:r>
            <a:r>
              <a:rPr lang="en-US" sz="1200" smtClean="0"/>
              <a:t>ransactionId</a:t>
            </a:r>
            <a:endParaRPr lang="en-US" sz="1200"/>
          </a:p>
        </p:txBody>
      </p:sp>
      <p:sp>
        <p:nvSpPr>
          <p:cNvPr id="79" name="Oval 78"/>
          <p:cNvSpPr/>
          <p:nvPr/>
        </p:nvSpPr>
        <p:spPr>
          <a:xfrm>
            <a:off x="8001000" y="1080516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amount</a:t>
            </a:r>
          </a:p>
        </p:txBody>
      </p:sp>
      <p:cxnSp>
        <p:nvCxnSpPr>
          <p:cNvPr id="81" name="Straight Connector 80"/>
          <p:cNvCxnSpPr>
            <a:stCxn id="42" idx="0"/>
            <a:endCxn id="79" idx="4"/>
          </p:cNvCxnSpPr>
          <p:nvPr/>
        </p:nvCxnSpPr>
        <p:spPr>
          <a:xfrm flipV="1">
            <a:off x="7717536" y="1613916"/>
            <a:ext cx="778764" cy="976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4"/>
            <a:endCxn id="42" idx="0"/>
          </p:cNvCxnSpPr>
          <p:nvPr/>
        </p:nvCxnSpPr>
        <p:spPr>
          <a:xfrm>
            <a:off x="7374636" y="1611630"/>
            <a:ext cx="342900" cy="979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2" idx="2"/>
            <a:endCxn id="77" idx="0"/>
          </p:cNvCxnSpPr>
          <p:nvPr/>
        </p:nvCxnSpPr>
        <p:spPr>
          <a:xfrm>
            <a:off x="7717536" y="3276600"/>
            <a:ext cx="398907" cy="1019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73505" y="5492496"/>
            <a:ext cx="1371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Address</a:t>
            </a:r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235202" y="4482152"/>
            <a:ext cx="803529" cy="949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12" idx="4"/>
          </p:cNvCxnSpPr>
          <p:nvPr/>
        </p:nvCxnSpPr>
        <p:spPr>
          <a:xfrm flipV="1">
            <a:off x="2059305" y="4600956"/>
            <a:ext cx="703326" cy="876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1543431" y="62865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pincode</a:t>
            </a:r>
            <a:endParaRPr lang="en-US" sz="1200"/>
          </a:p>
        </p:txBody>
      </p:sp>
      <p:sp>
        <p:nvSpPr>
          <p:cNvPr id="101" name="Oval 100"/>
          <p:cNvSpPr/>
          <p:nvPr/>
        </p:nvSpPr>
        <p:spPr>
          <a:xfrm>
            <a:off x="3112389" y="6019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city</a:t>
            </a:r>
            <a:endParaRPr lang="en-US" sz="1200"/>
          </a:p>
        </p:txBody>
      </p:sp>
      <p:sp>
        <p:nvSpPr>
          <p:cNvPr id="102" name="Oval 101"/>
          <p:cNvSpPr/>
          <p:nvPr/>
        </p:nvSpPr>
        <p:spPr>
          <a:xfrm>
            <a:off x="119978" y="6019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state</a:t>
            </a:r>
            <a:endParaRPr lang="en-US" sz="1200"/>
          </a:p>
        </p:txBody>
      </p:sp>
      <p:cxnSp>
        <p:nvCxnSpPr>
          <p:cNvPr id="104" name="Straight Connector 103"/>
          <p:cNvCxnSpPr>
            <a:stCxn id="100" idx="0"/>
          </p:cNvCxnSpPr>
          <p:nvPr/>
        </p:nvCxnSpPr>
        <p:spPr>
          <a:xfrm flipV="1">
            <a:off x="2038731" y="6178296"/>
            <a:ext cx="0" cy="108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2" idx="7"/>
            <a:endCxn id="88" idx="1"/>
          </p:cNvCxnSpPr>
          <p:nvPr/>
        </p:nvCxnSpPr>
        <p:spPr>
          <a:xfrm flipV="1">
            <a:off x="965508" y="5835396"/>
            <a:ext cx="407997" cy="262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8" idx="3"/>
            <a:endCxn id="101" idx="1"/>
          </p:cNvCxnSpPr>
          <p:nvPr/>
        </p:nvCxnSpPr>
        <p:spPr>
          <a:xfrm>
            <a:off x="2745105" y="5835396"/>
            <a:ext cx="512354" cy="262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41" idx="1"/>
          </p:cNvCxnSpPr>
          <p:nvPr/>
        </p:nvCxnSpPr>
        <p:spPr>
          <a:xfrm>
            <a:off x="3257459" y="2895600"/>
            <a:ext cx="12383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1" idx="3"/>
            <a:endCxn id="42" idx="1"/>
          </p:cNvCxnSpPr>
          <p:nvPr/>
        </p:nvCxnSpPr>
        <p:spPr>
          <a:xfrm>
            <a:off x="5867400" y="2895600"/>
            <a:ext cx="1164336" cy="38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57459" y="256336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               *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67400" y="257687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               *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4480" y="3192386"/>
            <a:ext cx="103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1           1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529249" y="5095868"/>
            <a:ext cx="103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1           1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60112"/>
              </p:ext>
            </p:extLst>
          </p:nvPr>
        </p:nvGraphicFramePr>
        <p:xfrm>
          <a:off x="0" y="1828800"/>
          <a:ext cx="9144000" cy="4883806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{5940675A-B579-460E-94D1-54222C63F5DA}</a:tableStyleId>
              </a:tblPr>
              <a:tblGrid>
                <a:gridCol w="9144000"/>
              </a:tblGrid>
              <a:tr h="540406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private BankingDAOServicesImpl daoservices=new BankingDAOServicesImpl();</a:t>
                      </a:r>
                      <a:endParaRPr lang="en-US" sz="17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2601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acceptCustomerDetails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firstName,String lastName,String customerEmailId,String panCard,String localAddressCity,String localAddressState,int localAddressPinCode,String homeAddressCity,String homeAddressState,int homeAddressPinCode);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long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openAccount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customerId,String accountType,float initBalance);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long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depositAmount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customerId,long accountNo,float amount);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long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withdrawAmount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customerId,long accountNo,float amounting pinNumber);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long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fundTransfer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customerIdTo,long accountNoTo,int customerIdFrom,long accountNoFrom,float transferAmount,int pinNumber);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long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getCustomerDetails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long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getAccountDetails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customerId,long accountNo);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long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generateNewPin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customerId,long accountNo);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public long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changeAccountPin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customerId,long accountNo,int oldPinNumber,int newPinNumber);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List&lt;Customer&gt;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getAllCustomerDetails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List&lt;Account&gt;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getcustomerAllAccountDetails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List&lt;Transaction&gt;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getAccountAllTransaction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customerId,long accountNo);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String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accountStatus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customerId,long accountNo);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 </a:t>
                      </a:r>
                      <a:r>
                        <a:rPr lang="en-US" sz="1400" b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closeAccount</a:t>
                      </a:r>
                      <a:r>
                        <a:rPr lang="en-US" sz="1400" b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(int customerId, long accountNo);</a:t>
                      </a:r>
                    </a:p>
                    <a:p>
                      <a:endParaRPr lang="en-US" sz="1100" b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24522"/>
              </p:ext>
            </p:extLst>
          </p:nvPr>
        </p:nvGraphicFramePr>
        <p:xfrm>
          <a:off x="1524000" y="1295400"/>
          <a:ext cx="6096000" cy="3708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               </a:t>
                      </a:r>
                      <a:r>
                        <a:rPr lang="en-US" b="1" smtClean="0"/>
                        <a:t>CLASS:                      </a:t>
                      </a:r>
                      <a:r>
                        <a:rPr lang="en-US" smtClean="0"/>
                        <a:t>BankingServicesImpl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64872"/>
              </p:ext>
            </p:extLst>
          </p:nvPr>
        </p:nvGraphicFramePr>
        <p:xfrm>
          <a:off x="1524000" y="651605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PACKAGE:                </a:t>
                      </a:r>
                      <a:r>
                        <a:rPr lang="en-US" sz="2000" b="0" smtClean="0"/>
                        <a:t>com.cg.banking.services</a:t>
                      </a:r>
                      <a:endParaRPr lang="en-US" b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000" y="4608"/>
            <a:ext cx="40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/ BUSINESS LAYER</a:t>
            </a:r>
            <a:endParaRPr lang="en-US" sz="28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69981" y="1047845"/>
            <a:ext cx="0" cy="24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4572000" y="1666240"/>
            <a:ext cx="0" cy="16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6824"/>
              </p:ext>
            </p:extLst>
          </p:nvPr>
        </p:nvGraphicFramePr>
        <p:xfrm>
          <a:off x="0" y="1828800"/>
          <a:ext cx="9144000" cy="411480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{5940675A-B579-460E-94D1-54222C63F5DA}</a:tableStyleId>
              </a:tblPr>
              <a:tblGrid>
                <a:gridCol w="9144000"/>
              </a:tblGrid>
              <a:tr h="4572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private static int    </a:t>
                      </a:r>
                      <a:r>
                        <a:rPr lang="en-US" sz="1400" b="0" i="1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CUSTOMER_ID_COUNTER=100,ACCOUNT_ID_COUNTER=111,TRANSACTION_ID_COUNTER=1;</a:t>
                      </a:r>
                      <a:endParaRPr lang="en-US" sz="1100" b="0" i="0" kern="120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private HashMap&lt;Integer, Customer&gt;customers=new HashMap&lt;&gt;();</a:t>
                      </a:r>
                      <a:endParaRPr lang="en-US" sz="9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678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insertCustomer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customer);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insertAccount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customerId,Account account);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updateAccount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customerId,Account account);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generatePin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customerId,Account account);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insertTransaction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customerId,long accountNo,Transaction transaction);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deleteCustomer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deleteAccount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customerId,long accountNo);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getCustomer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getAccount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customerId,long accountNo);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List&lt;Customer&gt;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getCustomers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List&lt;Account&gt;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getAccounts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List&lt;Transaction&gt; </a:t>
                      </a:r>
                      <a:r>
                        <a:rPr lang="en-US" sz="1800" b="1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getTransactions</a:t>
                      </a:r>
                      <a:r>
                        <a:rPr lang="en-US" sz="1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customerId,long accountNo);</a:t>
                      </a:r>
                      <a:endParaRPr lang="en-US" sz="1050" b="0" u="none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27719"/>
              </p:ext>
            </p:extLst>
          </p:nvPr>
        </p:nvGraphicFramePr>
        <p:xfrm>
          <a:off x="1524000" y="12954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               </a:t>
                      </a:r>
                      <a:r>
                        <a:rPr lang="en-US" b="1" smtClean="0"/>
                        <a:t>CLASS:                      </a:t>
                      </a:r>
                      <a:r>
                        <a:rPr lang="en-US" smtClean="0"/>
                        <a:t>BankingDAOServicesImpl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03616"/>
              </p:ext>
            </p:extLst>
          </p:nvPr>
        </p:nvGraphicFramePr>
        <p:xfrm>
          <a:off x="1524000" y="651605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PACKAGE:                </a:t>
                      </a:r>
                      <a:r>
                        <a:rPr lang="en-US" sz="2000" b="0" smtClean="0"/>
                        <a:t>com.cg.banking.daoservices</a:t>
                      </a:r>
                      <a:endParaRPr lang="en-US" b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0" y="4608"/>
            <a:ext cx="369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 / REPOSITRY LAYER</a:t>
            </a:r>
            <a:endParaRPr lang="en-US" sz="28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69981" y="1047845"/>
            <a:ext cx="0" cy="24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4572000" y="1666240"/>
            <a:ext cx="0" cy="16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8212"/>
              </p:ext>
            </p:extLst>
          </p:nvPr>
        </p:nvGraphicFramePr>
        <p:xfrm>
          <a:off x="1447800" y="1371600"/>
          <a:ext cx="60960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3380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mtClean="0"/>
                        <a:t>Add New Customer			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mtClean="0"/>
                        <a:t>Open a Account	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mtClean="0"/>
                        <a:t>Generate New Pin		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mtClean="0"/>
                        <a:t>Change Account Pin			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mtClean="0"/>
                        <a:t>Deposit amount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mtClean="0"/>
                        <a:t>Withdraw </a:t>
                      </a:r>
                      <a:r>
                        <a:rPr lang="en-US" smtClean="0"/>
                        <a:t>amount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mtClean="0"/>
                        <a:t>Show</a:t>
                      </a:r>
                      <a:r>
                        <a:rPr lang="en-US" baseline="0" smtClean="0"/>
                        <a:t> Balance</a:t>
                      </a:r>
                      <a:endParaRPr lang="en-US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mtClean="0"/>
                        <a:t>Fund Transfer	</a:t>
                      </a:r>
                      <a:endParaRPr lang="en-US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mtClean="0"/>
                        <a:t>Customer</a:t>
                      </a:r>
                      <a:r>
                        <a:rPr lang="en-US" baseline="0" smtClean="0"/>
                        <a:t> Details</a:t>
                      </a:r>
                      <a:r>
                        <a:rPr lang="en-US" smtClean="0"/>
                        <a:t>		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mtClean="0"/>
                        <a:t>		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4600" y="228600"/>
            <a:ext cx="4646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/ CLIENT LAYER</a:t>
            </a:r>
            <a:endParaRPr lang="en-US" sz="28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71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152400"/>
            <a:ext cx="1984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endParaRPr lang="en-US" sz="28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48925"/>
              </p:ext>
            </p:extLst>
          </p:nvPr>
        </p:nvGraphicFramePr>
        <p:xfrm>
          <a:off x="1524000" y="675620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PACKAGE:                </a:t>
                      </a:r>
                      <a:r>
                        <a:rPr lang="en-US" sz="2000" b="0" err="1" smtClean="0"/>
                        <a:t>com.cg.banking.exceptions</a:t>
                      </a:r>
                      <a:endParaRPr lang="en-US" b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09800" y="1071860"/>
            <a:ext cx="0" cy="75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0028"/>
              </p:ext>
            </p:extLst>
          </p:nvPr>
        </p:nvGraphicFramePr>
        <p:xfrm>
          <a:off x="4573393" y="4007110"/>
          <a:ext cx="3429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14477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AccountNotFoundException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85725"/>
              </p:ext>
            </p:extLst>
          </p:nvPr>
        </p:nvGraphicFramePr>
        <p:xfrm>
          <a:off x="4556333" y="2403867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InvalidAmountException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32337"/>
              </p:ext>
            </p:extLst>
          </p:nvPr>
        </p:nvGraphicFramePr>
        <p:xfrm>
          <a:off x="4572255" y="4528313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InsufficientAmountException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20947"/>
              </p:ext>
            </p:extLst>
          </p:nvPr>
        </p:nvGraphicFramePr>
        <p:xfrm>
          <a:off x="4573393" y="3480827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InvalidAccountTypeException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01151"/>
              </p:ext>
            </p:extLst>
          </p:nvPr>
        </p:nvGraphicFramePr>
        <p:xfrm>
          <a:off x="4573393" y="2930150"/>
          <a:ext cx="3411940" cy="414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1940"/>
              </a:tblGrid>
              <a:tr h="4149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CustomerNotFoundException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41821"/>
              </p:ext>
            </p:extLst>
          </p:nvPr>
        </p:nvGraphicFramePr>
        <p:xfrm>
          <a:off x="4572255" y="5034896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InvalidPinNumberException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79458"/>
              </p:ext>
            </p:extLst>
          </p:nvPr>
        </p:nvGraphicFramePr>
        <p:xfrm>
          <a:off x="4572255" y="5600193"/>
          <a:ext cx="3429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AccountBlockedException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flipH="1">
            <a:off x="4038599" y="1828800"/>
            <a:ext cx="1" cy="395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53938"/>
              </p:ext>
            </p:extLst>
          </p:nvPr>
        </p:nvGraphicFramePr>
        <p:xfrm>
          <a:off x="2622204" y="1644645"/>
          <a:ext cx="1066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CLASSES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Connector 27"/>
          <p:cNvCxnSpPr>
            <a:endCxn id="26" idx="1"/>
          </p:cNvCxnSpPr>
          <p:nvPr/>
        </p:nvCxnSpPr>
        <p:spPr>
          <a:xfrm>
            <a:off x="2209800" y="1828800"/>
            <a:ext cx="412404" cy="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6" idx="3"/>
          </p:cNvCxnSpPr>
          <p:nvPr/>
        </p:nvCxnSpPr>
        <p:spPr>
          <a:xfrm flipH="1">
            <a:off x="3689004" y="1828800"/>
            <a:ext cx="349596" cy="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38599" y="3650490"/>
            <a:ext cx="51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38600" y="3137617"/>
            <a:ext cx="51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38600" y="2589287"/>
            <a:ext cx="51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54267" y="4189990"/>
            <a:ext cx="51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54267" y="4713733"/>
            <a:ext cx="51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54267" y="5220316"/>
            <a:ext cx="517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38599" y="5783504"/>
            <a:ext cx="533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5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229600" cy="1143000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2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598</Words>
  <Application>Microsoft Office PowerPoint</Application>
  <PresentationFormat>On-screen Show (4:3)</PresentationFormat>
  <Paragraphs>186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BANKING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Bachu, Shyam Prasad Reddy</cp:lastModifiedBy>
  <cp:revision>60</cp:revision>
  <dcterms:created xsi:type="dcterms:W3CDTF">2018-04-29T16:41:20Z</dcterms:created>
  <dcterms:modified xsi:type="dcterms:W3CDTF">2018-05-07T03:48:36Z</dcterms:modified>
</cp:coreProperties>
</file>