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67" r:id="rId5"/>
    <p:sldId id="268" r:id="rId6"/>
    <p:sldId id="269" r:id="rId7"/>
    <p:sldId id="270" r:id="rId8"/>
    <p:sldId id="271" r:id="rId9"/>
    <p:sldId id="264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 autoAdjust="0"/>
  </p:normalViewPr>
  <p:slideViewPr>
    <p:cSldViewPr>
      <p:cViewPr>
        <p:scale>
          <a:sx n="89" d="100"/>
          <a:sy n="89" d="100"/>
        </p:scale>
        <p:origin x="-124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6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1E5D-6029-4041-8E4E-2D553C8EF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BANKING SYSTEM</a:t>
            </a:r>
            <a:endParaRPr lang="en-US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4572000"/>
            <a:ext cx="2303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By</a:t>
            </a:r>
          </a:p>
          <a:p>
            <a:r>
              <a:rPr lang="en-US" smtClean="0"/>
              <a:t>B.Shyam Prasad Reddy</a:t>
            </a:r>
          </a:p>
          <a:p>
            <a:r>
              <a:rPr lang="en-US" smtClean="0"/>
              <a:t>T.Samykya</a:t>
            </a:r>
          </a:p>
          <a:p>
            <a:r>
              <a:rPr lang="en-US" smtClean="0"/>
              <a:t>S.Manisha</a:t>
            </a:r>
          </a:p>
          <a:p>
            <a:r>
              <a:rPr lang="en-US" smtClean="0"/>
              <a:t>R.Shishir Reddy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8229600" cy="1143000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0800"/>
              </p:ext>
            </p:extLst>
          </p:nvPr>
        </p:nvGraphicFramePr>
        <p:xfrm>
          <a:off x="2895600" y="533400"/>
          <a:ext cx="1981200" cy="211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EmailId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09333"/>
              </p:ext>
            </p:extLst>
          </p:nvPr>
        </p:nvGraphicFramePr>
        <p:xfrm>
          <a:off x="685800" y="3124200"/>
          <a:ext cx="19812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72112"/>
              </p:ext>
            </p:extLst>
          </p:nvPr>
        </p:nvGraphicFramePr>
        <p:xfrm>
          <a:off x="5638800" y="2819400"/>
          <a:ext cx="20574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Account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039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876800" y="1729740"/>
            <a:ext cx="17833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19250" y="1729740"/>
            <a:ext cx="12763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9250" y="1729740"/>
            <a:ext cx="0" cy="1394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6667500" y="1729740"/>
            <a:ext cx="0" cy="1089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02357"/>
              </p:ext>
            </p:extLst>
          </p:nvPr>
        </p:nvGraphicFramePr>
        <p:xfrm>
          <a:off x="290556" y="222191"/>
          <a:ext cx="8548644" cy="6331009"/>
        </p:xfrm>
        <a:graphic>
          <a:graphicData uri="http://schemas.openxmlformats.org/drawingml/2006/table">
            <a:tbl>
              <a:tblPr/>
              <a:tblGrid>
                <a:gridCol w="8548644"/>
              </a:tblGrid>
              <a:tr h="6331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0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53905"/>
              </p:ext>
            </p:extLst>
          </p:nvPr>
        </p:nvGraphicFramePr>
        <p:xfrm>
          <a:off x="1568382" y="1676400"/>
          <a:ext cx="6096000" cy="3794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947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sz="32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3200" dirty="0" smtClean="0"/>
                        <a:t> Add Customer			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3200" dirty="0" smtClean="0"/>
                        <a:t> Open Account			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3200" dirty="0" smtClean="0"/>
                        <a:t> Deposit Amount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3200" dirty="0" smtClean="0"/>
                        <a:t> Withdraw amount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5.  Fund Transfer	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	</a:t>
                      </a:r>
                      <a:r>
                        <a:rPr lang="en-US" dirty="0" smtClean="0"/>
                        <a:t>	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40148" y="228600"/>
            <a:ext cx="6289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PRESENTATION/CLIENT LAYER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93749"/>
              </p:ext>
            </p:extLst>
          </p:nvPr>
        </p:nvGraphicFramePr>
        <p:xfrm>
          <a:off x="478564" y="333286"/>
          <a:ext cx="8360636" cy="6067514"/>
        </p:xfrm>
        <a:graphic>
          <a:graphicData uri="http://schemas.openxmlformats.org/drawingml/2006/table">
            <a:tbl>
              <a:tblPr/>
              <a:tblGrid>
                <a:gridCol w="8360636"/>
              </a:tblGrid>
              <a:tr h="6067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33400" y="175260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1"/>
          </a:xfrm>
        </p:spPr>
        <p:txBody>
          <a:bodyPr/>
          <a:lstStyle/>
          <a:p>
            <a:pPr marL="285750" indent="-285750"/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5750" indent="-285750"/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firstName,lastName,emailId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5750" indent="-285750"/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rivate Address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5750" indent="-285750"/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rivate Account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getFirstName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setFirstName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setLastName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getEmailId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setEmailId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emailId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getAddress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setAddress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address)</a:t>
            </a: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getAccount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setAccount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account)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285750" indent="-285750"/>
            <a:endParaRPr lang="en-US" sz="1800" dirty="0"/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8567"/>
              </p:ext>
            </p:extLst>
          </p:nvPr>
        </p:nvGraphicFramePr>
        <p:xfrm>
          <a:off x="76200" y="457200"/>
          <a:ext cx="8991600" cy="6248400"/>
        </p:xfrm>
        <a:graphic>
          <a:graphicData uri="http://schemas.openxmlformats.org/drawingml/2006/table">
            <a:tbl>
              <a:tblPr/>
              <a:tblGrid>
                <a:gridCol w="8991600"/>
              </a:tblGrid>
              <a:tr h="62484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76200" y="1143000"/>
            <a:ext cx="899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200" y="2590800"/>
            <a:ext cx="899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2667000"/>
            <a:ext cx="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89234" y="297180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12225" y="320987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4975" y="3523114"/>
            <a:ext cx="4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21067" y="381000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97475" y="441960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97475" y="5005918"/>
            <a:ext cx="55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22646" y="556260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3509" y="4724400"/>
            <a:ext cx="32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49117" y="528743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49117" y="588783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1355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float b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alance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5750" indent="-28575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long n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umber;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Type);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getBalance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85750" indent="-2857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setBalance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Balance);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long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setNumber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91034"/>
              </p:ext>
            </p:extLst>
          </p:nvPr>
        </p:nvGraphicFramePr>
        <p:xfrm>
          <a:off x="367469" y="304801"/>
          <a:ext cx="8485974" cy="57541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5974"/>
              </a:tblGrid>
              <a:tr h="575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6105"/>
              </p:ext>
            </p:extLst>
          </p:nvPr>
        </p:nvGraphicFramePr>
        <p:xfrm>
          <a:off x="228600" y="228600"/>
          <a:ext cx="8617010" cy="6324600"/>
        </p:xfrm>
        <a:graphic>
          <a:graphicData uri="http://schemas.openxmlformats.org/drawingml/2006/table">
            <a:tbl>
              <a:tblPr/>
              <a:tblGrid>
                <a:gridCol w="8617010"/>
              </a:tblGrid>
              <a:tr h="6324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28600" y="8382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600" y="22860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285750" indent="-28575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pincode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5750" indent="-28575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city,state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5750" indent="-285750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getPincode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setPincode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pincode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getCity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setCity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city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getState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state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6497"/>
              </p:ext>
            </p:extLst>
          </p:nvPr>
        </p:nvGraphicFramePr>
        <p:xfrm>
          <a:off x="304801" y="282010"/>
          <a:ext cx="8610600" cy="6271189"/>
        </p:xfrm>
        <a:graphic>
          <a:graphicData uri="http://schemas.openxmlformats.org/drawingml/2006/table">
            <a:tbl>
              <a:tblPr/>
              <a:tblGrid>
                <a:gridCol w="8610600"/>
              </a:tblGrid>
              <a:tr h="627118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4800" y="12192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" y="22860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/ BUSINESS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fontAlgn="t"/>
            <a:r>
              <a:rPr lang="en-US" sz="2000" dirty="0"/>
              <a:t>private </a:t>
            </a:r>
            <a:r>
              <a:rPr lang="en-US" sz="2000" dirty="0" err="1"/>
              <a:t>BankingDAOServicesImpl</a:t>
            </a:r>
            <a:r>
              <a:rPr lang="en-US" sz="2000" dirty="0"/>
              <a:t> </a:t>
            </a:r>
            <a:r>
              <a:rPr lang="en-US" sz="2000" dirty="0" err="1"/>
              <a:t>daoservices</a:t>
            </a:r>
            <a:r>
              <a:rPr lang="en-US" sz="2000" dirty="0"/>
              <a:t>=new </a:t>
            </a:r>
            <a:r>
              <a:rPr lang="en-US" sz="2000" dirty="0" err="1"/>
              <a:t>BankingDAOServicesImpl</a:t>
            </a:r>
            <a:r>
              <a:rPr lang="en-US" sz="2000" dirty="0" smtClean="0"/>
              <a:t>();</a:t>
            </a:r>
          </a:p>
          <a:p>
            <a:pPr marL="0" indent="0" fontAlgn="t">
              <a:buNone/>
            </a:pPr>
            <a:endParaRPr lang="en-US" sz="2000" dirty="0"/>
          </a:p>
          <a:p>
            <a:pPr fontAlgn="t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b="1" dirty="0" err="1"/>
              <a:t>acceptCustomerDetails</a:t>
            </a:r>
            <a:r>
              <a:rPr lang="en-US" sz="2000" dirty="0"/>
              <a:t>(String </a:t>
            </a:r>
            <a:r>
              <a:rPr lang="en-US" sz="2000" dirty="0" err="1"/>
              <a:t>firstName,String</a:t>
            </a:r>
            <a:r>
              <a:rPr lang="en-US" sz="2000" dirty="0"/>
              <a:t> </a:t>
            </a:r>
            <a:r>
              <a:rPr lang="en-US" sz="2000" dirty="0" err="1"/>
              <a:t>lastName,String</a:t>
            </a:r>
            <a:r>
              <a:rPr lang="en-US" sz="2000" dirty="0"/>
              <a:t> Address);</a:t>
            </a:r>
          </a:p>
          <a:p>
            <a:pPr fontAlgn="t"/>
            <a:r>
              <a:rPr lang="en-US" sz="2000" dirty="0"/>
              <a:t>public long </a:t>
            </a:r>
            <a:r>
              <a:rPr lang="en-US" sz="2000" b="1" dirty="0" err="1"/>
              <a:t>openAccount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customerId,String</a:t>
            </a:r>
            <a:r>
              <a:rPr lang="en-US" sz="2000" dirty="0"/>
              <a:t> </a:t>
            </a:r>
            <a:r>
              <a:rPr lang="en-US" sz="2000" dirty="0" err="1"/>
              <a:t>accountType,float</a:t>
            </a:r>
            <a:r>
              <a:rPr lang="en-US" sz="2000" dirty="0"/>
              <a:t> </a:t>
            </a:r>
            <a:r>
              <a:rPr lang="en-US" sz="2000" dirty="0" err="1"/>
              <a:t>initBalance</a:t>
            </a:r>
            <a:r>
              <a:rPr lang="en-US" sz="2000" dirty="0"/>
              <a:t>);</a:t>
            </a:r>
          </a:p>
          <a:p>
            <a:pPr fontAlgn="t"/>
            <a:r>
              <a:rPr lang="en-US" sz="2000" dirty="0"/>
              <a:t>public long </a:t>
            </a:r>
            <a:r>
              <a:rPr lang="en-US" sz="2000" b="1" dirty="0" err="1"/>
              <a:t>depositAmount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customerId,long</a:t>
            </a:r>
            <a:r>
              <a:rPr lang="en-US" sz="2000" dirty="0"/>
              <a:t> </a:t>
            </a:r>
            <a:r>
              <a:rPr lang="en-US" sz="2000" dirty="0" err="1"/>
              <a:t>accountNo,float</a:t>
            </a:r>
            <a:r>
              <a:rPr lang="en-US" sz="2000" dirty="0"/>
              <a:t> amount);</a:t>
            </a:r>
          </a:p>
          <a:p>
            <a:pPr fontAlgn="t"/>
            <a:r>
              <a:rPr lang="en-US" sz="2000" dirty="0"/>
              <a:t>public long </a:t>
            </a:r>
            <a:r>
              <a:rPr lang="en-US" sz="2000" b="1" dirty="0" err="1"/>
              <a:t>withdrawAmount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customerId,long</a:t>
            </a:r>
            <a:r>
              <a:rPr lang="en-US" sz="2000" dirty="0"/>
              <a:t> </a:t>
            </a:r>
            <a:r>
              <a:rPr lang="en-US" sz="2000" dirty="0" err="1"/>
              <a:t>accountNo,float</a:t>
            </a:r>
            <a:r>
              <a:rPr lang="en-US" sz="2000" dirty="0"/>
              <a:t> </a:t>
            </a:r>
            <a:r>
              <a:rPr lang="en-US" sz="2000" dirty="0" smtClean="0"/>
              <a:t>amount);</a:t>
            </a:r>
            <a:endParaRPr lang="en-US" sz="2000" dirty="0"/>
          </a:p>
          <a:p>
            <a:pPr fontAlgn="t"/>
            <a:r>
              <a:rPr lang="en-US" sz="2000" dirty="0"/>
              <a:t>public long </a:t>
            </a:r>
            <a:r>
              <a:rPr lang="en-US" sz="2000" b="1" dirty="0" err="1"/>
              <a:t>fundTransfer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customerIdTo,long</a:t>
            </a:r>
            <a:r>
              <a:rPr lang="en-US" sz="2000" dirty="0"/>
              <a:t> </a:t>
            </a:r>
            <a:r>
              <a:rPr lang="en-US" sz="2000" dirty="0" err="1"/>
              <a:t>accountNoTo,int</a:t>
            </a:r>
            <a:r>
              <a:rPr lang="en-US" sz="2000" dirty="0"/>
              <a:t> </a:t>
            </a:r>
            <a:r>
              <a:rPr lang="en-US" sz="2000" dirty="0" err="1"/>
              <a:t>customerIdFrom,long</a:t>
            </a:r>
            <a:r>
              <a:rPr lang="en-US" sz="2000" dirty="0"/>
              <a:t> </a:t>
            </a:r>
            <a:r>
              <a:rPr lang="en-US" sz="2000" dirty="0" err="1"/>
              <a:t>accountNoFrom,float</a:t>
            </a:r>
            <a:r>
              <a:rPr lang="en-US" sz="2000" dirty="0"/>
              <a:t> </a:t>
            </a:r>
            <a:r>
              <a:rPr lang="en-US" sz="2000" dirty="0" err="1" smtClean="0"/>
              <a:t>transferAmount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69343"/>
              </p:ext>
            </p:extLst>
          </p:nvPr>
        </p:nvGraphicFramePr>
        <p:xfrm>
          <a:off x="341832" y="606039"/>
          <a:ext cx="8573568" cy="5794761"/>
        </p:xfrm>
        <a:graphic>
          <a:graphicData uri="http://schemas.openxmlformats.org/drawingml/2006/table">
            <a:tbl>
              <a:tblPr/>
              <a:tblGrid>
                <a:gridCol w="8573568"/>
              </a:tblGrid>
              <a:tr h="5794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81000" y="1219200"/>
            <a:ext cx="853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" y="2057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1000" y="2057400"/>
            <a:ext cx="853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REPOSITRY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&lt;Integer, Customer&gt;customers=new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285750" indent="-285750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b="1" dirty="0" err="1"/>
              <a:t>insertCustomer</a:t>
            </a:r>
            <a:r>
              <a:rPr lang="en-US" sz="2000" dirty="0"/>
              <a:t>(Customer customer</a:t>
            </a:r>
            <a:r>
              <a:rPr lang="en-US" sz="2000" dirty="0" smtClean="0"/>
              <a:t>);</a:t>
            </a:r>
          </a:p>
          <a:p>
            <a:pPr marL="285750" indent="-285750"/>
            <a:r>
              <a:rPr lang="en-US" sz="2000" dirty="0"/>
              <a:t>long </a:t>
            </a:r>
            <a:r>
              <a:rPr lang="en-US" sz="2000" b="1" dirty="0" err="1"/>
              <a:t>insertAccount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customerId,Account</a:t>
            </a:r>
            <a:r>
              <a:rPr lang="en-US" sz="2000" dirty="0"/>
              <a:t> account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285750" indent="-285750"/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b="1" dirty="0" err="1"/>
              <a:t>updateAccount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customerId,Account</a:t>
            </a:r>
            <a:r>
              <a:rPr lang="en-US" sz="2000" dirty="0"/>
              <a:t> account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285750" indent="-285750"/>
            <a:r>
              <a:rPr lang="en-US" sz="2000" dirty="0"/>
              <a:t>Customer </a:t>
            </a:r>
            <a:r>
              <a:rPr lang="en-US" sz="2000" b="1" dirty="0" err="1"/>
              <a:t>getCustomer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customerId</a:t>
            </a:r>
            <a:r>
              <a:rPr lang="en-US" sz="2000" dirty="0"/>
              <a:t>);</a:t>
            </a:r>
          </a:p>
          <a:p>
            <a:pPr marL="285750" indent="-285750"/>
            <a:r>
              <a:rPr lang="en-US" sz="2000" dirty="0"/>
              <a:t>Account </a:t>
            </a:r>
            <a:r>
              <a:rPr lang="en-US" sz="2000" b="1" dirty="0" err="1"/>
              <a:t>getAccount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customerId,long</a:t>
            </a:r>
            <a:r>
              <a:rPr lang="en-US" sz="2000" dirty="0"/>
              <a:t> </a:t>
            </a:r>
            <a:r>
              <a:rPr lang="en-US" sz="2000" dirty="0" err="1"/>
              <a:t>accountNo</a:t>
            </a:r>
            <a:r>
              <a:rPr lang="en-US" sz="2000" dirty="0"/>
              <a:t>);</a:t>
            </a:r>
          </a:p>
          <a:p>
            <a:pPr marL="285750" indent="-285750"/>
            <a:r>
              <a:rPr lang="en-US" sz="2000" dirty="0"/>
              <a:t>List&lt;Customer&gt; </a:t>
            </a:r>
            <a:r>
              <a:rPr lang="en-US" sz="2000" b="1" dirty="0" err="1"/>
              <a:t>getCustomers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41735"/>
              </p:ext>
            </p:extLst>
          </p:nvPr>
        </p:nvGraphicFramePr>
        <p:xfrm>
          <a:off x="478564" y="410198"/>
          <a:ext cx="8360636" cy="5685802"/>
        </p:xfrm>
        <a:graphic>
          <a:graphicData uri="http://schemas.openxmlformats.org/drawingml/2006/table">
            <a:tbl>
              <a:tblPr/>
              <a:tblGrid>
                <a:gridCol w="8360636"/>
              </a:tblGrid>
              <a:tr h="5685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3400" y="137160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" y="251460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152400"/>
            <a:ext cx="368439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</a:p>
          <a:p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45733"/>
              </p:ext>
            </p:extLst>
          </p:nvPr>
        </p:nvGraphicFramePr>
        <p:xfrm>
          <a:off x="4573393" y="4007110"/>
          <a:ext cx="3429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14477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AccountNotFoundException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09996"/>
              </p:ext>
            </p:extLst>
          </p:nvPr>
        </p:nvGraphicFramePr>
        <p:xfrm>
          <a:off x="4556333" y="2403867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InvalidAmountException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99825"/>
              </p:ext>
            </p:extLst>
          </p:nvPr>
        </p:nvGraphicFramePr>
        <p:xfrm>
          <a:off x="4572255" y="4528313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InsufficientAmountException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667"/>
              </p:ext>
            </p:extLst>
          </p:nvPr>
        </p:nvGraphicFramePr>
        <p:xfrm>
          <a:off x="4573393" y="3480827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InvalidAccountTypeException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35009"/>
              </p:ext>
            </p:extLst>
          </p:nvPr>
        </p:nvGraphicFramePr>
        <p:xfrm>
          <a:off x="4573393" y="2930150"/>
          <a:ext cx="3411940" cy="414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1940"/>
              </a:tblGrid>
              <a:tr h="4149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CustomerNotFoundException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 flipH="1">
            <a:off x="4038600" y="2003422"/>
            <a:ext cx="15667" cy="2710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9949"/>
              </p:ext>
            </p:extLst>
          </p:nvPr>
        </p:nvGraphicFramePr>
        <p:xfrm>
          <a:off x="2286000" y="1644644"/>
          <a:ext cx="1403004" cy="717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004"/>
              </a:tblGrid>
              <a:tr h="7175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CLASSES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Connector 29"/>
          <p:cNvCxnSpPr>
            <a:endCxn id="26" idx="3"/>
          </p:cNvCxnSpPr>
          <p:nvPr/>
        </p:nvCxnSpPr>
        <p:spPr>
          <a:xfrm flipH="1">
            <a:off x="3689004" y="2003422"/>
            <a:ext cx="3652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38599" y="3650490"/>
            <a:ext cx="51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38600" y="3137617"/>
            <a:ext cx="51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38600" y="2589287"/>
            <a:ext cx="51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54267" y="4189990"/>
            <a:ext cx="51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54267" y="4713733"/>
            <a:ext cx="51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283</Words>
  <Application>Microsoft Office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BANKING SYSTEM</vt:lpstr>
      <vt:lpstr>PowerPoint Presentation</vt:lpstr>
      <vt:lpstr>PowerPoint Presentation</vt:lpstr>
      <vt:lpstr>Customer</vt:lpstr>
      <vt:lpstr>Account </vt:lpstr>
      <vt:lpstr>Address</vt:lpstr>
      <vt:lpstr>SERVICE / BUSINESS LAYER</vt:lpstr>
      <vt:lpstr> DAO / REPOSITRY LAYER </vt:lpstr>
      <vt:lpstr>PowerPoint Presentation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110</cp:revision>
  <dcterms:created xsi:type="dcterms:W3CDTF">2018-04-29T16:41:20Z</dcterms:created>
  <dcterms:modified xsi:type="dcterms:W3CDTF">2018-05-13T17:19:07Z</dcterms:modified>
</cp:coreProperties>
</file>