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5"/>
  </p:notesMasterIdLst>
  <p:sldIdLst>
    <p:sldId id="306" r:id="rId5"/>
    <p:sldId id="308" r:id="rId6"/>
    <p:sldId id="309" r:id="rId7"/>
    <p:sldId id="294" r:id="rId8"/>
    <p:sldId id="315" r:id="rId9"/>
    <p:sldId id="313" r:id="rId10"/>
    <p:sldId id="311" r:id="rId11"/>
    <p:sldId id="305" r:id="rId12"/>
    <p:sldId id="312" r:id="rId13"/>
    <p:sldId id="31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111" d="100"/>
          <a:sy n="111" d="100"/>
        </p:scale>
        <p:origin x="594" y="96"/>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11/19/2023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scaler.com/topics/data-structures/dijkstra-algorithm/" TargetMode="Externa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Ambulance:</a:t>
            </a:r>
            <a:br>
              <a:rPr lang="en-US" sz="5400" spc="400" dirty="0">
                <a:solidFill>
                  <a:schemeClr val="bg1"/>
                </a:solidFill>
              </a:rPr>
            </a:br>
            <a:r>
              <a:rPr lang="en-US" sz="5400" spc="400" dirty="0">
                <a:solidFill>
                  <a:schemeClr val="bg1"/>
                </a:solidFill>
              </a:rPr>
              <a:t>Dijkstra’s</a:t>
            </a:r>
            <a:br>
              <a:rPr lang="en-US" sz="5400" spc="400" dirty="0">
                <a:solidFill>
                  <a:schemeClr val="bg1"/>
                </a:solidFill>
              </a:rPr>
            </a:br>
            <a:r>
              <a:rPr lang="en-US" sz="5400" spc="400" dirty="0">
                <a:solidFill>
                  <a:schemeClr val="bg1"/>
                </a:solidFill>
              </a:rPr>
              <a:t>Algorithm</a:t>
            </a:r>
            <a:endParaRPr lang="en-US" dirty="0"/>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a:lstStyle/>
          <a:p>
            <a:r>
              <a:rPr lang="en-US" sz="2000" dirty="0">
                <a:solidFill>
                  <a:schemeClr val="bg1"/>
                </a:solidFill>
              </a:rPr>
              <a:t>Cameron Wheeless II</a:t>
            </a:r>
          </a:p>
          <a:p>
            <a:r>
              <a:rPr lang="en-US" dirty="0"/>
              <a:t>Jahnavi</a:t>
            </a:r>
          </a:p>
          <a:p>
            <a:r>
              <a:rPr lang="en-US" sz="2000" dirty="0">
                <a:solidFill>
                  <a:schemeClr val="bg1"/>
                </a:solidFill>
              </a:rPr>
              <a:t>Manisha</a:t>
            </a:r>
          </a:p>
          <a:p>
            <a:endParaRPr lang="en-US" dirty="0"/>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ctrTitle"/>
          </p:nvPr>
        </p:nvSpPr>
        <p:spPr/>
        <p:txBody>
          <a:bodyPr/>
          <a:lstStyle/>
          <a:p>
            <a:r>
              <a:rPr lang="en-US" dirty="0"/>
              <a:t>References</a:t>
            </a:r>
          </a:p>
        </p:txBody>
      </p:sp>
      <p:sp>
        <p:nvSpPr>
          <p:cNvPr id="8" name="Subtitle 7">
            <a:extLst>
              <a:ext uri="{FF2B5EF4-FFF2-40B4-BE49-F238E27FC236}">
                <a16:creationId xmlns:a16="http://schemas.microsoft.com/office/drawing/2014/main" id="{50061247-EA4F-4DFA-AFCE-648487762CF7}"/>
              </a:ext>
            </a:extLst>
          </p:cNvPr>
          <p:cNvSpPr>
            <a:spLocks noGrp="1"/>
          </p:cNvSpPr>
          <p:nvPr>
            <p:ph type="subTitle" idx="1"/>
          </p:nvPr>
        </p:nvSpPr>
        <p:spPr/>
        <p:txBody>
          <a:bodyPr/>
          <a:lstStyle/>
          <a:p>
            <a:pPr marL="342900" indent="-342900">
              <a:buFont typeface="Arial" panose="020B0604020202020204" pitchFamily="34" charset="0"/>
              <a:buChar char="•"/>
            </a:pPr>
            <a:r>
              <a:rPr lang="en-US" dirty="0" err="1"/>
              <a:t>GeeksForGeeks</a:t>
            </a:r>
            <a:endParaRPr lang="en-US" dirty="0"/>
          </a:p>
          <a:p>
            <a:pPr marL="342900" indent="-342900">
              <a:buFont typeface="Arial" panose="020B0604020202020204" pitchFamily="34" charset="0"/>
              <a:buChar char="•"/>
            </a:pPr>
            <a:r>
              <a:rPr lang="en-US" dirty="0">
                <a:hlinkClick r:id="rId2"/>
              </a:rPr>
              <a:t>https://www.scaler.com/topics/data-structures/dijkstra-algorithm/</a:t>
            </a:r>
            <a:endParaRPr lang="en-US" dirty="0"/>
          </a:p>
          <a:p>
            <a:pPr marL="342900" indent="-342900">
              <a:buFont typeface="Arial" panose="020B0604020202020204" pitchFamily="34" charset="0"/>
              <a:buChar char="•"/>
            </a:pPr>
            <a:r>
              <a:rPr lang="en-US" dirty="0"/>
              <a:t>Professor Etheredge</a:t>
            </a:r>
          </a:p>
        </p:txBody>
      </p:sp>
      <p:pic>
        <p:nvPicPr>
          <p:cNvPr id="22" name="Picture Placeholder 21" descr="mountains under near dusk sky">
            <a:extLst>
              <a:ext uri="{FF2B5EF4-FFF2-40B4-BE49-F238E27FC236}">
                <a16:creationId xmlns:a16="http://schemas.microsoft.com/office/drawing/2014/main" id="{D8AC51EB-1C22-4303-8354-FC97950C7DE6}"/>
              </a:ext>
            </a:extLst>
          </p:cNvPr>
          <p:cNvPicPr>
            <a:picLocks noGrp="1" noChangeAspect="1"/>
          </p:cNvPicPr>
          <p:nvPr>
            <p:ph type="pic" sz="quarter" idx="13"/>
          </p:nvPr>
        </p:nvPicPr>
        <p:blipFill rotWithShape="1">
          <a:blip r:embed="rId3"/>
          <a:srcRect t="63" b="63"/>
          <a:stretch/>
        </p:blipFill>
        <p:spPr/>
      </p:pic>
      <p:pic>
        <p:nvPicPr>
          <p:cNvPr id="18" name="Picture Placeholder 17" descr="mountains at sunset">
            <a:extLst>
              <a:ext uri="{FF2B5EF4-FFF2-40B4-BE49-F238E27FC236}">
                <a16:creationId xmlns:a16="http://schemas.microsoft.com/office/drawing/2014/main" id="{B503D699-E643-4969-9463-5C6331D0C869}"/>
              </a:ext>
            </a:extLst>
          </p:cNvPr>
          <p:cNvPicPr>
            <a:picLocks noGrp="1" noChangeAspect="1"/>
          </p:cNvPicPr>
          <p:nvPr>
            <p:ph type="pic" sz="quarter" idx="14"/>
          </p:nvPr>
        </p:nvPicPr>
        <p:blipFill rotWithShape="1">
          <a:blip r:embed="rId4"/>
          <a:srcRect t="177" b="177"/>
          <a:stretch/>
        </p:blipFill>
        <p:spPr/>
      </p:pic>
      <p:pic>
        <p:nvPicPr>
          <p:cNvPr id="20" name="Picture Placeholder 19" descr="mountains at sunset">
            <a:extLst>
              <a:ext uri="{FF2B5EF4-FFF2-40B4-BE49-F238E27FC236}">
                <a16:creationId xmlns:a16="http://schemas.microsoft.com/office/drawing/2014/main" id="{B8714555-7486-4DD7-A96C-52C276483584}"/>
              </a:ext>
            </a:extLst>
          </p:cNvPr>
          <p:cNvPicPr>
            <a:picLocks noGrp="1" noChangeAspect="1"/>
          </p:cNvPicPr>
          <p:nvPr>
            <p:ph type="pic" sz="quarter" idx="15"/>
          </p:nvPr>
        </p:nvPicPr>
        <p:blipFill rotWithShape="1">
          <a:blip r:embed="rId5"/>
          <a:srcRect t="209" b="209"/>
          <a:stretch/>
        </p:blipFill>
        <p:spPr/>
      </p:pic>
      <p:sp>
        <p:nvSpPr>
          <p:cNvPr id="23" name="Footer Placeholder 22">
            <a:extLst>
              <a:ext uri="{FF2B5EF4-FFF2-40B4-BE49-F238E27FC236}">
                <a16:creationId xmlns:a16="http://schemas.microsoft.com/office/drawing/2014/main" id="{249ACE4E-0038-4BA2-8883-8C3F73B79C44}"/>
              </a:ext>
            </a:extLst>
          </p:cNvPr>
          <p:cNvSpPr>
            <a:spLocks noGrp="1"/>
          </p:cNvSpPr>
          <p:nvPr>
            <p:ph type="ftr" sz="quarter" idx="11"/>
          </p:nvPr>
        </p:nvSpPr>
        <p:spPr/>
        <p:txBody>
          <a:bodyPr/>
          <a:lstStyle/>
          <a:p>
            <a:r>
              <a:rPr lang="en-US" dirty="0"/>
              <a:t>Presentation Title</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p:txBody>
          <a:bodyPr/>
          <a:lstStyle/>
          <a:p>
            <a:fld id="{D8DA9DAA-006C-4F4B-980E-E3DF019B24E2}" type="slidenum">
              <a:rPr lang="en-US" smtClean="0"/>
              <a:pPr/>
              <a:t>10</a:t>
            </a:fld>
            <a:endParaRPr lang="en-US" dirty="0"/>
          </a:p>
        </p:txBody>
      </p:sp>
    </p:spTree>
    <p:extLst>
      <p:ext uri="{BB962C8B-B14F-4D97-AF65-F5344CB8AC3E}">
        <p14:creationId xmlns:p14="http://schemas.microsoft.com/office/powerpoint/2010/main" val="3475436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2"/>
          <a:srcRect l="18728" r="14728" b="1"/>
          <a:stretch/>
        </p:blipFill>
        <p:spPr>
          <a:xfrm>
            <a:off x="7451965" y="1665520"/>
            <a:ext cx="4266960" cy="4266968"/>
          </a:xfrm>
          <a:noFill/>
        </p:spPr>
      </p:pic>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804672" y="1335024"/>
            <a:ext cx="6190488" cy="1179576"/>
          </a:xfrm>
        </p:spPr>
        <p:txBody>
          <a:bodyPr anchor="b">
            <a:normAutofit/>
          </a:bodyPr>
          <a:lstStyle/>
          <a:p>
            <a:r>
              <a:rPr lang="en-US" dirty="0"/>
              <a:t>Application:</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825496"/>
            <a:ext cx="6190488" cy="3346704"/>
          </a:xfrm>
        </p:spPr>
        <p:txBody>
          <a:bodyPr>
            <a:normAutofit/>
          </a:bodyPr>
          <a:lstStyle/>
          <a:p>
            <a:r>
              <a:rPr lang="en-US" dirty="0"/>
              <a:t>An ambulance needs to get from one place to another as quickly as possible in the time of an emergency. Generally, the shortest route will be the fastest route. This means that Dijkstra's algorithm would work great for a road network like that of which an ambulance would need.</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a:xfrm>
            <a:off x="7964424" y="621792"/>
            <a:ext cx="4114800" cy="365125"/>
          </a:xfrm>
        </p:spPr>
        <p:txBody>
          <a:bodyPr anchor="ctr">
            <a:normAutofit/>
          </a:bodyPr>
          <a:lstStyle/>
          <a:p>
            <a:pPr>
              <a:spcAft>
                <a:spcPts val="600"/>
              </a:spcAft>
            </a:pPr>
            <a:r>
              <a:rPr lang="en-US" dirty="0"/>
              <a:t>Dijkstra’s Algorithm</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D8DA9DAA-006C-4F4B-980E-E3DF019B24E2}" type="slidenum">
              <a:rPr lang="en-US" smtClean="0"/>
              <a:pPr>
                <a:spcAft>
                  <a:spcPts val="600"/>
                </a:spcAft>
              </a:pPr>
              <a:t>2</a:t>
            </a:fld>
            <a:endParaRPr lang="en-US"/>
          </a:p>
        </p:txBody>
      </p:sp>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a:lstStyle/>
          <a:p>
            <a:r>
              <a:rPr lang="en-US" spc="400" dirty="0">
                <a:latin typeface="+mn-lt"/>
              </a:rPr>
              <a:t>Behind the Scenes</a:t>
            </a:r>
            <a:endParaRPr lang="en-US" dirty="0"/>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a:lstStyle/>
          <a:p>
            <a:r>
              <a:rPr lang="en-US" dirty="0"/>
              <a:t>Back-End</a:t>
            </a:r>
          </a:p>
        </p:txBody>
      </p:sp>
    </p:spTree>
    <p:extLst>
      <p:ext uri="{BB962C8B-B14F-4D97-AF65-F5344CB8AC3E}">
        <p14:creationId xmlns:p14="http://schemas.microsoft.com/office/powerpoint/2010/main" val="222788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t>File Reading</a:t>
            </a:r>
          </a:p>
        </p:txBody>
      </p:sp>
      <p:sp>
        <p:nvSpPr>
          <p:cNvPr id="9" name="Slide Number Placeholder 5">
            <a:extLst>
              <a:ext uri="{FF2B5EF4-FFF2-40B4-BE49-F238E27FC236}">
                <a16:creationId xmlns:a16="http://schemas.microsoft.com/office/drawing/2014/main" id="{4FC290B8-BF94-4636-BFAB-9FD67F4AAC6D}"/>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4</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17066EAB-7877-2BDE-9841-C534FE4FE383}"/>
              </a:ext>
            </a:extLst>
          </p:cNvPr>
          <p:cNvSpPr>
            <a:spLocks noGrp="1"/>
          </p:cNvSpPr>
          <p:nvPr>
            <p:ph idx="1"/>
          </p:nvPr>
        </p:nvSpPr>
        <p:spPr/>
        <p:txBody>
          <a:bodyPr/>
          <a:lstStyle/>
          <a:p>
            <a:r>
              <a:rPr lang="en-US" dirty="0"/>
              <a:t>readBuildings():</a:t>
            </a:r>
          </a:p>
          <a:p>
            <a:pPr lvl="1"/>
            <a:r>
              <a:rPr lang="en-US" dirty="0"/>
              <a:t>Take in strings from a file and assign them to indexes to create a list of locations for the user to read.</a:t>
            </a:r>
          </a:p>
          <a:p>
            <a:r>
              <a:rPr lang="en-US" dirty="0"/>
              <a:t>readMatrix():</a:t>
            </a:r>
          </a:p>
          <a:p>
            <a:pPr lvl="1"/>
            <a:r>
              <a:rPr lang="en-US" dirty="0"/>
              <a:t>Take in a text file of numbers in the style of an NxN matrix where N is the number of buildings that have been assigned.</a:t>
            </a:r>
          </a:p>
          <a:p>
            <a:pPr lvl="1"/>
            <a:r>
              <a:rPr lang="en-US" dirty="0"/>
              <a:t> A value of 0 represents the lack of a connection to another vertex.</a:t>
            </a:r>
          </a:p>
          <a:p>
            <a:pPr lvl="1"/>
            <a:r>
              <a:rPr lang="en-US" dirty="0"/>
              <a:t>Any value greater than 0 represents a connection to another vertex.</a:t>
            </a:r>
          </a:p>
          <a:p>
            <a:pPr lvl="1"/>
            <a:endParaRPr lang="en-US" dirty="0"/>
          </a:p>
        </p:txBody>
      </p:sp>
    </p:spTree>
    <p:extLst>
      <p:ext uri="{BB962C8B-B14F-4D97-AF65-F5344CB8AC3E}">
        <p14:creationId xmlns:p14="http://schemas.microsoft.com/office/powerpoint/2010/main" val="78391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ECDCBF3-1294-EB5A-55FC-2A783EAE9405}"/>
              </a:ext>
            </a:extLst>
          </p:cNvPr>
          <p:cNvSpPr>
            <a:spLocks noGrp="1"/>
          </p:cNvSpPr>
          <p:nvPr>
            <p:ph type="sldNum" sz="quarter" idx="12"/>
          </p:nvPr>
        </p:nvSpPr>
        <p:spPr/>
        <p:txBody>
          <a:bodyPr/>
          <a:lstStyle/>
          <a:p>
            <a:fld id="{D8DA9DAA-006C-4F4B-980E-E3DF019B24E2}" type="slidenum">
              <a:rPr lang="en-US" smtClean="0"/>
              <a:t>5</a:t>
            </a:fld>
            <a:endParaRPr lang="en-US" dirty="0"/>
          </a:p>
        </p:txBody>
      </p:sp>
      <p:pic>
        <p:nvPicPr>
          <p:cNvPr id="6" name="Picture 5">
            <a:extLst>
              <a:ext uri="{FF2B5EF4-FFF2-40B4-BE49-F238E27FC236}">
                <a16:creationId xmlns:a16="http://schemas.microsoft.com/office/drawing/2014/main" id="{6EFCD88D-FE32-2E4B-25A6-180B80151CDE}"/>
              </a:ext>
            </a:extLst>
          </p:cNvPr>
          <p:cNvPicPr>
            <a:picLocks noChangeAspect="1"/>
          </p:cNvPicPr>
          <p:nvPr/>
        </p:nvPicPr>
        <p:blipFill>
          <a:blip r:embed="rId2"/>
          <a:stretch>
            <a:fillRect/>
          </a:stretch>
        </p:blipFill>
        <p:spPr>
          <a:xfrm>
            <a:off x="6391564" y="780309"/>
            <a:ext cx="5639587" cy="4410691"/>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9583E443-F3FC-E869-AF8D-D0550B399921}"/>
              </a:ext>
            </a:extLst>
          </p:cNvPr>
          <p:cNvPicPr>
            <a:picLocks noChangeAspect="1"/>
          </p:cNvPicPr>
          <p:nvPr/>
        </p:nvPicPr>
        <p:blipFill>
          <a:blip r:embed="rId3"/>
          <a:stretch>
            <a:fillRect/>
          </a:stretch>
        </p:blipFill>
        <p:spPr>
          <a:xfrm>
            <a:off x="535203" y="1599573"/>
            <a:ext cx="5191850" cy="277216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6614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r>
              <a:rPr lang="en-US" sz="5400" dirty="0"/>
              <a:t>Dijkstra's Algorithm </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6</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03CDF20D-8E23-A9E9-9B1A-456088A85283}"/>
              </a:ext>
            </a:extLst>
          </p:cNvPr>
          <p:cNvSpPr>
            <a:spLocks noGrp="1"/>
          </p:cNvSpPr>
          <p:nvPr>
            <p:ph idx="1"/>
          </p:nvPr>
        </p:nvSpPr>
        <p:spPr/>
        <p:txBody>
          <a:bodyPr/>
          <a:lstStyle/>
          <a:p>
            <a:r>
              <a:rPr lang="en-US" sz="2000" dirty="0"/>
              <a:t>Initializes the matrix and vectors to set the starting and ending indexes.</a:t>
            </a:r>
          </a:p>
          <a:p>
            <a:r>
              <a:rPr lang="en-US" sz="2000" dirty="0"/>
              <a:t>All distances are set to a constant large value except for the start index being set to 0.</a:t>
            </a:r>
          </a:p>
          <a:p>
            <a:r>
              <a:rPr lang="en-US" sz="2000" dirty="0"/>
              <a:t>The function iterates through the vertices setting their distance by using the minDistance() function.</a:t>
            </a:r>
          </a:p>
          <a:p>
            <a:pPr lvl="1"/>
            <a:r>
              <a:rPr lang="en-US" sz="1600" dirty="0"/>
              <a:t>minDistance():</a:t>
            </a:r>
          </a:p>
          <a:p>
            <a:pPr lvl="2"/>
            <a:r>
              <a:rPr lang="en-US" sz="1600" dirty="0"/>
              <a:t>Function made to find the vertex with the minimum distance and then assign its index to a value.</a:t>
            </a:r>
            <a:endParaRPr lang="en-US" sz="2000" dirty="0"/>
          </a:p>
          <a:p>
            <a:r>
              <a:rPr lang="en-US" sz="2000" dirty="0"/>
              <a:t> The function goes through and checks each path, updating the path if it finds a vertex with a connected value.</a:t>
            </a:r>
          </a:p>
          <a:p>
            <a:r>
              <a:rPr lang="en-US" sz="2000" dirty="0"/>
              <a:t>The final step is to output the shortest distance from the starting vertex (the hospital) to the ending vertex. It is shown by way of backtracking.</a:t>
            </a:r>
          </a:p>
        </p:txBody>
      </p:sp>
      <p:pic>
        <p:nvPicPr>
          <p:cNvPr id="2" name="Picture 1">
            <a:extLst>
              <a:ext uri="{FF2B5EF4-FFF2-40B4-BE49-F238E27FC236}">
                <a16:creationId xmlns:a16="http://schemas.microsoft.com/office/drawing/2014/main" id="{25BF2623-FC92-1719-0F16-46BF757ACF41}"/>
              </a:ext>
            </a:extLst>
          </p:cNvPr>
          <p:cNvPicPr>
            <a:picLocks noChangeAspect="1"/>
          </p:cNvPicPr>
          <p:nvPr/>
        </p:nvPicPr>
        <p:blipFill>
          <a:blip r:embed="rId2"/>
          <a:stretch>
            <a:fillRect/>
          </a:stretch>
        </p:blipFill>
        <p:spPr>
          <a:xfrm>
            <a:off x="7332453" y="136525"/>
            <a:ext cx="4548996" cy="1658045"/>
          </a:xfrm>
          <a:prstGeom prst="rect">
            <a:avLst/>
          </a:prstGeom>
        </p:spPr>
      </p:pic>
    </p:spTree>
    <p:extLst>
      <p:ext uri="{BB962C8B-B14F-4D97-AF65-F5344CB8AC3E}">
        <p14:creationId xmlns:p14="http://schemas.microsoft.com/office/powerpoint/2010/main" val="84882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B28F-C9D7-439B-B863-44B4E851A0B0}"/>
              </a:ext>
            </a:extLst>
          </p:cNvPr>
          <p:cNvSpPr>
            <a:spLocks noGrp="1"/>
          </p:cNvSpPr>
          <p:nvPr>
            <p:ph type="title"/>
          </p:nvPr>
        </p:nvSpPr>
        <p:spPr>
          <a:xfrm>
            <a:off x="839788" y="457200"/>
            <a:ext cx="3932237" cy="1600200"/>
          </a:xfrm>
        </p:spPr>
        <p:txBody>
          <a:bodyPr anchor="b">
            <a:normAutofit fontScale="90000"/>
          </a:bodyPr>
          <a:lstStyle/>
          <a:p>
            <a:r>
              <a:rPr lang="en-US" dirty="0"/>
              <a:t>Fictional Recreation of Florence in Distances</a:t>
            </a:r>
          </a:p>
        </p:txBody>
      </p:sp>
      <p:pic>
        <p:nvPicPr>
          <p:cNvPr id="11" name="Picture 10">
            <a:extLst>
              <a:ext uri="{FF2B5EF4-FFF2-40B4-BE49-F238E27FC236}">
                <a16:creationId xmlns:a16="http://schemas.microsoft.com/office/drawing/2014/main" id="{7C35C51A-C4E1-A15F-917A-E64E6301F754}"/>
              </a:ext>
            </a:extLst>
          </p:cNvPr>
          <p:cNvPicPr>
            <a:picLocks noChangeAspect="1"/>
          </p:cNvPicPr>
          <p:nvPr/>
        </p:nvPicPr>
        <p:blipFill>
          <a:blip r:embed="rId2"/>
          <a:stretch>
            <a:fillRect/>
          </a:stretch>
        </p:blipFill>
        <p:spPr>
          <a:xfrm>
            <a:off x="5194445" y="987425"/>
            <a:ext cx="6149685" cy="4873625"/>
          </a:xfrm>
          <a:prstGeom prst="rect">
            <a:avLst/>
          </a:prstGeom>
          <a:noFill/>
        </p:spPr>
      </p:pic>
      <p:sp>
        <p:nvSpPr>
          <p:cNvPr id="8" name="Subtitle 7">
            <a:extLst>
              <a:ext uri="{FF2B5EF4-FFF2-40B4-BE49-F238E27FC236}">
                <a16:creationId xmlns:a16="http://schemas.microsoft.com/office/drawing/2014/main" id="{50061247-EA4F-4DFA-AFCE-648487762CF7}"/>
              </a:ext>
            </a:extLst>
          </p:cNvPr>
          <p:cNvSpPr>
            <a:spLocks noGrp="1"/>
          </p:cNvSpPr>
          <p:nvPr>
            <p:ph type="body" sz="half" idx="2"/>
          </p:nvPr>
        </p:nvSpPr>
        <p:spPr>
          <a:xfrm>
            <a:off x="839788" y="2057400"/>
            <a:ext cx="3932237" cy="3811588"/>
          </a:xfrm>
        </p:spPr>
        <p:txBody>
          <a:bodyPr>
            <a:normAutofit/>
          </a:bodyPr>
          <a:lstStyle/>
          <a:p>
            <a:r>
              <a:rPr lang="en-US" sz="1800" dirty="0"/>
              <a:t>For this instance, the distance in miles between locations has been remade inside of this graph. </a:t>
            </a:r>
          </a:p>
          <a:p>
            <a:r>
              <a:rPr lang="en-US" sz="1800" dirty="0"/>
              <a:t>The places listed are:</a:t>
            </a:r>
          </a:p>
          <a:p>
            <a:r>
              <a:rPr lang="en-US" sz="1800" dirty="0"/>
              <a:t>Hospital (North Alabama Medical Center)</a:t>
            </a:r>
            <a:br>
              <a:rPr lang="en-US" sz="1800" dirty="0"/>
            </a:br>
            <a:r>
              <a:rPr lang="en-US" sz="1800" dirty="0"/>
              <a:t>Cox Creek</a:t>
            </a:r>
            <a:br>
              <a:rPr lang="en-US" sz="1800" dirty="0"/>
            </a:br>
            <a:r>
              <a:rPr lang="en-US" sz="1800" dirty="0"/>
              <a:t>McFarland Park</a:t>
            </a:r>
            <a:br>
              <a:rPr lang="en-US" sz="1800" dirty="0"/>
            </a:br>
            <a:r>
              <a:rPr lang="en-US" sz="1800" dirty="0"/>
              <a:t>UNA</a:t>
            </a:r>
            <a:br>
              <a:rPr lang="en-US" sz="1800" dirty="0"/>
            </a:br>
            <a:r>
              <a:rPr lang="en-US" sz="1800" dirty="0"/>
              <a:t>Seven Points</a:t>
            </a:r>
            <a:br>
              <a:rPr lang="en-US" sz="1800" dirty="0"/>
            </a:br>
            <a:r>
              <a:rPr lang="en-US" sz="1800" dirty="0"/>
              <a:t>Florence Mall</a:t>
            </a:r>
            <a:br>
              <a:rPr lang="en-US" sz="1800" dirty="0"/>
            </a:br>
            <a:r>
              <a:rPr lang="en-US" sz="1800" dirty="0"/>
              <a:t>Florence Cemetery</a:t>
            </a:r>
            <a:br>
              <a:rPr lang="en-US" sz="1800" dirty="0"/>
            </a:br>
            <a:r>
              <a:rPr lang="en-US" sz="1800" dirty="0"/>
              <a:t>Deibert Park</a:t>
            </a:r>
          </a:p>
        </p:txBody>
      </p:sp>
      <p:sp>
        <p:nvSpPr>
          <p:cNvPr id="24" name="Slide Number Placeholder 23">
            <a:extLst>
              <a:ext uri="{FF2B5EF4-FFF2-40B4-BE49-F238E27FC236}">
                <a16:creationId xmlns:a16="http://schemas.microsoft.com/office/drawing/2014/main" id="{9A686A52-7630-4675-B383-8C2AD252EC1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D8DA9DAA-006C-4F4B-980E-E3DF019B24E2}" type="slidenum">
              <a:rPr lang="en-US" smtClean="0"/>
              <a:pPr>
                <a:spcAft>
                  <a:spcPts val="600"/>
                </a:spcAft>
              </a:pPr>
              <a:t>7</a:t>
            </a:fld>
            <a:endParaRPr lang="en-US"/>
          </a:p>
        </p:txBody>
      </p:sp>
    </p:spTree>
    <p:extLst>
      <p:ext uri="{BB962C8B-B14F-4D97-AF65-F5344CB8AC3E}">
        <p14:creationId xmlns:p14="http://schemas.microsoft.com/office/powerpoint/2010/main" val="358477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US" sz="5400" dirty="0"/>
              <a:t>Test Case</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705928" y="1681163"/>
            <a:ext cx="2834640" cy="823912"/>
          </a:xfrm>
        </p:spPr>
        <p:txBody>
          <a:bodyPr>
            <a:normAutofit/>
          </a:bodyPr>
          <a:lstStyle/>
          <a:p>
            <a:r>
              <a:rPr lang="en-US" dirty="0"/>
              <a:t>Hospital to F.M.</a:t>
            </a:r>
            <a:br>
              <a:rPr lang="en-US" dirty="0"/>
            </a:br>
            <a:r>
              <a:rPr lang="en-US" dirty="0"/>
              <a:t>Hospital to D.P.</a:t>
            </a:r>
          </a:p>
        </p:txBody>
      </p:sp>
      <p:pic>
        <p:nvPicPr>
          <p:cNvPr id="8" name="Content Placeholder 7">
            <a:extLst>
              <a:ext uri="{FF2B5EF4-FFF2-40B4-BE49-F238E27FC236}">
                <a16:creationId xmlns:a16="http://schemas.microsoft.com/office/drawing/2014/main" id="{18B71F87-CEF3-9643-DE95-4BA63A9F51CC}"/>
              </a:ext>
            </a:extLst>
          </p:cNvPr>
          <p:cNvPicPr>
            <a:picLocks noGrp="1" noChangeAspect="1"/>
          </p:cNvPicPr>
          <p:nvPr>
            <p:ph sz="half" idx="2"/>
          </p:nvPr>
        </p:nvPicPr>
        <p:blipFill>
          <a:blip r:embed="rId2"/>
          <a:stretch>
            <a:fillRect/>
          </a:stretch>
        </p:blipFill>
        <p:spPr>
          <a:xfrm>
            <a:off x="185911" y="2547956"/>
            <a:ext cx="3579534" cy="2752725"/>
          </a:xfrm>
        </p:spPr>
      </p:pic>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4080540" y="1681163"/>
            <a:ext cx="2834640" cy="823912"/>
          </a:xfrm>
        </p:spPr>
        <p:txBody>
          <a:bodyPr>
            <a:normAutofit/>
          </a:bodyPr>
          <a:lstStyle/>
          <a:p>
            <a:r>
              <a:rPr lang="en-US" dirty="0"/>
              <a:t>Hospital to </a:t>
            </a:r>
            <a:r>
              <a:rPr lang="en-US" dirty="0" err="1"/>
              <a:t>McF</a:t>
            </a:r>
            <a:r>
              <a:rPr lang="en-US" dirty="0"/>
              <a:t>.</a:t>
            </a:r>
          </a:p>
        </p:txBody>
      </p:sp>
      <p:pic>
        <p:nvPicPr>
          <p:cNvPr id="10" name="Content Placeholder 9">
            <a:extLst>
              <a:ext uri="{FF2B5EF4-FFF2-40B4-BE49-F238E27FC236}">
                <a16:creationId xmlns:a16="http://schemas.microsoft.com/office/drawing/2014/main" id="{A3E76E8C-270A-98BC-DA5C-2FE9825DCC84}"/>
              </a:ext>
            </a:extLst>
          </p:cNvPr>
          <p:cNvPicPr>
            <a:picLocks noGrp="1" noChangeAspect="1"/>
          </p:cNvPicPr>
          <p:nvPr>
            <p:ph sz="quarter" idx="4"/>
          </p:nvPr>
        </p:nvPicPr>
        <p:blipFill>
          <a:blip r:embed="rId3"/>
          <a:stretch>
            <a:fillRect/>
          </a:stretch>
        </p:blipFill>
        <p:spPr>
          <a:xfrm>
            <a:off x="3890188" y="2547956"/>
            <a:ext cx="3830837" cy="2472618"/>
          </a:xfrm>
        </p:spPr>
      </p:pic>
      <p:sp>
        <p:nvSpPr>
          <p:cNvPr id="11" name="Text Placeholder 4">
            <a:extLst>
              <a:ext uri="{FF2B5EF4-FFF2-40B4-BE49-F238E27FC236}">
                <a16:creationId xmlns:a16="http://schemas.microsoft.com/office/drawing/2014/main" id="{CE6B5B72-43F9-4438-A504-FD3C083AB96D}"/>
              </a:ext>
            </a:extLst>
          </p:cNvPr>
          <p:cNvSpPr txBox="1">
            <a:spLocks/>
          </p:cNvSpPr>
          <p:nvPr/>
        </p:nvSpPr>
        <p:spPr>
          <a:xfrm>
            <a:off x="7951368" y="1681163"/>
            <a:ext cx="2834640" cy="82391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Hospital to UNA</a:t>
            </a:r>
          </a:p>
          <a:p>
            <a:r>
              <a:rPr lang="en-US" dirty="0"/>
              <a:t>Hospital to 7P.</a:t>
            </a:r>
          </a:p>
        </p:txBody>
      </p:sp>
      <p:sp>
        <p:nvSpPr>
          <p:cNvPr id="13" name="Content Placeholder 5">
            <a:extLst>
              <a:ext uri="{FF2B5EF4-FFF2-40B4-BE49-F238E27FC236}">
                <a16:creationId xmlns:a16="http://schemas.microsoft.com/office/drawing/2014/main" id="{DE486408-F529-4D60-A080-911A0851FE1B}"/>
              </a:ext>
            </a:extLst>
          </p:cNvPr>
          <p:cNvSpPr txBox="1">
            <a:spLocks/>
          </p:cNvSpPr>
          <p:nvPr/>
        </p:nvSpPr>
        <p:spPr>
          <a:xfrm>
            <a:off x="8526870" y="2505075"/>
            <a:ext cx="2834640"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pic>
        <p:nvPicPr>
          <p:cNvPr id="14" name="Picture 13">
            <a:extLst>
              <a:ext uri="{FF2B5EF4-FFF2-40B4-BE49-F238E27FC236}">
                <a16:creationId xmlns:a16="http://schemas.microsoft.com/office/drawing/2014/main" id="{2F69BF5F-E54F-4211-E02F-590E57DD9ACE}"/>
              </a:ext>
            </a:extLst>
          </p:cNvPr>
          <p:cNvPicPr>
            <a:picLocks noChangeAspect="1"/>
          </p:cNvPicPr>
          <p:nvPr/>
        </p:nvPicPr>
        <p:blipFill>
          <a:blip r:embed="rId4"/>
          <a:stretch>
            <a:fillRect/>
          </a:stretch>
        </p:blipFill>
        <p:spPr>
          <a:xfrm>
            <a:off x="7951368" y="2505075"/>
            <a:ext cx="3534704" cy="3261120"/>
          </a:xfrm>
          <a:prstGeom prst="rect">
            <a:avLst/>
          </a:prstGeom>
        </p:spPr>
      </p:pic>
    </p:spTree>
    <p:extLst>
      <p:ext uri="{BB962C8B-B14F-4D97-AF65-F5344CB8AC3E}">
        <p14:creationId xmlns:p14="http://schemas.microsoft.com/office/powerpoint/2010/main" val="140345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a:lstStyle/>
          <a:p>
            <a:r>
              <a:rPr lang="en-US" dirty="0"/>
              <a:t>Presentation Title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2"/>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3"/>
          <a:srcRect t="347" b="347"/>
          <a:stretch/>
        </p:blipFill>
        <p:spPr/>
      </p:pic>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4"/>
          <a:srcRect l="16" r="16"/>
          <a:stretch/>
        </p:blipFill>
        <p:spPr/>
      </p:pic>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a:lstStyle/>
          <a:p>
            <a:r>
              <a:rPr lang="en-US" dirty="0"/>
              <a:t>Cameron Wheeless II</a:t>
            </a:r>
          </a:p>
          <a:p>
            <a:r>
              <a:rPr lang="en-US" dirty="0"/>
              <a:t>Jahnavi</a:t>
            </a:r>
          </a:p>
          <a:p>
            <a:r>
              <a:rPr lang="en-US" dirty="0"/>
              <a:t>Manisha</a:t>
            </a:r>
          </a:p>
          <a:p>
            <a:endParaRPr lang="en-US" dirty="0"/>
          </a:p>
        </p:txBody>
      </p:sp>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5"/>
          <a:srcRect t="108" b="108"/>
          <a:stretch/>
        </p:blipFill>
        <p:spPr/>
      </p:pic>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9</a:t>
            </a:fld>
            <a:endParaRPr lang="en-US" dirty="0"/>
          </a:p>
        </p:txBody>
      </p:sp>
    </p:spTree>
    <p:extLst>
      <p:ext uri="{BB962C8B-B14F-4D97-AF65-F5344CB8AC3E}">
        <p14:creationId xmlns:p14="http://schemas.microsoft.com/office/powerpoint/2010/main" val="92731315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 id="{D860ABA3-507A-4DC6-8D34-B6D2FE41A3BA}" vid="{BBA8DB39-4D39-4790-8D8A-7FB22E9634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D08CD0-82A3-4566-9B63-BB91B2D8976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F979E8A1-055A-4751-97E9-E6B1F9E21214}">
  <ds:schemaRefs>
    <ds:schemaRef ds:uri="http://schemas.microsoft.com/sharepoint/v3/contenttype/forms"/>
  </ds:schemaRefs>
</ds:datastoreItem>
</file>

<file path=customXml/itemProps3.xml><?xml version="1.0" encoding="utf-8"?>
<ds:datastoreItem xmlns:ds="http://schemas.openxmlformats.org/officeDocument/2006/customXml" ds:itemID="{64958658-F0F0-4C75-A3B7-276A0C8E9F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{B1E321D4-C856-40A9-83C5-4253EE649BFA}tf89338750_win32</Template>
  <TotalTime>303</TotalTime>
  <Words>396</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Univers</vt:lpstr>
      <vt:lpstr>GradientUnivers</vt:lpstr>
      <vt:lpstr>Ambulance: Dijkstra’s Algorithm</vt:lpstr>
      <vt:lpstr>Application:</vt:lpstr>
      <vt:lpstr>Behind the Scenes</vt:lpstr>
      <vt:lpstr>File Reading</vt:lpstr>
      <vt:lpstr>PowerPoint Presentation</vt:lpstr>
      <vt:lpstr>Dijkstra's Algorithm </vt:lpstr>
      <vt:lpstr>Fictional Recreation of Florence in Distances</vt:lpstr>
      <vt:lpstr>Test Case</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Ambulance: Dijkstra’s Algorithm</dc:title>
  <dc:creator>Cameron WHEELESS</dc:creator>
  <cp:lastModifiedBy>Cameron WHEELESS</cp:lastModifiedBy>
  <cp:revision>10</cp:revision>
  <dcterms:created xsi:type="dcterms:W3CDTF">2023-11-19T21:28:41Z</dcterms:created>
  <dcterms:modified xsi:type="dcterms:W3CDTF">2023-11-20T05:07:58Z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