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75" r:id="rId3"/>
    <p:sldId id="257" r:id="rId4"/>
    <p:sldId id="258" r:id="rId5"/>
    <p:sldId id="276" r:id="rId6"/>
    <p:sldId id="271" r:id="rId7"/>
    <p:sldId id="272" r:id="rId8"/>
    <p:sldId id="287" r:id="rId9"/>
    <p:sldId id="273" r:id="rId10"/>
    <p:sldId id="279" r:id="rId11"/>
    <p:sldId id="280" r:id="rId12"/>
    <p:sldId id="281" r:id="rId13"/>
    <p:sldId id="264" r:id="rId14"/>
    <p:sldId id="265" r:id="rId15"/>
    <p:sldId id="267" r:id="rId16"/>
    <p:sldId id="266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09"/>
    <p:restoredTop sz="94673"/>
  </p:normalViewPr>
  <p:slideViewPr>
    <p:cSldViewPr snapToGrid="0" snapToObjects="1">
      <p:cViewPr varScale="1">
        <p:scale>
          <a:sx n="85" d="100"/>
          <a:sy n="85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1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4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64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37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6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8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1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5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2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13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5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8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81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hyperlink" Target="http://seattlearea.com/zip-cod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17" Type="http://schemas.openxmlformats.org/officeDocument/2006/relationships/image" Target="../media/image20.jpg"/><Relationship Id="rId2" Type="http://schemas.openxmlformats.org/officeDocument/2006/relationships/image" Target="../media/image12.png"/><Relationship Id="rId16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26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F6CE-52B6-4F47-BD31-3FF4C5A76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39889"/>
            <a:ext cx="9471378" cy="1306689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67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Battle of Neighborhoods</a:t>
            </a:r>
            <a:endParaRPr lang="en-US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ED99B-7C24-9B42-B8D9-F68D83725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144" y="5643877"/>
            <a:ext cx="5711634" cy="673545"/>
          </a:xfrm>
        </p:spPr>
        <p:txBody>
          <a:bodyPr>
            <a:normAutofit/>
          </a:bodyPr>
          <a:lstStyle/>
          <a:p>
            <a:r>
              <a:rPr lang="en-US" sz="3600" dirty="0"/>
              <a:t>		</a:t>
            </a:r>
            <a:r>
              <a:rPr lang="en-US" sz="3600" dirty="0" smtClean="0"/>
              <a:t>New York City, NY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8F83-1ABE-1247-BFE1-D2F794DF8C6F}"/>
              </a:ext>
            </a:extLst>
          </p:cNvPr>
          <p:cNvSpPr txBox="1"/>
          <p:nvPr/>
        </p:nvSpPr>
        <p:spPr>
          <a:xfrm>
            <a:off x="9067559" y="6028123"/>
            <a:ext cx="2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BY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Manisha Agarwal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89" y="2260415"/>
            <a:ext cx="4857844" cy="32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5CFA3D-772E-0B41-8454-828E700CF82F}"/>
              </a:ext>
            </a:extLst>
          </p:cNvPr>
          <p:cNvSpPr txBox="1"/>
          <p:nvPr/>
        </p:nvSpPr>
        <p:spPr>
          <a:xfrm>
            <a:off x="3208338" y="329143"/>
            <a:ext cx="5386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POPULATION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466850"/>
            <a:ext cx="11963116" cy="43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8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3C8305-4B37-E34B-952B-0029F0411549}"/>
              </a:ext>
            </a:extLst>
          </p:cNvPr>
          <p:cNvSpPr txBox="1"/>
          <p:nvPr/>
        </p:nvSpPr>
        <p:spPr>
          <a:xfrm>
            <a:off x="3635022" y="314324"/>
            <a:ext cx="614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AVERAGE SCHOOL RATINGS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2" y="1886302"/>
            <a:ext cx="11745912" cy="44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5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479C4-3EBC-4948-B1E1-80F98C975DFA}"/>
              </a:ext>
            </a:extLst>
          </p:cNvPr>
          <p:cNvSpPr txBox="1"/>
          <p:nvPr/>
        </p:nvSpPr>
        <p:spPr>
          <a:xfrm>
            <a:off x="3485798" y="356306"/>
            <a:ext cx="534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MEDIAN HOUSE PRICE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78" y="1481137"/>
            <a:ext cx="10911109" cy="41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E1D6-4C89-8641-A3C9-25D2E111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between Neighborhoods </a:t>
            </a:r>
            <a:r>
              <a:rPr lang="en-US" sz="36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–</a:t>
            </a:r>
            <a:br>
              <a:rPr lang="en-US" sz="36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r>
              <a:rPr lang="en-US" sz="36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New York</a:t>
            </a:r>
            <a:endParaRPr lang="en-US" sz="3600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DC5C-374A-EE48-AE11-2D0B281FC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18010"/>
            <a:ext cx="10895401" cy="4449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 </a:t>
            </a:r>
            <a:r>
              <a:rPr lang="en-IN" sz="36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Wakefield </a:t>
            </a:r>
            <a:r>
              <a:rPr lang="en-IN" sz="3600" u="sng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and  </a:t>
            </a:r>
            <a:r>
              <a:rPr lang="en-IN" sz="3600" u="sng" dirty="0">
                <a:solidFill>
                  <a:schemeClr val="bg2">
                    <a:lumMod val="40000"/>
                    <a:lumOff val="60000"/>
                  </a:schemeClr>
                </a:solidFill>
                <a:latin typeface="-apple-system"/>
              </a:rPr>
              <a:t>Marble Hill</a:t>
            </a:r>
            <a:endParaRPr lang="en-US" sz="3200" u="sng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lets compare 2 neighborhoods to choose one that best matches our requirements as given below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More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Indian Population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Higher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School Rating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Reasonable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Housing Price in the Range of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150k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300k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Great Amenities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Comfortable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243439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8217-0488-EE4F-B9C8-277F0B8A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260" y="15693"/>
            <a:ext cx="6117343" cy="887419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Neighborhood 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Venues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60" y="903112"/>
            <a:ext cx="6146982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F646-A75F-A34C-B3DB-9E1C3F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375" y="0"/>
            <a:ext cx="6087003" cy="756356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Population 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425" y="756356"/>
            <a:ext cx="6128953" cy="59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2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A4C2-EAC6-3B4D-A698-2CB572BB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58" y="193074"/>
            <a:ext cx="3812508" cy="822926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School 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ratings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803" y="1016000"/>
            <a:ext cx="5528419" cy="569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94A9-6B65-BC4F-A901-2E2802B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402" y="0"/>
            <a:ext cx="6245930" cy="918280"/>
          </a:xfrm>
        </p:spPr>
        <p:txBody>
          <a:bodyPr/>
          <a:lstStyle/>
          <a:p>
            <a: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Average </a:t>
            </a:r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housing price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19" y="918280"/>
            <a:ext cx="6196013" cy="5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5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BA86CC-34C3-43C1-B328-62490FE69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A34FB-8C90-4D4F-8FA5-32F48D37B7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F4C9D6-90BC-48A0-91E8-0F0373CA11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ABD5E-93A2-4B90-8AA6-F0E768DEED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B28B30-CE66-4E15-8ED6-99ED9DD706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451765-3852-2E4B-A22A-86AB64D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55" y="2380464"/>
            <a:ext cx="3092289" cy="1023765"/>
          </a:xfrm>
        </p:spPr>
        <p:txBody>
          <a:bodyPr>
            <a:noAutofit/>
          </a:bodyPr>
          <a:lstStyle/>
          <a:p>
            <a:pPr algn="r"/>
            <a: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  <a:br>
              <a:rPr lang="en-US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u="sng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B5D784-8B10-427C-B69F-040C0E2BB2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E3D7A-A77B-4350-B783-A006D0E568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BCB-C915-2644-AA3E-719302B2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9164" y="1567866"/>
            <a:ext cx="6294448" cy="4863674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IN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Analysis concludes that the two places of New York Wakefield , Marble Hill both has great amenities and </a:t>
            </a:r>
            <a:r>
              <a:rPr lang="en-IN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locality</a:t>
            </a:r>
            <a:r>
              <a:rPr lang="en-US" sz="15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sz="15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Wakefield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has the higher number of Indian population </a:t>
            </a:r>
            <a:endParaRPr lang="en-I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Good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school rating of 9</a:t>
            </a:r>
            <a:endParaRPr lang="en-US" sz="1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Reasonable average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housing price of around 172k </a:t>
            </a:r>
            <a:endParaRPr lang="en-IN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1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700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lso</a:t>
            </a:r>
            <a:r>
              <a:rPr lang="en-US" sz="1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top 10 common venues shows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Wakefield</a:t>
            </a:r>
            <a:r>
              <a:rPr lang="en-US" sz="17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Laundromat, Pharmacy, Food Truck, Clothing Store , Pizza Place, Donut Shop and many more. </a:t>
            </a:r>
            <a:endParaRPr lang="en-US" sz="17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IN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Hence Wakefield wins over Marble Hill!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3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CF21B-A006-EF49-B7BF-F2E2890C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				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781" y="1833562"/>
            <a:ext cx="6217469" cy="416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3A0D-AE5B-134A-AF26-20099809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148" y="452718"/>
            <a:ext cx="5370867" cy="935815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4C8-9263-2440-A1A0-2F738969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44006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recommend the best neighborhood to live, to buy a house, to rent an apartment or build a restaurant etc in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york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 understand the similarities and differences between the neighborhoods using Unsupervised K-Mean Clustering Algorithm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0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4861-8E6D-8E4F-BA67-0CBCB838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501" y="317252"/>
            <a:ext cx="4546778" cy="140053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B3FC-CD60-F04E-8AAB-70890CA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Collecting the top trending venues in the using Foursquare API(Beautiful Soup, http request)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Forming neighborhood clusters based on venue categories using unsupervised k-mean clustering algorithm(sklearn)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Identifying and understanding the similarities and differences between two chosen neighborhoods to retrieve more insights and to conclude which neighborhood wins over other.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B6C0-8EE5-EE44-B1D5-F73162E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31914"/>
            <a:ext cx="11074399" cy="958393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Python packages and Dependencies: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3791-7B28-5644-A505-D55A068F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67407"/>
            <a:ext cx="8946541" cy="4195481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Pandas 		-	Library for Data Analysis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NumPy 		– 	Library to handle data in a vectorized manner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JSON 		– 	Library to handle JSON files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Geopy		– 	To retrieve Location Data 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Requests	– 	Library to handle http requests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Matplotlib	– 	Python Plotting Module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Sklearn	 	– 	Python machine learning Library</a:t>
            </a:r>
          </a:p>
          <a:p>
            <a:pPr lvl="0"/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Folium 		– 	Map rendering Library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59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E62D-CC3F-D248-9748-C0A864F1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956" y="452718"/>
            <a:ext cx="4264556" cy="868082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E39-CC2A-F541-B1A7-0FF37AB2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53037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Web Scraping and Data Wrangling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Top Trending Places  Extraction and Clustering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Decision Making based on the clustered neighborhoods, Population Distribution, School Ratings, Median House Price Analysis</a:t>
            </a:r>
          </a:p>
        </p:txBody>
      </p:sp>
    </p:spTree>
    <p:extLst>
      <p:ext uri="{BB962C8B-B14F-4D97-AF65-F5344CB8AC3E}">
        <p14:creationId xmlns:p14="http://schemas.microsoft.com/office/powerpoint/2010/main" val="357991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BEB775-7FEE-4EBC-99CF-81570B4424D6}"/>
              </a:ext>
            </a:extLst>
          </p:cNvPr>
          <p:cNvSpPr txBox="1"/>
          <p:nvPr/>
        </p:nvSpPr>
        <p:spPr>
          <a:xfrm>
            <a:off x="1457325" y="1628775"/>
            <a:ext cx="1552575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2D1818-A5BE-482B-8364-77CCB3A3F243}"/>
              </a:ext>
            </a:extLst>
          </p:cNvPr>
          <p:cNvSpPr/>
          <p:nvPr/>
        </p:nvSpPr>
        <p:spPr>
          <a:xfrm>
            <a:off x="307271" y="1235478"/>
            <a:ext cx="2743300" cy="21367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/>
              <a:t>Beautiful Soup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B65B7F-0606-4457-9A5C-D0912BC35B8A}"/>
              </a:ext>
            </a:extLst>
          </p:cNvPr>
          <p:cNvSpPr/>
          <p:nvPr/>
        </p:nvSpPr>
        <p:spPr>
          <a:xfrm>
            <a:off x="4005050" y="1304741"/>
            <a:ext cx="3046289" cy="21367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dirty="0">
              <a:solidFill>
                <a:srgbClr val="92D050"/>
              </a:solidFill>
            </a:endParaRPr>
          </a:p>
          <a:p>
            <a:pPr algn="ctr"/>
            <a:r>
              <a:rPr lang="en-US" sz="2400" dirty="0"/>
              <a:t>Google Maps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2AD78-A794-4CC4-964F-95F569B9700E}"/>
              </a:ext>
            </a:extLst>
          </p:cNvPr>
          <p:cNvSpPr txBox="1"/>
          <p:nvPr/>
        </p:nvSpPr>
        <p:spPr>
          <a:xfrm>
            <a:off x="411378" y="1751803"/>
            <a:ext cx="2354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Neighborhood/Postal code</a:t>
            </a:r>
          </a:p>
          <a:p>
            <a:r>
              <a:rPr lang="en-US" sz="1200" b="1" u="sng" dirty="0">
                <a:solidFill>
                  <a:schemeClr val="bg1"/>
                </a:solidFill>
                <a:hlinkClick r:id="rId2"/>
              </a:rPr>
              <a:t>http://seattlearea.com/zip-codes/</a:t>
            </a:r>
            <a:endParaRPr lang="en-US" sz="1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F2A86-BD57-4016-A286-9540E6454D08}"/>
              </a:ext>
            </a:extLst>
          </p:cNvPr>
          <p:cNvSpPr txBox="1"/>
          <p:nvPr/>
        </p:nvSpPr>
        <p:spPr>
          <a:xfrm>
            <a:off x="4289125" y="2304878"/>
            <a:ext cx="2236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Collect Geographical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C3C9B-200D-4AEA-86B9-B3A610E40218}"/>
              </a:ext>
            </a:extLst>
          </p:cNvPr>
          <p:cNvSpPr txBox="1"/>
          <p:nvPr/>
        </p:nvSpPr>
        <p:spPr>
          <a:xfrm>
            <a:off x="4640042" y="4990943"/>
            <a:ext cx="2269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Folium Visualization for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New York Neighborhood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E058CD19-6F9F-4EBB-80A0-1F5A181D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82869" y="2725946"/>
            <a:ext cx="604142" cy="646331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48142716-BC3B-46D8-AF89-BB3A0402A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444512" y="2361838"/>
            <a:ext cx="575768" cy="646331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2FE0B33B-3763-470C-96C0-80E3E250B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49600" y="2379986"/>
            <a:ext cx="604142" cy="644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B29DEC61-686F-448F-AF0F-268B629D8797}"/>
              </a:ext>
            </a:extLst>
          </p:cNvPr>
          <p:cNvSpPr/>
          <p:nvPr/>
        </p:nvSpPr>
        <p:spPr>
          <a:xfrm>
            <a:off x="3092948" y="2033884"/>
            <a:ext cx="822569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406569-1BEF-4DAB-BD30-912F101E41AC}"/>
              </a:ext>
            </a:extLst>
          </p:cNvPr>
          <p:cNvSpPr/>
          <p:nvPr/>
        </p:nvSpPr>
        <p:spPr>
          <a:xfrm>
            <a:off x="7105999" y="2116902"/>
            <a:ext cx="712784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8A1D7C4-0629-47F8-AF00-5B87FBF14714}"/>
              </a:ext>
            </a:extLst>
          </p:cNvPr>
          <p:cNvSpPr/>
          <p:nvPr/>
        </p:nvSpPr>
        <p:spPr>
          <a:xfrm rot="5400000">
            <a:off x="9302256" y="3196767"/>
            <a:ext cx="683676" cy="3825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6D2A6-FAD7-2F4B-9474-2B7E60364CF0}"/>
              </a:ext>
            </a:extLst>
          </p:cNvPr>
          <p:cNvSpPr txBox="1"/>
          <p:nvPr/>
        </p:nvSpPr>
        <p:spPr>
          <a:xfrm>
            <a:off x="855830" y="234204"/>
            <a:ext cx="728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Web Scraping and Data Wrangling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4252755"/>
            <a:ext cx="3305175" cy="14763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49" y="3729891"/>
            <a:ext cx="4783490" cy="29854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82" y="1158542"/>
            <a:ext cx="3248131" cy="18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5A281A-7200-4BC6-9B60-DDA0A81DF947}"/>
              </a:ext>
            </a:extLst>
          </p:cNvPr>
          <p:cNvSpPr/>
          <p:nvPr/>
        </p:nvSpPr>
        <p:spPr>
          <a:xfrm>
            <a:off x="452636" y="2171323"/>
            <a:ext cx="1772194" cy="2845526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Four Square API Calls to Collect Neighborhood Venue Category and LAT/LNG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4027D9-AAF9-4263-8132-9438FFBDC2EE}"/>
              </a:ext>
            </a:extLst>
          </p:cNvPr>
          <p:cNvSpPr/>
          <p:nvPr/>
        </p:nvSpPr>
        <p:spPr>
          <a:xfrm>
            <a:off x="2889717" y="2738877"/>
            <a:ext cx="1349804" cy="188240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One Hot Encoding to Convert Labels into Numbers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0FCE62-BE9D-478A-B5D9-380439E5F29F}"/>
              </a:ext>
            </a:extLst>
          </p:cNvPr>
          <p:cNvSpPr/>
          <p:nvPr/>
        </p:nvSpPr>
        <p:spPr>
          <a:xfrm>
            <a:off x="4878356" y="2699517"/>
            <a:ext cx="1724661" cy="1968134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Venues Grouped by Neighborhood </a:t>
            </a:r>
            <a:r>
              <a:rPr lang="en-US" b="1" dirty="0" smtClean="0"/>
              <a:t>341 </a:t>
            </a:r>
            <a:r>
              <a:rPr lang="en-US" b="1" dirty="0"/>
              <a:t>Unique Venues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25EC35-957A-4F82-AA0D-DC97CAF1383B}"/>
              </a:ext>
            </a:extLst>
          </p:cNvPr>
          <p:cNvSpPr/>
          <p:nvPr/>
        </p:nvSpPr>
        <p:spPr>
          <a:xfrm>
            <a:off x="7269892" y="2932738"/>
            <a:ext cx="2046513" cy="16089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K-Means Clustering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DCB120-FFD6-4BDC-BD84-A780BBE6AC61}"/>
              </a:ext>
            </a:extLst>
          </p:cNvPr>
          <p:cNvSpPr/>
          <p:nvPr/>
        </p:nvSpPr>
        <p:spPr>
          <a:xfrm>
            <a:off x="10191749" y="1431235"/>
            <a:ext cx="1510393" cy="464156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C7DC88-ADDC-44E6-9E4C-2B70FE6DEFB3}"/>
              </a:ext>
            </a:extLst>
          </p:cNvPr>
          <p:cNvSpPr txBox="1"/>
          <p:nvPr/>
        </p:nvSpPr>
        <p:spPr>
          <a:xfrm>
            <a:off x="10426337" y="1877162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423636" y="2580614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5C1E8-E9EA-4D01-8711-1D36621656B4}"/>
              </a:ext>
            </a:extLst>
          </p:cNvPr>
          <p:cNvSpPr txBox="1"/>
          <p:nvPr/>
        </p:nvSpPr>
        <p:spPr>
          <a:xfrm>
            <a:off x="10409921" y="3413802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3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91BA4547-53B3-447A-B623-0CE4B1DE1540}"/>
              </a:ext>
            </a:extLst>
          </p:cNvPr>
          <p:cNvSpPr/>
          <p:nvPr/>
        </p:nvSpPr>
        <p:spPr>
          <a:xfrm rot="5400000">
            <a:off x="2280343" y="337640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E62AEF9-A12D-4E06-8CC4-6DF00D758149}"/>
              </a:ext>
            </a:extLst>
          </p:cNvPr>
          <p:cNvSpPr/>
          <p:nvPr/>
        </p:nvSpPr>
        <p:spPr>
          <a:xfrm rot="5400000">
            <a:off x="4333009" y="337640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2AF7242-0079-4A0B-A056-88E70FAB59AB}"/>
              </a:ext>
            </a:extLst>
          </p:cNvPr>
          <p:cNvSpPr/>
          <p:nvPr/>
        </p:nvSpPr>
        <p:spPr>
          <a:xfrm rot="5400000">
            <a:off x="6670323" y="3376408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6EFAC14-B1E3-476B-B29F-35A664C64E45}"/>
              </a:ext>
            </a:extLst>
          </p:cNvPr>
          <p:cNvSpPr/>
          <p:nvPr/>
        </p:nvSpPr>
        <p:spPr>
          <a:xfrm rot="5400000">
            <a:off x="9554350" y="3478029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39C34BD-3F6C-4D6D-B021-4F59852EDF60}"/>
              </a:ext>
            </a:extLst>
          </p:cNvPr>
          <p:cNvSpPr/>
          <p:nvPr/>
        </p:nvSpPr>
        <p:spPr>
          <a:xfrm rot="2882219">
            <a:off x="9551132" y="2712317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2FA8F897-9EAF-49CC-9706-9E349CFFD052}"/>
              </a:ext>
            </a:extLst>
          </p:cNvPr>
          <p:cNvSpPr/>
          <p:nvPr/>
        </p:nvSpPr>
        <p:spPr>
          <a:xfrm rot="7480611">
            <a:off x="9504626" y="4164213"/>
            <a:ext cx="532263" cy="528625"/>
          </a:xfrm>
          <a:prstGeom prst="up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2046E8-6C40-4243-AD98-22331905AB71}"/>
              </a:ext>
            </a:extLst>
          </p:cNvPr>
          <p:cNvSpPr txBox="1"/>
          <p:nvPr/>
        </p:nvSpPr>
        <p:spPr>
          <a:xfrm>
            <a:off x="1354667" y="320350"/>
            <a:ext cx="7362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Venues Extraction using Four Square API and Clustering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407484" y="5185560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D20973-28D1-4B30-BE9D-EC17B8ED7FFB}"/>
              </a:ext>
            </a:extLst>
          </p:cNvPr>
          <p:cNvSpPr txBox="1"/>
          <p:nvPr/>
        </p:nvSpPr>
        <p:spPr>
          <a:xfrm>
            <a:off x="10479934" y="4298319"/>
            <a:ext cx="115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1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07775C-43C6-4081-A7C0-4411BA725AC5}"/>
              </a:ext>
            </a:extLst>
          </p:cNvPr>
          <p:cNvSpPr/>
          <p:nvPr/>
        </p:nvSpPr>
        <p:spPr>
          <a:xfrm>
            <a:off x="2705314" y="438610"/>
            <a:ext cx="57249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u="sng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Clustering </a:t>
            </a:r>
            <a:r>
              <a:rPr lang="en-US" sz="32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Neighborhood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E254D61-AE07-4E2C-B72B-329F4F576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59" y="1959151"/>
            <a:ext cx="90868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8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C86204-59E4-4BC9-A233-FCE36C9DA33F}"/>
              </a:ext>
            </a:extLst>
          </p:cNvPr>
          <p:cNvSpPr/>
          <p:nvPr/>
        </p:nvSpPr>
        <p:spPr>
          <a:xfrm>
            <a:off x="3660871" y="411345"/>
            <a:ext cx="1950720" cy="9492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1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F4BE94-F8D8-4A54-8956-77EF024E0734}"/>
              </a:ext>
            </a:extLst>
          </p:cNvPr>
          <p:cNvSpPr/>
          <p:nvPr/>
        </p:nvSpPr>
        <p:spPr>
          <a:xfrm>
            <a:off x="6720863" y="416298"/>
            <a:ext cx="1950720" cy="94922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Neighborhood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EBC43B-E988-41EC-A297-0CAF7E429E8E}"/>
              </a:ext>
            </a:extLst>
          </p:cNvPr>
          <p:cNvSpPr/>
          <p:nvPr/>
        </p:nvSpPr>
        <p:spPr>
          <a:xfrm>
            <a:off x="1569741" y="2059855"/>
            <a:ext cx="1950720" cy="1832875"/>
          </a:xfrm>
          <a:prstGeom prst="roundRect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Population Distribution Analysis	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C4B29E-CFD0-431C-A001-A4FA198B4A0C}"/>
              </a:ext>
            </a:extLst>
          </p:cNvPr>
          <p:cNvSpPr/>
          <p:nvPr/>
        </p:nvSpPr>
        <p:spPr>
          <a:xfrm>
            <a:off x="4561462" y="2242684"/>
            <a:ext cx="1950720" cy="183287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School Ratings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6EE6D6-513F-4E4B-B1C5-372D86F8E85F}"/>
              </a:ext>
            </a:extLst>
          </p:cNvPr>
          <p:cNvSpPr/>
          <p:nvPr/>
        </p:nvSpPr>
        <p:spPr>
          <a:xfrm>
            <a:off x="7448029" y="2138417"/>
            <a:ext cx="1950720" cy="18328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Median House Price Analysis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57488735-1E8B-4AFC-BFF1-02EB0A4E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94638" y="4683035"/>
            <a:ext cx="914400" cy="914400"/>
          </a:xfrm>
          <a:prstGeom prst="rect">
            <a:avLst/>
          </a:prstGeom>
        </p:spPr>
      </p:pic>
      <p:pic>
        <p:nvPicPr>
          <p:cNvPr id="8" name="Graphic 7" descr="City">
            <a:extLst>
              <a:ext uri="{FF2B5EF4-FFF2-40B4-BE49-F238E27FC236}">
                <a16:creationId xmlns:a16="http://schemas.microsoft.com/office/drawing/2014/main" id="{342076A2-01C0-4BE8-8E42-0C2C04485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3073" y="5695406"/>
            <a:ext cx="1227909" cy="10450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40B49B-159D-432E-A8A4-9B1FDA912C1A}"/>
              </a:ext>
            </a:extLst>
          </p:cNvPr>
          <p:cNvSpPr/>
          <p:nvPr/>
        </p:nvSpPr>
        <p:spPr>
          <a:xfrm>
            <a:off x="4170490" y="6488668"/>
            <a:ext cx="2734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Winning Neighborhood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929F42-DB7E-4F8D-8095-48D2A1C4C595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636231" y="1360573"/>
            <a:ext cx="3787158" cy="777844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16F02-76F9-4757-AFA3-34D9E331A4C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636231" y="1360573"/>
            <a:ext cx="900591" cy="88211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8AFE0F-D5D1-4D1F-8CA1-5EFD3A1BE1D1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45101" y="1400239"/>
            <a:ext cx="2087882" cy="65961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13">
            <a:extLst>
              <a:ext uri="{FF2B5EF4-FFF2-40B4-BE49-F238E27FC236}">
                <a16:creationId xmlns:a16="http://schemas.microsoft.com/office/drawing/2014/main" id="{931FEBB3-25B3-477E-852A-662ADCF7DF52}"/>
              </a:ext>
            </a:extLst>
          </p:cNvPr>
          <p:cNvSpPr/>
          <p:nvPr/>
        </p:nvSpPr>
        <p:spPr>
          <a:xfrm>
            <a:off x="9901646" y="4199935"/>
            <a:ext cx="1698172" cy="1397500"/>
          </a:xfrm>
          <a:prstGeom prst="clou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Cluster Analysis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05FC9-B7D3-4602-A866-E3AE7600439E}"/>
              </a:ext>
            </a:extLst>
          </p:cNvPr>
          <p:cNvCxnSpPr>
            <a:endCxn id="7" idx="3"/>
          </p:cNvCxnSpPr>
          <p:nvPr/>
        </p:nvCxnSpPr>
        <p:spPr>
          <a:xfrm flipH="1">
            <a:off x="6109038" y="5140235"/>
            <a:ext cx="3792608" cy="0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17A318-AA42-4042-9A1D-4E3DB07F1D2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864093" y="1365526"/>
            <a:ext cx="4832130" cy="678677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AE36D1-E593-4B3D-9A2D-915C577E6E1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706081" y="1365526"/>
            <a:ext cx="1990142" cy="861506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B7F019-A586-4CE5-91AF-FAAE26D9423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7696223" y="1365526"/>
            <a:ext cx="727166" cy="77289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Group">
            <a:extLst>
              <a:ext uri="{FF2B5EF4-FFF2-40B4-BE49-F238E27FC236}">
                <a16:creationId xmlns:a16="http://schemas.microsoft.com/office/drawing/2014/main" id="{8515A4F6-B5FA-4408-AC0C-8A24512B57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590423" y="3276409"/>
            <a:ext cx="914400" cy="914400"/>
          </a:xfrm>
          <a:prstGeom prst="rect">
            <a:avLst/>
          </a:prstGeom>
        </p:spPr>
      </p:pic>
      <p:pic>
        <p:nvPicPr>
          <p:cNvPr id="20" name="Graphic 19" descr="Children">
            <a:extLst>
              <a:ext uri="{FF2B5EF4-FFF2-40B4-BE49-F238E27FC236}">
                <a16:creationId xmlns:a16="http://schemas.microsoft.com/office/drawing/2014/main" id="{794A39C7-78F4-4D7E-874E-61CE145EE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740423" y="3426409"/>
            <a:ext cx="914400" cy="914400"/>
          </a:xfrm>
          <a:prstGeom prst="rect">
            <a:avLst/>
          </a:prstGeom>
        </p:spPr>
      </p:pic>
      <p:pic>
        <p:nvPicPr>
          <p:cNvPr id="21" name="Graphic 20" descr="Man and Woman">
            <a:extLst>
              <a:ext uri="{FF2B5EF4-FFF2-40B4-BE49-F238E27FC236}">
                <a16:creationId xmlns:a16="http://schemas.microsoft.com/office/drawing/2014/main" id="{8758B4A6-B9CD-4232-81E0-1FB59BD204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890423" y="3576409"/>
            <a:ext cx="914400" cy="914400"/>
          </a:xfrm>
          <a:prstGeom prst="rect">
            <a:avLst/>
          </a:prstGeom>
        </p:spPr>
      </p:pic>
      <p:pic>
        <p:nvPicPr>
          <p:cNvPr id="22" name="Graphic 21" descr="Two Men">
            <a:extLst>
              <a:ext uri="{FF2B5EF4-FFF2-40B4-BE49-F238E27FC236}">
                <a16:creationId xmlns:a16="http://schemas.microsoft.com/office/drawing/2014/main" id="{40EAA797-BE2B-4B72-9B2B-0219D23D93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0423" y="3726409"/>
            <a:ext cx="914400" cy="91440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B6FF15C1-9A74-4BAB-8ECE-7765F4955C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251277" y="3343450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F731EF-BA25-4031-97B2-3A1E2EE38BC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864094" y="3892730"/>
            <a:ext cx="2330544" cy="1247505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F5932E-DD6E-491C-BCCF-7942AC07AC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082963" y="3971292"/>
            <a:ext cx="2340426" cy="940342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51D95A-EF2C-42AA-96D6-05F12EEB53B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36822" y="4075559"/>
            <a:ext cx="0" cy="586501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B42D67-521D-403B-944D-D485C6A3F41D}"/>
              </a:ext>
            </a:extLst>
          </p:cNvPr>
          <p:cNvCxnSpPr>
            <a:cxnSpLocks/>
          </p:cNvCxnSpPr>
          <p:nvPr/>
        </p:nvCxnSpPr>
        <p:spPr>
          <a:xfrm>
            <a:off x="5611591" y="5492474"/>
            <a:ext cx="1" cy="372749"/>
          </a:xfrm>
          <a:prstGeom prst="straightConnector1">
            <a:avLst/>
          </a:prstGeom>
          <a:ln w="762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65731C-2DAA-2442-8155-84F824ED9678}"/>
              </a:ext>
            </a:extLst>
          </p:cNvPr>
          <p:cNvSpPr txBox="1"/>
          <p:nvPr/>
        </p:nvSpPr>
        <p:spPr>
          <a:xfrm>
            <a:off x="156950" y="223866"/>
            <a:ext cx="2497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Decision Making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72" y="345772"/>
            <a:ext cx="1443501" cy="8118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70" y="3752481"/>
            <a:ext cx="947867" cy="62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2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328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Century Gothic</vt:lpstr>
      <vt:lpstr>Wingdings 3</vt:lpstr>
      <vt:lpstr>Ion</vt:lpstr>
      <vt:lpstr>   Battle of Neighborhoods</vt:lpstr>
      <vt:lpstr>Problem Statement</vt:lpstr>
      <vt:lpstr>Objective</vt:lpstr>
      <vt:lpstr>Python packages and Dependencies: </vt:lpstr>
      <vt:lpstr>Work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Neighborhoods – New York</vt:lpstr>
      <vt:lpstr>Neighborhood Venues</vt:lpstr>
      <vt:lpstr>Population distribution</vt:lpstr>
      <vt:lpstr>School ratings</vt:lpstr>
      <vt:lpstr>Average housing price</vt:lpstr>
      <vt:lpstr>Conclusion 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Neighborhoods</dc:title>
  <dc:creator>Microsoft Office User</dc:creator>
  <cp:lastModifiedBy>Manisha Gupta Agarwal</cp:lastModifiedBy>
  <cp:revision>37</cp:revision>
  <cp:lastPrinted>2018-12-22T15:44:01Z</cp:lastPrinted>
  <dcterms:created xsi:type="dcterms:W3CDTF">2018-08-30T01:59:51Z</dcterms:created>
  <dcterms:modified xsi:type="dcterms:W3CDTF">2019-01-18T12:12:30Z</dcterms:modified>
</cp:coreProperties>
</file>