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4" r:id="rId6"/>
    <p:sldId id="317" r:id="rId7"/>
    <p:sldId id="278" r:id="rId8"/>
    <p:sldId id="277" r:id="rId9"/>
    <p:sldId id="268" r:id="rId10"/>
    <p:sldId id="281"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725" autoAdjust="0"/>
  </p:normalViewPr>
  <p:slideViewPr>
    <p:cSldViewPr snapToGrid="0">
      <p:cViewPr varScale="1">
        <p:scale>
          <a:sx n="96" d="100"/>
          <a:sy n="96" d="100"/>
        </p:scale>
        <p:origin x="86" y="13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rouplens.org/datasets/movielens/25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hyperlink" Target="https://www.geeksforgeeks.org/python-implementation-of-movie-recommender-system/" TargetMode="External"/><Relationship Id="rId4" Type="http://schemas.openxmlformats.org/officeDocument/2006/relationships/hyperlink" Target="https://grouplens.org/datasets/movielens/25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3600" dirty="0"/>
              <a:t>Movie Recommendation System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562" y="-55659"/>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174434"/>
            <a:ext cx="3565524" cy="1423283"/>
          </a:xfrm>
        </p:spPr>
        <p:txBody>
          <a:bodyPr>
            <a:normAutofit fontScale="70000" lnSpcReduction="20000"/>
          </a:bodyPr>
          <a:lstStyle/>
          <a:p>
            <a:pPr>
              <a:lnSpc>
                <a:spcPct val="100000"/>
              </a:lnSpc>
            </a:pPr>
            <a:r>
              <a:rPr lang="en-US" b="0" i="0" dirty="0">
                <a:solidFill>
                  <a:schemeClr val="tx1"/>
                </a:solidFill>
                <a:effectLst/>
                <a:latin typeface="Calibri" panose="020F0502020204030204" pitchFamily="34" charset="0"/>
              </a:rPr>
              <a:t>Ameya Adwait Ranade  1561048</a:t>
            </a:r>
          </a:p>
          <a:p>
            <a:pPr>
              <a:lnSpc>
                <a:spcPct val="100000"/>
              </a:lnSpc>
            </a:pPr>
            <a:r>
              <a:rPr lang="en-US" b="0" i="0" dirty="0">
                <a:solidFill>
                  <a:schemeClr val="tx1"/>
                </a:solidFill>
                <a:effectLst/>
                <a:latin typeface="Calibri" panose="020F0502020204030204" pitchFamily="34" charset="0"/>
              </a:rPr>
              <a:t>Manisha Bagora 2199292</a:t>
            </a:r>
          </a:p>
          <a:p>
            <a:pPr>
              <a:lnSpc>
                <a:spcPct val="100000"/>
              </a:lnSpc>
            </a:pPr>
            <a:r>
              <a:rPr lang="en-US" b="0" i="0" dirty="0">
                <a:solidFill>
                  <a:schemeClr val="tx1"/>
                </a:solidFill>
                <a:effectLst/>
                <a:latin typeface="Calibri" panose="020F0502020204030204" pitchFamily="34" charset="0"/>
              </a:rPr>
              <a:t>Parul Vig</a:t>
            </a:r>
            <a:r>
              <a:rPr lang="en-US" dirty="0">
                <a:solidFill>
                  <a:schemeClr val="tx1"/>
                </a:solidFill>
                <a:latin typeface="Calibri" panose="020F0502020204030204" pitchFamily="34" charset="0"/>
              </a:rPr>
              <a:t> </a:t>
            </a:r>
            <a:r>
              <a:rPr lang="en-US" b="0" i="0" dirty="0">
                <a:solidFill>
                  <a:schemeClr val="tx1"/>
                </a:solidFill>
                <a:effectLst/>
                <a:latin typeface="Calibri" panose="020F0502020204030204" pitchFamily="34" charset="0"/>
              </a:rPr>
              <a:t>1356967</a:t>
            </a:r>
            <a:endParaRPr lang="en-US" dirty="0">
              <a:solidFill>
                <a:schemeClr val="tx1"/>
              </a:solidFill>
              <a:latin typeface="Calibri" panose="020F0502020204030204" pitchFamily="34" charset="0"/>
            </a:endParaRPr>
          </a:p>
          <a:p>
            <a:pPr>
              <a:lnSpc>
                <a:spcPct val="100000"/>
              </a:lnSpc>
            </a:pPr>
            <a:r>
              <a:rPr lang="en-US" b="0" i="0" dirty="0">
                <a:solidFill>
                  <a:schemeClr val="tx1"/>
                </a:solidFill>
                <a:effectLst/>
                <a:latin typeface="Calibri" panose="020F0502020204030204" pitchFamily="34" charset="0"/>
              </a:rPr>
              <a:t>Neelam Dighe 2989348</a:t>
            </a:r>
          </a:p>
        </p:txBody>
      </p:sp>
      <p:grpSp>
        <p:nvGrpSpPr>
          <p:cNvPr id="6" name="Group 4">
            <a:extLst>
              <a:ext uri="{FF2B5EF4-FFF2-40B4-BE49-F238E27FC236}">
                <a16:creationId xmlns:a16="http://schemas.microsoft.com/office/drawing/2014/main" id="{15A3E495-B76C-1192-2E7E-DE6368DA17C2}"/>
              </a:ext>
            </a:extLst>
          </p:cNvPr>
          <p:cNvGrpSpPr>
            <a:grpSpLocks noChangeAspect="1"/>
          </p:cNvGrpSpPr>
          <p:nvPr/>
        </p:nvGrpSpPr>
        <p:grpSpPr bwMode="auto">
          <a:xfrm>
            <a:off x="9613127" y="38503"/>
            <a:ext cx="2507311" cy="644056"/>
            <a:chOff x="0" y="0"/>
            <a:chExt cx="2477" cy="745"/>
          </a:xfrm>
        </p:grpSpPr>
        <p:sp>
          <p:nvSpPr>
            <p:cNvPr id="7" name="AutoShape 3">
              <a:extLst>
                <a:ext uri="{FF2B5EF4-FFF2-40B4-BE49-F238E27FC236}">
                  <a16:creationId xmlns:a16="http://schemas.microsoft.com/office/drawing/2014/main" id="{497903A5-EF7E-8829-BC8D-A4585C457CEE}"/>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A40402D7-25BE-D201-B3CA-422746E89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67906"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74780" cy="1172453"/>
          </a:xfrm>
          <a:noFill/>
        </p:spPr>
        <p:txBody>
          <a:bodyPr>
            <a:normAutofit/>
          </a:bodyPr>
          <a:lstStyle/>
          <a:p>
            <a:pPr marL="0" indent="0">
              <a:buNone/>
            </a:pPr>
            <a:r>
              <a:rPr lang="en-US" b="0" i="0" dirty="0">
                <a:solidFill>
                  <a:srgbClr val="FFFFFF"/>
                </a:solidFill>
                <a:effectLst/>
                <a:latin typeface="Epilogue"/>
              </a:rPr>
              <a:t>A Movie recommendation system is an ML-based approach to filtering or predicting the users' film preferences based on their past choices and </a:t>
            </a:r>
            <a:r>
              <a:rPr lang="en-US" dirty="0">
                <a:solidFill>
                  <a:srgbClr val="FFFFFF"/>
                </a:solidFill>
                <a:latin typeface="Epilogue"/>
              </a:rPr>
              <a:t>behavior. </a:t>
            </a:r>
          </a:p>
        </p:txBody>
      </p:sp>
      <p:grpSp>
        <p:nvGrpSpPr>
          <p:cNvPr id="3" name="Group 4">
            <a:extLst>
              <a:ext uri="{FF2B5EF4-FFF2-40B4-BE49-F238E27FC236}">
                <a16:creationId xmlns:a16="http://schemas.microsoft.com/office/drawing/2014/main" id="{548799A8-14DC-5923-DA10-CC300DDD8C15}"/>
              </a:ext>
            </a:extLst>
          </p:cNvPr>
          <p:cNvGrpSpPr>
            <a:grpSpLocks noChangeAspect="1"/>
          </p:cNvGrpSpPr>
          <p:nvPr/>
        </p:nvGrpSpPr>
        <p:grpSpPr bwMode="auto">
          <a:xfrm>
            <a:off x="9613127" y="38503"/>
            <a:ext cx="2507311" cy="644056"/>
            <a:chOff x="0" y="0"/>
            <a:chExt cx="2477" cy="745"/>
          </a:xfrm>
        </p:grpSpPr>
        <p:sp>
          <p:nvSpPr>
            <p:cNvPr id="7" name="AutoShape 3">
              <a:extLst>
                <a:ext uri="{FF2B5EF4-FFF2-40B4-BE49-F238E27FC236}">
                  <a16:creationId xmlns:a16="http://schemas.microsoft.com/office/drawing/2014/main" id="{4E0A9533-0C63-C683-F0C7-E04B6B533994}"/>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5">
              <a:extLst>
                <a:ext uri="{FF2B5EF4-FFF2-40B4-BE49-F238E27FC236}">
                  <a16:creationId xmlns:a16="http://schemas.microsoft.com/office/drawing/2014/main" id="{8AC9D553-3BF7-AF68-F05C-0D6F4533A7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Problem Statement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66977" y="3827609"/>
            <a:ext cx="11656613" cy="2407821"/>
          </a:xfrm>
        </p:spPr>
        <p:txBody>
          <a:bodyPr vert="horz" wrap="square" lIns="0" tIns="0" rIns="0" bIns="0" rtlCol="0">
            <a:normAutofit fontScale="92500" lnSpcReduction="20000"/>
          </a:bodyPr>
          <a:lstStyle/>
          <a:p>
            <a:pPr marL="0" indent="0">
              <a:lnSpc>
                <a:spcPct val="100000"/>
              </a:lnSpc>
              <a:buNone/>
            </a:pPr>
            <a:r>
              <a:rPr lang="en-US" dirty="0">
                <a:solidFill>
                  <a:srgbClr val="FFFFFF"/>
                </a:solidFill>
                <a:latin typeface="Epilogue"/>
              </a:rPr>
              <a:t>Recommendation Systems have become very popular with the increasing availability of millions of products online such as movies, music, books etc. Movie recommendation System has been a surge in the usage of the users opting for online streaming services.</a:t>
            </a:r>
            <a:r>
              <a:rPr lang="en-US" sz="1800" b="0" i="0" u="none" strike="noStrike" baseline="0" dirty="0">
                <a:solidFill>
                  <a:srgbClr val="313131"/>
                </a:solidFill>
                <a:latin typeface="AAAAAB+HelveticaNeue"/>
              </a:rPr>
              <a:t> </a:t>
            </a:r>
            <a:r>
              <a:rPr lang="en-US" dirty="0">
                <a:solidFill>
                  <a:srgbClr val="FFFFFF"/>
                </a:solidFill>
                <a:latin typeface="Epilogue"/>
              </a:rPr>
              <a:t>MRS research continues to face significant obstacles even if today's MRSs significantly assist consumers in finding interesting Movie in these vast archives. Developing, implementing, and evaluating recommendation techniques that utilize knowledge beyond a basic metric and parameter to suggest a recommendation is challenging. In this project, we examine the different algorithm for overcoming these difficulties, then accordingly  we come up with the recommendation system.</a:t>
            </a:r>
          </a:p>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grpSp>
        <p:nvGrpSpPr>
          <p:cNvPr id="9" name="Group 4">
            <a:extLst>
              <a:ext uri="{FF2B5EF4-FFF2-40B4-BE49-F238E27FC236}">
                <a16:creationId xmlns:a16="http://schemas.microsoft.com/office/drawing/2014/main" id="{A1C2593C-70CB-60EF-DDEF-DAF55FFACFA1}"/>
              </a:ext>
            </a:extLst>
          </p:cNvPr>
          <p:cNvGrpSpPr>
            <a:grpSpLocks noChangeAspect="1"/>
          </p:cNvGrpSpPr>
          <p:nvPr/>
        </p:nvGrpSpPr>
        <p:grpSpPr bwMode="auto">
          <a:xfrm>
            <a:off x="9613127" y="38503"/>
            <a:ext cx="2507311" cy="644056"/>
            <a:chOff x="0" y="0"/>
            <a:chExt cx="2477" cy="745"/>
          </a:xfrm>
        </p:grpSpPr>
        <p:sp>
          <p:nvSpPr>
            <p:cNvPr id="10" name="AutoShape 3">
              <a:extLst>
                <a:ext uri="{FF2B5EF4-FFF2-40B4-BE49-F238E27FC236}">
                  <a16:creationId xmlns:a16="http://schemas.microsoft.com/office/drawing/2014/main" id="{7F6E7B74-2C48-82B5-5AAB-C457CB822924}"/>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 name="Picture 5">
              <a:extLst>
                <a:ext uri="{FF2B5EF4-FFF2-40B4-BE49-F238E27FC236}">
                  <a16:creationId xmlns:a16="http://schemas.microsoft.com/office/drawing/2014/main" id="{2521055C-3126-1F3A-A6E5-D75E93F1C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961473"/>
          </a:xfrm>
        </p:spPr>
        <p:txBody>
          <a:bodyPr/>
          <a:lstStyle/>
          <a:p>
            <a:r>
              <a:rPr lang="en-US" dirty="0"/>
              <a:t>Data Set Description -</a:t>
            </a:r>
            <a:r>
              <a:rPr lang="en-US" dirty="0">
                <a:hlinkClick r:id="rId2"/>
              </a:rPr>
              <a:t>Data Set</a:t>
            </a:r>
            <a:br>
              <a:rPr lang="en-US" dirty="0"/>
            </a:b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4" name="Content Placeholder 3">
            <a:extLst>
              <a:ext uri="{FF2B5EF4-FFF2-40B4-BE49-F238E27FC236}">
                <a16:creationId xmlns:a16="http://schemas.microsoft.com/office/drawing/2014/main" id="{86C8ED5D-1F06-102C-CC29-99F2EF0F53EA}"/>
              </a:ext>
            </a:extLst>
          </p:cNvPr>
          <p:cNvSpPr>
            <a:spLocks noGrp="1"/>
          </p:cNvSpPr>
          <p:nvPr>
            <p:ph idx="1"/>
          </p:nvPr>
        </p:nvSpPr>
        <p:spPr>
          <a:xfrm>
            <a:off x="550863" y="1781092"/>
            <a:ext cx="11090274" cy="4412974"/>
          </a:xfrm>
        </p:spPr>
        <p:txBody>
          <a:bodyPr/>
          <a:lstStyle/>
          <a:p>
            <a:r>
              <a:rPr lang="en-US" sz="2200" dirty="0">
                <a:solidFill>
                  <a:srgbClr val="FFFFFF"/>
                </a:solidFill>
                <a:latin typeface="Epilogue"/>
              </a:rPr>
              <a:t>This dataset (ml-25m) describes 5-star rating and free-text tagging activity from [</a:t>
            </a:r>
            <a:r>
              <a:rPr lang="en-US" sz="2200" dirty="0" err="1">
                <a:solidFill>
                  <a:srgbClr val="FFFFFF"/>
                </a:solidFill>
                <a:latin typeface="Epilogue"/>
              </a:rPr>
              <a:t>MovieLens</a:t>
            </a:r>
            <a:r>
              <a:rPr lang="en-US" sz="2200" dirty="0">
                <a:solidFill>
                  <a:srgbClr val="FFFFFF"/>
                </a:solidFill>
                <a:latin typeface="Epilogue"/>
              </a:rPr>
              <a:t>] (http://movielens.org), a movie recommendation service. </a:t>
            </a:r>
          </a:p>
          <a:p>
            <a:r>
              <a:rPr lang="en-US" sz="2200" dirty="0">
                <a:solidFill>
                  <a:srgbClr val="FFFFFF"/>
                </a:solidFill>
                <a:latin typeface="Epilogue"/>
              </a:rPr>
              <a:t>It contains 25000095 ratings and 1093360 tag applications across 62423 movies. These data were created by 162541 users between January 09, 1995 and November 21, 2019. </a:t>
            </a:r>
          </a:p>
          <a:p>
            <a:r>
              <a:rPr lang="en-US" sz="2200" dirty="0">
                <a:solidFill>
                  <a:srgbClr val="FFFFFF"/>
                </a:solidFill>
                <a:latin typeface="Epilogue"/>
              </a:rPr>
              <a:t>This dataset was generated on November 21, 2019.Users were selected at random for inclusion. All selected users had rated at least 20 movies. No demographic information is included. Each user is represented by an id, and no other information is provided.</a:t>
            </a:r>
          </a:p>
          <a:p>
            <a:r>
              <a:rPr lang="en-US" sz="2200" dirty="0">
                <a:solidFill>
                  <a:srgbClr val="FFFFFF"/>
                </a:solidFill>
                <a:latin typeface="Epilogue"/>
              </a:rPr>
              <a:t>The data are contained in the files `genome-scores.csv`, `genome-tags.csv`, `links.csv`, `movies.csv`, `ratings.csv` and `tags.csv`. More details about the contents and use of all these files follows.</a:t>
            </a:r>
          </a:p>
        </p:txBody>
      </p:sp>
      <p:grpSp>
        <p:nvGrpSpPr>
          <p:cNvPr id="5" name="Group 4">
            <a:extLst>
              <a:ext uri="{FF2B5EF4-FFF2-40B4-BE49-F238E27FC236}">
                <a16:creationId xmlns:a16="http://schemas.microsoft.com/office/drawing/2014/main" id="{5E13E2F4-C06A-969D-D879-7FF7A64DDFFD}"/>
              </a:ext>
            </a:extLst>
          </p:cNvPr>
          <p:cNvGrpSpPr>
            <a:grpSpLocks noChangeAspect="1"/>
          </p:cNvGrpSpPr>
          <p:nvPr/>
        </p:nvGrpSpPr>
        <p:grpSpPr bwMode="auto">
          <a:xfrm>
            <a:off x="9613127" y="38503"/>
            <a:ext cx="2507311" cy="644056"/>
            <a:chOff x="0" y="0"/>
            <a:chExt cx="2477" cy="745"/>
          </a:xfrm>
        </p:grpSpPr>
        <p:sp>
          <p:nvSpPr>
            <p:cNvPr id="6" name="AutoShape 3">
              <a:extLst>
                <a:ext uri="{FF2B5EF4-FFF2-40B4-BE49-F238E27FC236}">
                  <a16:creationId xmlns:a16="http://schemas.microsoft.com/office/drawing/2014/main" id="{52DA2AFB-777A-1B96-B2B6-64B72B46C993}"/>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 name="Picture 5">
              <a:extLst>
                <a:ext uri="{FF2B5EF4-FFF2-40B4-BE49-F238E27FC236}">
                  <a16:creationId xmlns:a16="http://schemas.microsoft.com/office/drawing/2014/main" id="{059CCABD-EB13-A401-84F8-5CB6758CF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9694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778593"/>
          </a:xfrm>
        </p:spPr>
        <p:txBody>
          <a:bodyPr/>
          <a:lstStyle/>
          <a:p>
            <a:r>
              <a:rPr lang="en-US" b="1" i="0" u="none" strike="noStrike" baseline="0" dirty="0">
                <a:solidFill>
                  <a:srgbClr val="FEFFFE"/>
                </a:solidFill>
                <a:latin typeface="AAAAAB+Gotham-Bold"/>
              </a:rPr>
              <a:t>Approac</a:t>
            </a:r>
            <a:r>
              <a:rPr lang="en-US" b="1" dirty="0">
                <a:solidFill>
                  <a:srgbClr val="FEFFFE"/>
                </a:solidFill>
                <a:latin typeface="AAAAAB+Gotham-Bold"/>
              </a:rPr>
              <a:t>h</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8646CE2E-1795-3AF5-306F-F58D6667E629}"/>
              </a:ext>
            </a:extLst>
          </p:cNvPr>
          <p:cNvSpPr>
            <a:spLocks noGrp="1"/>
          </p:cNvSpPr>
          <p:nvPr>
            <p:ph idx="1"/>
          </p:nvPr>
        </p:nvSpPr>
        <p:spPr/>
        <p:txBody>
          <a:bodyPr/>
          <a:lstStyle/>
          <a:p>
            <a:r>
              <a:rPr lang="en-US" sz="1800" b="1" i="0" u="none" strike="noStrike" baseline="0" dirty="0">
                <a:solidFill>
                  <a:srgbClr val="FEFFFE"/>
                </a:solidFill>
                <a:latin typeface="AAAAA D+ Gotham"/>
              </a:rPr>
              <a:t>Once we read the data set, we first perform some data cleaning and preprocessing, like checking null values, merging files, creation of data frame, sorting, calculating average rating</a:t>
            </a:r>
          </a:p>
          <a:p>
            <a:r>
              <a:rPr lang="en-US" sz="1800" b="1" dirty="0">
                <a:solidFill>
                  <a:srgbClr val="FEFFFE"/>
                </a:solidFill>
                <a:latin typeface="AAAAA D+ Gotham"/>
              </a:rPr>
              <a:t>After that </a:t>
            </a:r>
            <a:r>
              <a:rPr lang="en-US" sz="1800" b="1" i="0" u="none" strike="noStrike" baseline="0" dirty="0">
                <a:solidFill>
                  <a:srgbClr val="FEFFFE"/>
                </a:solidFill>
                <a:latin typeface="AAAAA D+ Gotham"/>
              </a:rPr>
              <a:t>we performed EDA to have a clear picture of it and understand the features within the dataset with visualizations</a:t>
            </a:r>
          </a:p>
          <a:p>
            <a:r>
              <a:rPr lang="en-US" sz="1800" b="1" i="0" u="none" strike="noStrike" baseline="0" dirty="0">
                <a:solidFill>
                  <a:srgbClr val="FEFFFE"/>
                </a:solidFill>
                <a:latin typeface="AAAAA D+ Gotham"/>
              </a:rPr>
              <a:t> The filtered data frame is then transformed into a matrix of movie ratings by user, with movies as the rows and users as the columns. This matrix is then converted into a sparse matrix for more efficient computation. The k-NN model is then trained on this matrix using the cosine distance metric and the brute algorithm.</a:t>
            </a:r>
          </a:p>
          <a:p>
            <a:r>
              <a:rPr lang="en-US" sz="1800" b="1" dirty="0">
                <a:solidFill>
                  <a:srgbClr val="FEFFFE"/>
                </a:solidFill>
                <a:latin typeface="AAAAA D+ Gotham"/>
              </a:rPr>
              <a:t>We have implemented algorithms like User Based Collaborative Filtering , Matrix Factorization, Logistic regression, Random Forecast Classifier &amp; Item based collaborative filtering, Truncated SVD, SVD using hyper parameter tuning.</a:t>
            </a:r>
          </a:p>
          <a:p>
            <a:endParaRPr lang="en-US" sz="1800" b="1" i="0" u="none" strike="noStrike" baseline="0" dirty="0">
              <a:solidFill>
                <a:srgbClr val="FEFFFE"/>
              </a:solidFill>
              <a:latin typeface="AAAAA D+ Gotham"/>
            </a:endParaRPr>
          </a:p>
          <a:p>
            <a:endParaRPr lang="en-US" dirty="0"/>
          </a:p>
        </p:txBody>
      </p:sp>
      <p:grpSp>
        <p:nvGrpSpPr>
          <p:cNvPr id="8" name="Group 4">
            <a:extLst>
              <a:ext uri="{FF2B5EF4-FFF2-40B4-BE49-F238E27FC236}">
                <a16:creationId xmlns:a16="http://schemas.microsoft.com/office/drawing/2014/main" id="{83212FA7-952E-536F-CF8E-0397EA6BCEBC}"/>
              </a:ext>
            </a:extLst>
          </p:cNvPr>
          <p:cNvGrpSpPr>
            <a:grpSpLocks noChangeAspect="1"/>
          </p:cNvGrpSpPr>
          <p:nvPr/>
        </p:nvGrpSpPr>
        <p:grpSpPr bwMode="auto">
          <a:xfrm>
            <a:off x="9613127" y="38503"/>
            <a:ext cx="2507311" cy="644056"/>
            <a:chOff x="0" y="0"/>
            <a:chExt cx="2477" cy="745"/>
          </a:xfrm>
        </p:grpSpPr>
        <p:sp>
          <p:nvSpPr>
            <p:cNvPr id="9" name="AutoShape 3">
              <a:extLst>
                <a:ext uri="{FF2B5EF4-FFF2-40B4-BE49-F238E27FC236}">
                  <a16:creationId xmlns:a16="http://schemas.microsoft.com/office/drawing/2014/main" id="{907D66DB-5E65-D19A-0695-326503F82BE9}"/>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5">
              <a:extLst>
                <a:ext uri="{FF2B5EF4-FFF2-40B4-BE49-F238E27FC236}">
                  <a16:creationId xmlns:a16="http://schemas.microsoft.com/office/drawing/2014/main" id="{C2C49272-D834-0945-5D1E-188297F48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208173" y="83002"/>
            <a:ext cx="3630212" cy="702400"/>
          </a:xfrm>
        </p:spPr>
        <p:txBody>
          <a:bodyPr/>
          <a:lstStyle/>
          <a:p>
            <a:r>
              <a:rPr lang="en-US" dirty="0"/>
              <a:t>Visualization</a:t>
            </a:r>
          </a:p>
        </p:txBody>
      </p:sp>
      <p:pic>
        <p:nvPicPr>
          <p:cNvPr id="17" name="Picture Placeholder 16">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a:blip r:embed="rId3"/>
          <a:srcRect l="14958" r="14958"/>
          <a:stretch/>
        </p:blipFill>
        <p:spPr>
          <a:xfrm>
            <a:off x="719847" y="1254868"/>
            <a:ext cx="5376154" cy="2525918"/>
          </a:xfrm>
        </p:spPr>
      </p:pic>
      <p:pic>
        <p:nvPicPr>
          <p:cNvPr id="50" name="Picture Placeholder 49">
            <a:extLst>
              <a:ext uri="{FF2B5EF4-FFF2-40B4-BE49-F238E27FC236}">
                <a16:creationId xmlns:a16="http://schemas.microsoft.com/office/drawing/2014/main" id="{41513663-D1BF-6DF9-8E3B-6659AB4B81BE}"/>
              </a:ext>
            </a:extLst>
          </p:cNvPr>
          <p:cNvPicPr>
            <a:picLocks noGrp="1" noChangeAspect="1"/>
          </p:cNvPicPr>
          <p:nvPr>
            <p:ph type="pic" sz="quarter" idx="14"/>
          </p:nvPr>
        </p:nvPicPr>
        <p:blipFill>
          <a:blip r:embed="rId4"/>
          <a:srcRect l="950" r="950"/>
          <a:stretch/>
        </p:blipFill>
        <p:spPr>
          <a:xfrm>
            <a:off x="719847" y="4252724"/>
            <a:ext cx="5376153" cy="2408376"/>
          </a:xfrm>
        </p:spPr>
      </p:pic>
      <p:pic>
        <p:nvPicPr>
          <p:cNvPr id="27" name="Picture Placeholder 26">
            <a:extLst>
              <a:ext uri="{FF2B5EF4-FFF2-40B4-BE49-F238E27FC236}">
                <a16:creationId xmlns:a16="http://schemas.microsoft.com/office/drawing/2014/main" id="{B6EF7075-D991-3B05-E341-60C835F5EBEB}"/>
              </a:ext>
            </a:extLst>
          </p:cNvPr>
          <p:cNvPicPr>
            <a:picLocks noGrp="1" noChangeAspect="1"/>
          </p:cNvPicPr>
          <p:nvPr>
            <p:ph type="pic" sz="quarter" idx="15"/>
          </p:nvPr>
        </p:nvPicPr>
        <p:blipFill rotWithShape="1">
          <a:blip r:embed="rId5"/>
          <a:srcRect l="20081" r="20081"/>
          <a:stretch/>
        </p:blipFill>
        <p:spPr>
          <a:xfrm>
            <a:off x="6578350" y="1254868"/>
            <a:ext cx="5187308" cy="2525919"/>
          </a:xfrm>
        </p:spPr>
      </p:pic>
      <p:pic>
        <p:nvPicPr>
          <p:cNvPr id="39" name="Picture Placeholder 38">
            <a:extLst>
              <a:ext uri="{FF2B5EF4-FFF2-40B4-BE49-F238E27FC236}">
                <a16:creationId xmlns:a16="http://schemas.microsoft.com/office/drawing/2014/main" id="{EF061326-C109-3C6B-34CB-4373BD8693BD}"/>
              </a:ext>
            </a:extLst>
          </p:cNvPr>
          <p:cNvPicPr>
            <a:picLocks noGrp="1" noChangeAspect="1"/>
          </p:cNvPicPr>
          <p:nvPr>
            <p:ph type="pic" sz="quarter" idx="16"/>
          </p:nvPr>
        </p:nvPicPr>
        <p:blipFill>
          <a:blip r:embed="rId6"/>
          <a:srcRect l="2613" r="2613"/>
          <a:stretch/>
        </p:blipFill>
        <p:spPr>
          <a:xfrm>
            <a:off x="6578350" y="4351366"/>
            <a:ext cx="5187308" cy="2405302"/>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225028" y="872855"/>
            <a:ext cx="3978883" cy="297252"/>
          </a:xfrm>
        </p:spPr>
        <p:txBody>
          <a:bodyPr/>
          <a:lstStyle/>
          <a:p>
            <a:pPr algn="ctr"/>
            <a:r>
              <a:rPr lang="en-US" dirty="0"/>
              <a:t>KDE Plot -Top 10 Movie Rating</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1033986" y="3865547"/>
            <a:ext cx="4851248" cy="365761"/>
          </a:xfrm>
        </p:spPr>
        <p:txBody>
          <a:bodyPr/>
          <a:lstStyle/>
          <a:p>
            <a:pPr algn="ctr"/>
            <a:r>
              <a:rPr lang="en-US" dirty="0"/>
              <a:t>Box Plot- Top 10 Movie Rating</a:t>
            </a:r>
          </a:p>
        </p:txBody>
      </p:sp>
      <p:sp>
        <p:nvSpPr>
          <p:cNvPr id="34" name="Text Placeholder 33">
            <a:extLst>
              <a:ext uri="{FF2B5EF4-FFF2-40B4-BE49-F238E27FC236}">
                <a16:creationId xmlns:a16="http://schemas.microsoft.com/office/drawing/2014/main" id="{26F52A99-DD3F-801E-3454-3281C6A33AFE}"/>
              </a:ext>
            </a:extLst>
          </p:cNvPr>
          <p:cNvSpPr>
            <a:spLocks noGrp="1"/>
          </p:cNvSpPr>
          <p:nvPr>
            <p:ph type="body" sz="quarter" idx="21"/>
          </p:nvPr>
        </p:nvSpPr>
        <p:spPr>
          <a:xfrm>
            <a:off x="7448305" y="3985605"/>
            <a:ext cx="3709709" cy="365761"/>
          </a:xfrm>
        </p:spPr>
        <p:txBody>
          <a:bodyPr/>
          <a:lstStyle/>
          <a:p>
            <a:pPr algn="ctr"/>
            <a:r>
              <a:rPr lang="en-US" dirty="0" err="1"/>
              <a:t>Violinplot</a:t>
            </a:r>
            <a:r>
              <a:rPr lang="en-US" dirty="0"/>
              <a:t>- Genre Rating</a:t>
            </a:r>
          </a:p>
        </p:txBody>
      </p:sp>
      <p:sp>
        <p:nvSpPr>
          <p:cNvPr id="13" name="Text Placeholder 12">
            <a:extLst>
              <a:ext uri="{FF2B5EF4-FFF2-40B4-BE49-F238E27FC236}">
                <a16:creationId xmlns:a16="http://schemas.microsoft.com/office/drawing/2014/main" id="{1E21B1B0-1F72-2834-9C5A-44057F8CD1A1}"/>
              </a:ext>
            </a:extLst>
          </p:cNvPr>
          <p:cNvSpPr>
            <a:spLocks noGrp="1"/>
          </p:cNvSpPr>
          <p:nvPr>
            <p:ph type="body" sz="quarter" idx="24"/>
          </p:nvPr>
        </p:nvSpPr>
        <p:spPr>
          <a:xfrm>
            <a:off x="6988090" y="785401"/>
            <a:ext cx="4105073" cy="365760"/>
          </a:xfrm>
        </p:spPr>
        <p:txBody>
          <a:bodyPr/>
          <a:lstStyle/>
          <a:p>
            <a:pPr algn="ctr"/>
            <a:r>
              <a:rPr lang="en-US" dirty="0"/>
              <a:t>World Cloud- Based on Movie Tags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p:txBody>
          <a:bodyPr/>
          <a:lstStyle/>
          <a:p>
            <a:fld id="{DBA1B0FB-D917-4C8C-928F-313BD683BF39}" type="slidenum">
              <a:rPr lang="en-US" smtClean="0"/>
              <a:pPr/>
              <a:t>6</a:t>
            </a:fld>
            <a:endParaRPr lang="en-US"/>
          </a:p>
        </p:txBody>
      </p:sp>
      <p:grpSp>
        <p:nvGrpSpPr>
          <p:cNvPr id="2" name="Group 4">
            <a:extLst>
              <a:ext uri="{FF2B5EF4-FFF2-40B4-BE49-F238E27FC236}">
                <a16:creationId xmlns:a16="http://schemas.microsoft.com/office/drawing/2014/main" id="{74E9E29B-DC37-C00F-B37D-5A71EBFBA011}"/>
              </a:ext>
            </a:extLst>
          </p:cNvPr>
          <p:cNvGrpSpPr>
            <a:grpSpLocks noChangeAspect="1"/>
          </p:cNvGrpSpPr>
          <p:nvPr/>
        </p:nvGrpSpPr>
        <p:grpSpPr bwMode="auto">
          <a:xfrm>
            <a:off x="9613127" y="38503"/>
            <a:ext cx="2507311" cy="644056"/>
            <a:chOff x="0" y="0"/>
            <a:chExt cx="2477" cy="745"/>
          </a:xfrm>
        </p:grpSpPr>
        <p:sp>
          <p:nvSpPr>
            <p:cNvPr id="4" name="AutoShape 3">
              <a:extLst>
                <a:ext uri="{FF2B5EF4-FFF2-40B4-BE49-F238E27FC236}">
                  <a16:creationId xmlns:a16="http://schemas.microsoft.com/office/drawing/2014/main" id="{F91BB21B-F15B-3098-3A3B-9B1D6D5BD42A}"/>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 name="Picture 5">
              <a:extLst>
                <a:ext uri="{FF2B5EF4-FFF2-40B4-BE49-F238E27FC236}">
                  <a16:creationId xmlns:a16="http://schemas.microsoft.com/office/drawing/2014/main" id="{E6B56618-0448-0A72-131D-C21A74DFB7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ctrTitle"/>
          </p:nvPr>
        </p:nvSpPr>
        <p:spPr/>
        <p:txBody>
          <a:bodyPr/>
          <a:lstStyle/>
          <a:p>
            <a:r>
              <a:rPr lang="en-US" dirty="0"/>
              <a:t>Output</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8"/>
          </p:nvPr>
        </p:nvSpPr>
        <p:spPr>
          <a:xfrm>
            <a:off x="358069" y="1721484"/>
            <a:ext cx="2946953" cy="365760"/>
          </a:xfrm>
        </p:spPr>
        <p:txBody>
          <a:bodyPr/>
          <a:lstStyle/>
          <a:p>
            <a:pPr algn="ctr"/>
            <a:r>
              <a:rPr lang="en-US" sz="1800" b="1" i="0" u="none" strike="noStrike" baseline="0" dirty="0">
                <a:solidFill>
                  <a:srgbClr val="FEFFFE"/>
                </a:solidFill>
                <a:latin typeface="AAAAA D+ Gotham"/>
              </a:rPr>
              <a:t>Accuracy- Logistic Regression </a:t>
            </a:r>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17"/>
          </p:nvPr>
        </p:nvSpPr>
        <p:spPr>
          <a:xfrm>
            <a:off x="4234889" y="1721484"/>
            <a:ext cx="2932291" cy="365759"/>
          </a:xfrm>
        </p:spPr>
        <p:txBody>
          <a:bodyPr/>
          <a:lstStyle/>
          <a:p>
            <a:r>
              <a:rPr lang="en-US" sz="1800" b="1" i="0" u="none" strike="noStrike" baseline="0" dirty="0">
                <a:solidFill>
                  <a:srgbClr val="FEFFFE"/>
                </a:solidFill>
                <a:latin typeface="AAAAA D+ Gotham"/>
              </a:rPr>
              <a:t>         Recommended Movies</a:t>
            </a:r>
            <a:endParaRPr lang="en-US" dirty="0"/>
          </a:p>
        </p:txBody>
      </p:sp>
      <p:sp>
        <p:nvSpPr>
          <p:cNvPr id="13" name="Text Placeholder 12">
            <a:extLst>
              <a:ext uri="{FF2B5EF4-FFF2-40B4-BE49-F238E27FC236}">
                <a16:creationId xmlns:a16="http://schemas.microsoft.com/office/drawing/2014/main" id="{BCF207B6-E143-5FE0-242D-50DF33A85780}"/>
              </a:ext>
            </a:extLst>
          </p:cNvPr>
          <p:cNvSpPr>
            <a:spLocks noGrp="1"/>
          </p:cNvSpPr>
          <p:nvPr>
            <p:ph type="body" sz="quarter" idx="20"/>
          </p:nvPr>
        </p:nvSpPr>
        <p:spPr>
          <a:xfrm>
            <a:off x="8128946" y="1721483"/>
            <a:ext cx="3252084" cy="365760"/>
          </a:xfrm>
        </p:spPr>
        <p:txBody>
          <a:bodyPr/>
          <a:lstStyle/>
          <a:p>
            <a:pPr algn="ctr"/>
            <a:r>
              <a:rPr lang="en-US" sz="1800" dirty="0">
                <a:solidFill>
                  <a:srgbClr val="FEFFFE"/>
                </a:solidFill>
                <a:latin typeface="AAAAA D+ Gotham"/>
              </a:rPr>
              <a:t>RMSE- Number of Factors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type="body" sz="quarter" idx="19"/>
          </p:nvPr>
        </p:nvSpPr>
        <p:spPr>
          <a:xfrm>
            <a:off x="4635610" y="1756001"/>
            <a:ext cx="2226366" cy="336114"/>
          </a:xfrm>
        </p:spPr>
        <p:txBody>
          <a:bodyPr>
            <a:normAutofit fontScale="25000" lnSpcReduction="20000"/>
          </a:bodyPr>
          <a:lstStyle/>
          <a:p>
            <a:pPr lvl="0" algn="ctr"/>
            <a:endParaRPr lang="en-US" dirty="0"/>
          </a:p>
          <a:p>
            <a:pPr algn="ctr"/>
            <a:r>
              <a:rPr lang="en-US" dirty="0"/>
              <a:t>                   </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a:lstStyle/>
          <a:p>
            <a:fld id="{DBA1B0FB-D917-4C8C-928F-313BD683BF39}" type="slidenum">
              <a:rPr lang="en-US" smtClean="0"/>
              <a:pPr/>
              <a:t>7</a:t>
            </a:fld>
            <a:endParaRPr lang="en-US"/>
          </a:p>
        </p:txBody>
      </p:sp>
      <p:grpSp>
        <p:nvGrpSpPr>
          <p:cNvPr id="3" name="Group 4">
            <a:extLst>
              <a:ext uri="{FF2B5EF4-FFF2-40B4-BE49-F238E27FC236}">
                <a16:creationId xmlns:a16="http://schemas.microsoft.com/office/drawing/2014/main" id="{67D36F21-E0BA-78EA-386F-2F3217D04F2B}"/>
              </a:ext>
            </a:extLst>
          </p:cNvPr>
          <p:cNvGrpSpPr>
            <a:grpSpLocks noChangeAspect="1"/>
          </p:cNvGrpSpPr>
          <p:nvPr/>
        </p:nvGrpSpPr>
        <p:grpSpPr bwMode="auto">
          <a:xfrm>
            <a:off x="9597225" y="72500"/>
            <a:ext cx="2507311" cy="644056"/>
            <a:chOff x="0" y="0"/>
            <a:chExt cx="2477" cy="745"/>
          </a:xfrm>
        </p:grpSpPr>
        <p:sp>
          <p:nvSpPr>
            <p:cNvPr id="4" name="AutoShape 3">
              <a:extLst>
                <a:ext uri="{FF2B5EF4-FFF2-40B4-BE49-F238E27FC236}">
                  <a16:creationId xmlns:a16="http://schemas.microsoft.com/office/drawing/2014/main" id="{357257E0-8232-7E99-E552-AA9C7CCBE199}"/>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 name="Picture 5">
              <a:extLst>
                <a:ext uri="{FF2B5EF4-FFF2-40B4-BE49-F238E27FC236}">
                  <a16:creationId xmlns:a16="http://schemas.microsoft.com/office/drawing/2014/main" id="{63DC0BDB-9D0D-AAA8-0F18-4CD38181C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a:extLst>
              <a:ext uri="{FF2B5EF4-FFF2-40B4-BE49-F238E27FC236}">
                <a16:creationId xmlns:a16="http://schemas.microsoft.com/office/drawing/2014/main" id="{FBD5E196-F441-77EE-89B1-D238D7EEC1D6}"/>
              </a:ext>
            </a:extLst>
          </p:cNvPr>
          <p:cNvPicPr>
            <a:picLocks noGrp="1" noChangeAspect="1" noChangeArrowheads="1"/>
          </p:cNvPicPr>
          <p:nvPr>
            <p:ph type="pic" sz="quarter" idx="16"/>
          </p:nvPr>
        </p:nvPicPr>
        <p:blipFill>
          <a:blip r:embed="rId3"/>
          <a:srcRect t="4281" b="4281"/>
          <a:stretch/>
        </p:blipFill>
        <p:spPr bwMode="auto">
          <a:xfrm>
            <a:off x="7975059" y="2508216"/>
            <a:ext cx="3559858" cy="2342738"/>
          </a:xfrm>
          <a:prstGeom prst="rect">
            <a:avLst/>
          </a:prstGeom>
          <a:noFill/>
          <a:extLst>
            <a:ext uri="{909E8E84-426E-40DD-AFC4-6F175D3DCCD1}">
              <a14:hiddenFill xmlns:a14="http://schemas.microsoft.com/office/drawing/2010/main">
                <a:solidFill>
                  <a:srgbClr val="FFFFFF"/>
                </a:solidFill>
              </a14:hiddenFill>
            </a:ext>
          </a:extLst>
        </p:spPr>
      </p:pic>
      <p:pic>
        <p:nvPicPr>
          <p:cNvPr id="24" name="Content Placeholder 5" descr="Graphical user interface, application">
            <a:extLst>
              <a:ext uri="{FF2B5EF4-FFF2-40B4-BE49-F238E27FC236}">
                <a16:creationId xmlns:a16="http://schemas.microsoft.com/office/drawing/2014/main" id="{871EC919-272B-526E-6F47-CDDE44B973BD}"/>
              </a:ext>
            </a:extLst>
          </p:cNvPr>
          <p:cNvPicPr>
            <a:picLocks noGrp="1" noChangeAspect="1"/>
          </p:cNvPicPr>
          <p:nvPr>
            <p:ph type="pic" sz="quarter" idx="13"/>
          </p:nvPr>
        </p:nvPicPr>
        <p:blipFill rotWithShape="1">
          <a:blip r:embed="rId4"/>
          <a:srcRect l="10700" t="61554" r="36285" b="14127"/>
          <a:stretch/>
        </p:blipFill>
        <p:spPr bwMode="auto">
          <a:xfrm>
            <a:off x="327989" y="2508216"/>
            <a:ext cx="3054791" cy="2342737"/>
          </a:xfrm>
          <a:prstGeom prst="rect">
            <a:avLst/>
          </a:prstGeom>
          <a:ln>
            <a:noFill/>
          </a:ln>
          <a:extLst>
            <a:ext uri="{53640926-AAD7-44D8-BBD7-CCE9431645EC}">
              <a14:shadowObscured xmlns:a14="http://schemas.microsoft.com/office/drawing/2010/main"/>
            </a:ext>
          </a:extLst>
        </p:spPr>
      </p:pic>
      <p:pic>
        <p:nvPicPr>
          <p:cNvPr id="27" name="Content Placeholder 1" descr="Graphical user interface, text, application, email&#10;&#10;Description automatically generated">
            <a:extLst>
              <a:ext uri="{FF2B5EF4-FFF2-40B4-BE49-F238E27FC236}">
                <a16:creationId xmlns:a16="http://schemas.microsoft.com/office/drawing/2014/main" id="{FB8C7DA3-1AD7-CB7B-F4DC-98B6FAA80FC8}"/>
              </a:ext>
            </a:extLst>
          </p:cNvPr>
          <p:cNvPicPr>
            <a:picLocks noGrp="1" noChangeAspect="1"/>
          </p:cNvPicPr>
          <p:nvPr>
            <p:ph type="pic" sz="quarter" idx="14"/>
          </p:nvPr>
        </p:nvPicPr>
        <p:blipFill rotWithShape="1">
          <a:blip r:embed="rId5"/>
          <a:srcRect l="7107" t="67092" r="30055" b="12230"/>
          <a:stretch/>
        </p:blipFill>
        <p:spPr bwMode="auto">
          <a:xfrm>
            <a:off x="3838384" y="2508216"/>
            <a:ext cx="3725302" cy="23427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b="0" i="0" u="none" strike="noStrike" baseline="0" dirty="0">
                <a:latin typeface="AAAAAE+HelveticaNeue-Medium"/>
              </a:rPr>
              <a:t>References</a:t>
            </a:r>
            <a:r>
              <a:rPr lang="en-US" b="0" i="0" u="none" strike="noStrike" baseline="0" dirty="0">
                <a:solidFill>
                  <a:srgbClr val="5D5D5D"/>
                </a:solidFill>
                <a:latin typeface="AAAAAE+HelveticaNeue-Medium"/>
              </a:rPr>
              <a:t> </a:t>
            </a:r>
            <a:endParaRPr lang="en-US" dirty="0"/>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a:bodyPr>
          <a:lstStyle/>
          <a:p>
            <a:pPr marL="342900" indent="-342900">
              <a:buFont typeface="Arial" panose="020B0604020202020204" pitchFamily="34" charset="0"/>
              <a:buChar char="•"/>
            </a:pPr>
            <a:r>
              <a:rPr lang="en-US" dirty="0">
                <a:hlinkClick r:id="rId4"/>
              </a:rPr>
              <a:t>https://grouplens.org/datasets/movielens/25m/</a:t>
            </a:r>
            <a:endParaRPr lang="en-US" dirty="0"/>
          </a:p>
          <a:p>
            <a:pPr marL="342900" indent="-342900">
              <a:buFont typeface="Arial" panose="020B0604020202020204" pitchFamily="34" charset="0"/>
              <a:buChar char="•"/>
            </a:pPr>
            <a:r>
              <a:rPr lang="en-US" dirty="0">
                <a:hlinkClick r:id="rId5"/>
              </a:rPr>
              <a:t>https://www.geeksforgeeks.org/python-implementation-of-movie-recommender-system/</a:t>
            </a:r>
            <a:endParaRPr lang="en-US" dirty="0"/>
          </a:p>
          <a:p>
            <a:pPr marL="342900" indent="-3429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2" name="Picture Placeholder 15" descr="Data Points Digital background">
            <a:extLst>
              <a:ext uri="{FF2B5EF4-FFF2-40B4-BE49-F238E27FC236}">
                <a16:creationId xmlns:a16="http://schemas.microsoft.com/office/drawing/2014/main" id="{40C7EF2C-5187-FAFD-02E7-C2B6BFA1516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0" y="-119270"/>
            <a:ext cx="12192000" cy="3776472"/>
          </a:xfrm>
          <a:prstGeom prst="rect">
            <a:avLst/>
          </a:prstGeom>
          <a:solidFill>
            <a:schemeClr val="accent5"/>
          </a:solidFill>
        </p:spPr>
      </p:pic>
      <p:grpSp>
        <p:nvGrpSpPr>
          <p:cNvPr id="3" name="Group 4">
            <a:extLst>
              <a:ext uri="{FF2B5EF4-FFF2-40B4-BE49-F238E27FC236}">
                <a16:creationId xmlns:a16="http://schemas.microsoft.com/office/drawing/2014/main" id="{FEF22936-404C-0D43-E1B5-560C3980AC76}"/>
              </a:ext>
            </a:extLst>
          </p:cNvPr>
          <p:cNvGrpSpPr>
            <a:grpSpLocks noChangeAspect="1"/>
          </p:cNvGrpSpPr>
          <p:nvPr/>
        </p:nvGrpSpPr>
        <p:grpSpPr bwMode="auto">
          <a:xfrm>
            <a:off x="9613127" y="0"/>
            <a:ext cx="2507311" cy="644056"/>
            <a:chOff x="0" y="0"/>
            <a:chExt cx="2477" cy="745"/>
          </a:xfrm>
        </p:grpSpPr>
        <p:sp>
          <p:nvSpPr>
            <p:cNvPr id="7" name="AutoShape 3">
              <a:extLst>
                <a:ext uri="{FF2B5EF4-FFF2-40B4-BE49-F238E27FC236}">
                  <a16:creationId xmlns:a16="http://schemas.microsoft.com/office/drawing/2014/main" id="{55CC9591-CDB0-6981-1929-1C83A460FF66}"/>
                </a:ext>
              </a:extLst>
            </p:cNvPr>
            <p:cNvSpPr>
              <a:spLocks noChangeAspect="1" noChangeArrowheads="1" noTextEdit="1"/>
            </p:cNvSpPr>
            <p:nvPr/>
          </p:nvSpPr>
          <p:spPr bwMode="auto">
            <a:xfrm>
              <a:off x="0" y="0"/>
              <a:ext cx="2477"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5">
              <a:extLst>
                <a:ext uri="{FF2B5EF4-FFF2-40B4-BE49-F238E27FC236}">
                  <a16:creationId xmlns:a16="http://schemas.microsoft.com/office/drawing/2014/main" id="{2C747D99-F146-2287-7930-692EC827A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47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{A4357D84-016C-4E2B-B906-E6560317B042}tf33713516_win32</Template>
  <TotalTime>495</TotalTime>
  <Words>544</Words>
  <Application>Microsoft Office PowerPoint</Application>
  <PresentationFormat>Widescreen</PresentationFormat>
  <Paragraphs>45</Paragraphs>
  <Slides>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AAAAA D+ Gotham</vt:lpstr>
      <vt:lpstr>AAAAAB+Gotham-Bold</vt:lpstr>
      <vt:lpstr>AAAAAB+HelveticaNeue</vt:lpstr>
      <vt:lpstr>AAAAAE+HelveticaNeue-Medium</vt:lpstr>
      <vt:lpstr>Arial</vt:lpstr>
      <vt:lpstr>Calibri</vt:lpstr>
      <vt:lpstr>Epilogue</vt:lpstr>
      <vt:lpstr>Gill Sans MT</vt:lpstr>
      <vt:lpstr>Walbaum Display</vt:lpstr>
      <vt:lpstr>3DFloatVTI</vt:lpstr>
      <vt:lpstr>Movie Recommendation System</vt:lpstr>
      <vt:lpstr>Introduction</vt:lpstr>
      <vt:lpstr>Problem Statement</vt:lpstr>
      <vt:lpstr>Data Set Description -Data Set </vt:lpstr>
      <vt:lpstr>Approach</vt:lpstr>
      <vt:lpstr>Visualization</vt:lpstr>
      <vt:lpstr>Output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Manisha Bagora</dc:creator>
  <cp:lastModifiedBy>Manisha Bagora</cp:lastModifiedBy>
  <cp:revision>19</cp:revision>
  <dcterms:created xsi:type="dcterms:W3CDTF">2022-11-28T01:35:44Z</dcterms:created>
  <dcterms:modified xsi:type="dcterms:W3CDTF">2022-12-08T01:19:47Z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