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66" r:id="rId7"/>
    <p:sldId id="260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weta Shetty" userId="ec5b3916-d778-4e73-9e03-465ed04399ee" providerId="ADAL" clId="{B483D786-E028-4406-93F7-611E302BDDB1}"/>
    <pc:docChg chg="undo custSel addSld delSld modSld sldOrd">
      <pc:chgData name="Shweta Shetty" userId="ec5b3916-d778-4e73-9e03-465ed04399ee" providerId="ADAL" clId="{B483D786-E028-4406-93F7-611E302BDDB1}" dt="2024-04-17T05:23:24.309" v="138" actId="2696"/>
      <pc:docMkLst>
        <pc:docMk/>
      </pc:docMkLst>
      <pc:sldChg chg="modSp mod">
        <pc:chgData name="Shweta Shetty" userId="ec5b3916-d778-4e73-9e03-465ed04399ee" providerId="ADAL" clId="{B483D786-E028-4406-93F7-611E302BDDB1}" dt="2024-04-17T04:11:07.436" v="8" actId="20577"/>
        <pc:sldMkLst>
          <pc:docMk/>
          <pc:sldMk cId="1942012177" sldId="257"/>
        </pc:sldMkLst>
        <pc:spChg chg="mod">
          <ac:chgData name="Shweta Shetty" userId="ec5b3916-d778-4e73-9e03-465ed04399ee" providerId="ADAL" clId="{B483D786-E028-4406-93F7-611E302BDDB1}" dt="2024-04-17T04:11:07.436" v="8" actId="20577"/>
          <ac:spMkLst>
            <pc:docMk/>
            <pc:sldMk cId="1942012177" sldId="257"/>
            <ac:spMk id="3" creationId="{FB8B0217-2612-42C3-A620-C88CEE60E80B}"/>
          </ac:spMkLst>
        </pc:spChg>
      </pc:sldChg>
      <pc:sldChg chg="modSp new mod">
        <pc:chgData name="Shweta Shetty" userId="ec5b3916-d778-4e73-9e03-465ed04399ee" providerId="ADAL" clId="{B483D786-E028-4406-93F7-611E302BDDB1}" dt="2024-04-17T04:13:47.125" v="65" actId="20577"/>
        <pc:sldMkLst>
          <pc:docMk/>
          <pc:sldMk cId="3081234443" sldId="258"/>
        </pc:sldMkLst>
        <pc:spChg chg="mod">
          <ac:chgData name="Shweta Shetty" userId="ec5b3916-d778-4e73-9e03-465ed04399ee" providerId="ADAL" clId="{B483D786-E028-4406-93F7-611E302BDDB1}" dt="2024-04-17T04:09:53.861" v="5" actId="122"/>
          <ac:spMkLst>
            <pc:docMk/>
            <pc:sldMk cId="3081234443" sldId="258"/>
            <ac:spMk id="2" creationId="{AAE4E372-3E3C-A59E-FDEE-CC8A4C43855B}"/>
          </ac:spMkLst>
        </pc:spChg>
        <pc:spChg chg="mod">
          <ac:chgData name="Shweta Shetty" userId="ec5b3916-d778-4e73-9e03-465ed04399ee" providerId="ADAL" clId="{B483D786-E028-4406-93F7-611E302BDDB1}" dt="2024-04-17T04:13:47.125" v="65" actId="20577"/>
          <ac:spMkLst>
            <pc:docMk/>
            <pc:sldMk cId="3081234443" sldId="258"/>
            <ac:spMk id="3" creationId="{71A16603-E048-DD98-54B3-7609251D5F45}"/>
          </ac:spMkLst>
        </pc:spChg>
      </pc:sldChg>
      <pc:sldChg chg="modSp new mod">
        <pc:chgData name="Shweta Shetty" userId="ec5b3916-d778-4e73-9e03-465ed04399ee" providerId="ADAL" clId="{B483D786-E028-4406-93F7-611E302BDDB1}" dt="2024-04-17T05:12:50.838" v="81" actId="20577"/>
        <pc:sldMkLst>
          <pc:docMk/>
          <pc:sldMk cId="2620771831" sldId="259"/>
        </pc:sldMkLst>
        <pc:spChg chg="mod">
          <ac:chgData name="Shweta Shetty" userId="ec5b3916-d778-4e73-9e03-465ed04399ee" providerId="ADAL" clId="{B483D786-E028-4406-93F7-611E302BDDB1}" dt="2024-04-17T04:14:49.144" v="67"/>
          <ac:spMkLst>
            <pc:docMk/>
            <pc:sldMk cId="2620771831" sldId="259"/>
            <ac:spMk id="2" creationId="{486CBE43-E82B-6061-BFDA-B45D1ED90D88}"/>
          </ac:spMkLst>
        </pc:spChg>
        <pc:spChg chg="mod">
          <ac:chgData name="Shweta Shetty" userId="ec5b3916-d778-4e73-9e03-465ed04399ee" providerId="ADAL" clId="{B483D786-E028-4406-93F7-611E302BDDB1}" dt="2024-04-17T05:12:50.838" v="81" actId="20577"/>
          <ac:spMkLst>
            <pc:docMk/>
            <pc:sldMk cId="2620771831" sldId="259"/>
            <ac:spMk id="3" creationId="{0ECCBFD5-58C3-5D0B-521E-BCA263CAF681}"/>
          </ac:spMkLst>
        </pc:spChg>
      </pc:sldChg>
      <pc:sldChg chg="modSp new mod">
        <pc:chgData name="Shweta Shetty" userId="ec5b3916-d778-4e73-9e03-465ed04399ee" providerId="ADAL" clId="{B483D786-E028-4406-93F7-611E302BDDB1}" dt="2024-04-17T05:13:53.467" v="126" actId="20577"/>
        <pc:sldMkLst>
          <pc:docMk/>
          <pc:sldMk cId="2385751895" sldId="260"/>
        </pc:sldMkLst>
        <pc:spChg chg="mod">
          <ac:chgData name="Shweta Shetty" userId="ec5b3916-d778-4e73-9e03-465ed04399ee" providerId="ADAL" clId="{B483D786-E028-4406-93F7-611E302BDDB1}" dt="2024-04-17T05:13:53.467" v="126" actId="20577"/>
          <ac:spMkLst>
            <pc:docMk/>
            <pc:sldMk cId="2385751895" sldId="260"/>
            <ac:spMk id="2" creationId="{066952AF-DC0E-68AF-7C02-76C443B7DF84}"/>
          </ac:spMkLst>
        </pc:spChg>
        <pc:spChg chg="mod">
          <ac:chgData name="Shweta Shetty" userId="ec5b3916-d778-4e73-9e03-465ed04399ee" providerId="ADAL" clId="{B483D786-E028-4406-93F7-611E302BDDB1}" dt="2024-04-17T04:54:23.720" v="71" actId="21"/>
          <ac:spMkLst>
            <pc:docMk/>
            <pc:sldMk cId="2385751895" sldId="260"/>
            <ac:spMk id="3" creationId="{EDB0BB22-87E3-34A0-C87C-AEE19A175251}"/>
          </ac:spMkLst>
        </pc:spChg>
      </pc:sldChg>
      <pc:sldChg chg="modSp new mod">
        <pc:chgData name="Shweta Shetty" userId="ec5b3916-d778-4e73-9e03-465ed04399ee" providerId="ADAL" clId="{B483D786-E028-4406-93F7-611E302BDDB1}" dt="2024-04-17T05:22:24.136" v="129" actId="122"/>
        <pc:sldMkLst>
          <pc:docMk/>
          <pc:sldMk cId="468551770" sldId="261"/>
        </pc:sldMkLst>
        <pc:spChg chg="mod">
          <ac:chgData name="Shweta Shetty" userId="ec5b3916-d778-4e73-9e03-465ed04399ee" providerId="ADAL" clId="{B483D786-E028-4406-93F7-611E302BDDB1}" dt="2024-04-17T05:22:24.136" v="129" actId="122"/>
          <ac:spMkLst>
            <pc:docMk/>
            <pc:sldMk cId="468551770" sldId="261"/>
            <ac:spMk id="2" creationId="{1A6B5402-1CE9-DD1C-25E3-73E61D29976D}"/>
          </ac:spMkLst>
        </pc:spChg>
      </pc:sldChg>
      <pc:sldChg chg="modSp new del mod ord">
        <pc:chgData name="Shweta Shetty" userId="ec5b3916-d778-4e73-9e03-465ed04399ee" providerId="ADAL" clId="{B483D786-E028-4406-93F7-611E302BDDB1}" dt="2024-04-17T05:23:24.309" v="138" actId="2696"/>
        <pc:sldMkLst>
          <pc:docMk/>
          <pc:sldMk cId="3414963950" sldId="262"/>
        </pc:sldMkLst>
        <pc:spChg chg="mod">
          <ac:chgData name="Shweta Shetty" userId="ec5b3916-d778-4e73-9e03-465ed04399ee" providerId="ADAL" clId="{B483D786-E028-4406-93F7-611E302BDDB1}" dt="2024-04-17T05:22:43.409" v="132" actId="122"/>
          <ac:spMkLst>
            <pc:docMk/>
            <pc:sldMk cId="3414963950" sldId="262"/>
            <ac:spMk id="2" creationId="{3B217FB1-4171-7BB7-E172-38ECCBDC74EF}"/>
          </ac:spMkLst>
        </pc:spChg>
      </pc:sldChg>
      <pc:sldChg chg="addSp modSp new mod modClrScheme chgLayout">
        <pc:chgData name="Shweta Shetty" userId="ec5b3916-d778-4e73-9e03-465ed04399ee" providerId="ADAL" clId="{B483D786-E028-4406-93F7-611E302BDDB1}" dt="2024-04-17T05:23:16.566" v="137"/>
        <pc:sldMkLst>
          <pc:docMk/>
          <pc:sldMk cId="4235370178" sldId="263"/>
        </pc:sldMkLst>
        <pc:spChg chg="add mod">
          <ac:chgData name="Shweta Shetty" userId="ec5b3916-d778-4e73-9e03-465ed04399ee" providerId="ADAL" clId="{B483D786-E028-4406-93F7-611E302BDDB1}" dt="2024-04-17T05:23:16.566" v="137"/>
          <ac:spMkLst>
            <pc:docMk/>
            <pc:sldMk cId="4235370178" sldId="263"/>
            <ac:spMk id="2" creationId="{F7917618-383F-C311-847B-2CE0587474EA}"/>
          </ac:spMkLst>
        </pc:spChg>
        <pc:spChg chg="add mod">
          <ac:chgData name="Shweta Shetty" userId="ec5b3916-d778-4e73-9e03-465ed04399ee" providerId="ADAL" clId="{B483D786-E028-4406-93F7-611E302BDDB1}" dt="2024-04-17T05:23:13.089" v="136" actId="700"/>
          <ac:spMkLst>
            <pc:docMk/>
            <pc:sldMk cId="4235370178" sldId="263"/>
            <ac:spMk id="3" creationId="{9B82B31C-5D48-D187-CD50-15DCE05241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AFDC-C744-805B-C6A7-96FDC99A1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7F92E-D17F-E8FD-7119-DF12DD234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C794E-6BDF-004F-20A0-5A0D3BF8B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3DBA-4863-412A-AD54-25D71D8E01E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B8414-BA9D-F7E5-14CF-1245F20E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FA7A2-1FAF-F9ED-320F-402253CE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A188-D99A-405C-A60C-6C4CA175E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37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0029-2A9F-05A2-B235-9EFFD337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1FF67-2339-89BA-0934-182205F93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E519A-819F-1032-7B19-B9967D1A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3DBA-4863-412A-AD54-25D71D8E01E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81363-AC78-CEEA-4D15-E5F59F95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B6326-EAA9-141E-8CDA-6ABBEC2C7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A188-D99A-405C-A60C-6C4CA175E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34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C4A519-08BE-D227-86DD-A891FC629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B56DA-3201-802F-A29D-FC7356E0F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55AA5-004D-1001-CC9D-841F0A89D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3DBA-4863-412A-AD54-25D71D8E01E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9430B-94BE-CEAD-F7F4-8BC18C1F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2098A-D6A9-8744-3BEA-A0DAA37C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A188-D99A-405C-A60C-6C4CA175E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33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4FAD-45C5-4A54-DC4B-9A8150DC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38C31-F43E-D33D-A321-CE23FFAAC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A6BA8-0D88-CBE8-B344-E2EFA0DF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3DBA-4863-412A-AD54-25D71D8E01E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66ECE-093C-9DB9-5360-CD2074209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B67B2-F6FA-30D5-A6CA-4A2D1106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A188-D99A-405C-A60C-6C4CA175E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01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7135B-03E4-66FD-CE22-FCDEECB8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9FF5D-43AE-0A93-2058-8C5D366C3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6EB88-1C0D-1BBA-FEA0-DCC6198D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3DBA-4863-412A-AD54-25D71D8E01E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8EB08-B34E-564E-6158-6AD838AD6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5C226-70E6-D845-8F49-47DB89699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A188-D99A-405C-A60C-6C4CA175E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66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3B7E-AF77-1918-7FE3-38E0CBEAE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06380-E351-D83A-4781-DC4590B68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AC222-FFE9-77AE-6E5F-9EECA7BC8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CBA1A-68AE-188D-1B3B-7A902DC7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3DBA-4863-412A-AD54-25D71D8E01E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683EC-C09C-5114-D9D8-A1C77659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5F522-7BF5-371B-9D6C-D853D9C2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A188-D99A-405C-A60C-6C4CA175E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1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65249-0F96-7567-E100-61448B56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00E3C-5056-4D36-D787-1B9CBF919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411DD-45D7-BBD4-C22E-E55D9020D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29085-F513-47E5-3436-E4AA5A822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4EA45-77F7-9378-0F56-D3856E13A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4B52AB-90F3-93B2-3249-3E27FCE2F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3DBA-4863-412A-AD54-25D71D8E01E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F8983-3AEC-975F-DCD0-8F2C47F4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59BDF4-ED0D-DA07-9718-140E74269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A188-D99A-405C-A60C-6C4CA175E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25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0478-89E4-68B5-B9DE-FE734C89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10BB64-668A-8925-9C94-05F2B3E7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3DBA-4863-412A-AD54-25D71D8E01E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CEC84-3C79-7D4F-F2CE-3E7332D8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30D2D-0D7B-8D02-A2FB-A478A375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A188-D99A-405C-A60C-6C4CA175E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21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9D43E7-9622-A7FF-BF20-294FBCFF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3DBA-4863-412A-AD54-25D71D8E01E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DDD4A-CEB8-7CED-2DBA-C165595AE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8663C-AC66-E8E5-BAE5-53EB3FE0F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A188-D99A-405C-A60C-6C4CA175E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4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CB38-D2FB-466F-CEFA-342BD16F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03503-C995-9173-DF53-0C9AF8C18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B2C45-CA36-80BA-758F-F41C8960F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6DC99-2172-36B9-713E-550ECB1E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3DBA-4863-412A-AD54-25D71D8E01E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9B883-0486-C1D2-291C-28B85277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475BD-D92B-B625-6490-573C8CF0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A188-D99A-405C-A60C-6C4CA175E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55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2BB1A-E0A0-A4D5-2144-F98F733A2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15C1C-7EAF-D387-BA75-C7DF42E5C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02157-7B15-DAE8-503D-A3F1E636C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D22F0-58AF-6E3A-94D0-18830921F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3DBA-4863-412A-AD54-25D71D8E01E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96533-9721-8F08-0FBB-BFEDC184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FC3B3-C7C7-FE08-57CC-D696FF3B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A188-D99A-405C-A60C-6C4CA175E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58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7FA6C8-3D60-BDF4-597D-1D7BB59C6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8F242-4F1A-D94A-5DF5-0B8627905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376DD-C50E-7D99-0254-F97E6A9F0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03DBA-4863-412A-AD54-25D71D8E01E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57185-35FA-23DD-7ED9-112EE06FF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3E5CA-8273-1471-1578-ED9A2354D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DA188-D99A-405C-A60C-6C4CA175E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04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6394A-DE3E-310B-A15C-0CCF43AF6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en-IN" sz="4800" b="0" i="0" dirty="0">
                <a:solidFill>
                  <a:srgbClr val="0D0D0D"/>
                </a:solidFill>
                <a:effectLst/>
                <a:latin typeface="Söhne"/>
              </a:rPr>
              <a:t>Machine Learning for Predictive Maintenance</a:t>
            </a:r>
            <a:endParaRPr lang="en-IN" sz="6600" dirty="0"/>
          </a:p>
        </p:txBody>
      </p:sp>
      <p:sp>
        <p:nvSpPr>
          <p:cNvPr id="40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2536A-ECDB-3BFD-B5CC-49BCE8974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Leveraging Data Science to Optimize Asset Maintenance</a:t>
            </a:r>
            <a:endParaRPr lang="en-IN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30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E7FD-38CC-F018-7DF9-C11E1FA4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0D0D0D"/>
                </a:solidFill>
                <a:latin typeface="Söhne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B0217-2612-42C3-A620-C88CEE60E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0" i="0" dirty="0">
                <a:solidFill>
                  <a:srgbClr val="212021"/>
                </a:solidFill>
                <a:effectLst/>
              </a:rPr>
              <a:t>Predictive maintenance uses data analysis to identify </a:t>
            </a:r>
            <a:r>
              <a:rPr lang="en-IN" sz="2400" b="1" i="0" dirty="0">
                <a:solidFill>
                  <a:srgbClr val="212021"/>
                </a:solidFill>
                <a:effectLst/>
              </a:rPr>
              <a:t>operational anomalies</a:t>
            </a:r>
            <a:r>
              <a:rPr lang="en-IN" sz="2400" b="0" i="0" dirty="0">
                <a:solidFill>
                  <a:srgbClr val="212021"/>
                </a:solidFill>
                <a:effectLst/>
              </a:rPr>
              <a:t> and </a:t>
            </a:r>
            <a:r>
              <a:rPr lang="en-IN" sz="2400" b="1" i="0" dirty="0">
                <a:solidFill>
                  <a:srgbClr val="212021"/>
                </a:solidFill>
                <a:effectLst/>
              </a:rPr>
              <a:t>potential equipment defects</a:t>
            </a:r>
            <a:r>
              <a:rPr lang="en-IN" sz="2400" b="0" i="0" dirty="0">
                <a:solidFill>
                  <a:srgbClr val="212021"/>
                </a:solidFill>
                <a:effectLst/>
              </a:rPr>
              <a:t>, enabling timely repairs before failures occur. </a:t>
            </a:r>
          </a:p>
          <a:p>
            <a:pPr marL="0" indent="0">
              <a:buNone/>
            </a:pPr>
            <a:endParaRPr lang="en-IN" sz="2400" b="0" i="0" dirty="0">
              <a:solidFill>
                <a:srgbClr val="212021"/>
              </a:solidFill>
              <a:effectLst/>
            </a:endParaRPr>
          </a:p>
          <a:p>
            <a:pPr marL="0" indent="0">
              <a:buNone/>
            </a:pPr>
            <a:r>
              <a:rPr lang="en-IN" sz="2400" b="0" i="0" dirty="0">
                <a:solidFill>
                  <a:srgbClr val="212021"/>
                </a:solidFill>
                <a:effectLst/>
              </a:rPr>
              <a:t>It aims to minimize maintenance frequency, avoiding unplanned outages and unnecessary </a:t>
            </a:r>
            <a:r>
              <a:rPr lang="en-IN" sz="2400" i="0" dirty="0">
                <a:effectLst/>
              </a:rPr>
              <a:t>preventive maintenance</a:t>
            </a:r>
            <a:r>
              <a:rPr lang="en-IN" sz="2400" b="0" i="0" dirty="0">
                <a:solidFill>
                  <a:srgbClr val="212021"/>
                </a:solidFill>
                <a:effectLst/>
              </a:rPr>
              <a:t> costs.</a:t>
            </a:r>
          </a:p>
        </p:txBody>
      </p:sp>
    </p:spTree>
    <p:extLst>
      <p:ext uri="{BB962C8B-B14F-4D97-AF65-F5344CB8AC3E}">
        <p14:creationId xmlns:p14="http://schemas.microsoft.com/office/powerpoint/2010/main" val="1942012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4E372-3E3C-A59E-FDEE-CC8A4C43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Benefits of Predictive Maintenance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16603-E048-DD98-54B3-7609251D5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Minimizes downtime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Reduces costs associated with unplanned maintenance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Optimizes equipment performance and lifespan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123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C4B7-354E-B7DA-72C9-3263F148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Application of ML in Predictive Maintenance</a:t>
            </a:r>
            <a:endParaRPr lang="en-IN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CA08B-9670-5178-AE66-AA81C5E9D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Predicting equipment failures based on historical data</a:t>
            </a:r>
          </a:p>
          <a:p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Optimizing maintenance schedules to prevent breakdowns</a:t>
            </a:r>
          </a:p>
        </p:txBody>
      </p:sp>
    </p:spTree>
    <p:extLst>
      <p:ext uri="{BB962C8B-B14F-4D97-AF65-F5344CB8AC3E}">
        <p14:creationId xmlns:p14="http://schemas.microsoft.com/office/powerpoint/2010/main" val="49493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C4B7-354E-B7DA-72C9-3263F148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0D0D0D"/>
                </a:solidFill>
                <a:latin typeface="Söhne"/>
              </a:rPr>
              <a:t>Machine Learning Techniques for Predictive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CA08B-9670-5178-AE66-AA81C5E9D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Classification:</a:t>
            </a:r>
          </a:p>
          <a:p>
            <a:pPr lvl="1"/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Random Forest Classifier</a:t>
            </a:r>
          </a:p>
          <a:p>
            <a:pPr lvl="1"/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K-Neighbour</a:t>
            </a:r>
          </a:p>
          <a:p>
            <a:pPr lvl="1"/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Support Vector</a:t>
            </a:r>
          </a:p>
          <a:p>
            <a:pPr lvl="1"/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Gradient Boosting</a:t>
            </a:r>
          </a:p>
          <a:p>
            <a:pPr lvl="1"/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Ridge</a:t>
            </a:r>
          </a:p>
          <a:p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Regression:</a:t>
            </a:r>
          </a:p>
          <a:p>
            <a:pPr lvl="1"/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Regression is a statistical method used to model the relationship between a dependent (target) variable and one or more independent (predictor) variables.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Time Series Analysis: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Time series analysis involves analysing data points collected over time to identify patterns and trends.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8228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C4B7-354E-B7DA-72C9-3263F148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Feature Engineering</a:t>
            </a:r>
            <a:endParaRPr lang="en-IN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CA08B-9670-5178-AE66-AA81C5E9D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i="0" dirty="0">
                <a:solidFill>
                  <a:srgbClr val="0D0D0D"/>
                </a:solidFill>
                <a:effectLst/>
                <a:latin typeface="Söhne"/>
              </a:rPr>
              <a:t>Data Preprocessing</a:t>
            </a:r>
          </a:p>
          <a:p>
            <a:pPr lvl="1"/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Data Collection: Gather relevant data sources including sensor readings, maintenance logs, operational parameters, and environmental condition</a:t>
            </a:r>
          </a:p>
          <a:p>
            <a:r>
              <a:rPr lang="en-IN" i="0" dirty="0">
                <a:solidFill>
                  <a:srgbClr val="0D0D0D"/>
                </a:solidFill>
                <a:effectLst/>
                <a:latin typeface="Söhne"/>
              </a:rPr>
              <a:t>Time-Based Features</a:t>
            </a:r>
          </a:p>
          <a:p>
            <a:pPr lvl="1"/>
            <a:r>
              <a:rPr lang="en-IN" sz="2500" dirty="0">
                <a:solidFill>
                  <a:srgbClr val="0D0D0D"/>
                </a:solidFill>
                <a:latin typeface="Söhne"/>
              </a:rPr>
              <a:t>Time since last maintenance, Time since last failure</a:t>
            </a:r>
          </a:p>
          <a:p>
            <a:r>
              <a:rPr lang="en-IN" dirty="0">
                <a:solidFill>
                  <a:srgbClr val="0D0D0D"/>
                </a:solidFill>
                <a:latin typeface="Söhne"/>
              </a:rPr>
              <a:t>Sensor Data Features</a:t>
            </a:r>
          </a:p>
          <a:p>
            <a:pPr lvl="1"/>
            <a:r>
              <a:rPr lang="en-IN" sz="2500" dirty="0">
                <a:solidFill>
                  <a:srgbClr val="0D0D0D"/>
                </a:solidFill>
                <a:latin typeface="Söhne"/>
              </a:rPr>
              <a:t>Identify peaks and anomalies in sensor readings that might indicate impending machine failures</a:t>
            </a:r>
          </a:p>
          <a:p>
            <a:r>
              <a:rPr lang="en-IN" dirty="0">
                <a:solidFill>
                  <a:srgbClr val="0D0D0D"/>
                </a:solidFill>
                <a:latin typeface="Söhne"/>
              </a:rPr>
              <a:t>Scaling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Normalize numerical features to ensure consistency and prevent model bias.</a:t>
            </a:r>
          </a:p>
          <a:p>
            <a:r>
              <a:rPr lang="en-IN" dirty="0">
                <a:solidFill>
                  <a:srgbClr val="0D0D0D"/>
                </a:solidFill>
                <a:latin typeface="Söhne"/>
              </a:rPr>
              <a:t>Model Validation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Split data into training and validation sets to evaluate the impact of feature engineering on model performance.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Metrics like accuracy, precision, recall, F1-score</a:t>
            </a:r>
            <a:r>
              <a:rPr lang="en-IN" dirty="0">
                <a:solidFill>
                  <a:srgbClr val="0D0D0D"/>
                </a:solidFill>
                <a:latin typeface="Söhne"/>
              </a:rPr>
              <a:t> will be analysed to derive the model performance</a:t>
            </a:r>
            <a:endParaRPr lang="en-IN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409672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952AF-DC0E-68AF-7C02-76C443B7D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0D0D0D"/>
                </a:solidFill>
                <a:latin typeface="Söhne"/>
              </a:rPr>
              <a:t>Metrics for Model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0BB22-87E3-34A0-C87C-AEE19A175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l">
              <a:buNone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Confusion Matrix:</a:t>
            </a:r>
            <a:endParaRPr lang="en-IN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True Positive (TP): Correctly predicted positive instances.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True Negative (TN): Correctly predicted negative instances.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False Positive (FP): Incorrectly predicted as positive (Type I error).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False Negative (FN): Incorrectly predicted as negative (Type II error).</a:t>
            </a:r>
          </a:p>
          <a:p>
            <a:pPr marL="457200" lvl="1" indent="0" algn="l">
              <a:buNone/>
            </a:pPr>
            <a:endParaRPr lang="en-IN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1. Accuracy:</a:t>
            </a:r>
            <a:endParaRPr lang="en-IN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Proportion of correct predictions over total predictions.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KaTeX_Main"/>
              </a:rPr>
              <a:t>Accuracy=</a:t>
            </a:r>
            <a:r>
              <a:rPr lang="en-IN" b="0" i="1" dirty="0">
                <a:solidFill>
                  <a:srgbClr val="0D0D0D"/>
                </a:solidFill>
                <a:effectLst/>
                <a:latin typeface="KaTeX_Math"/>
              </a:rPr>
              <a:t>TP </a:t>
            </a:r>
            <a:r>
              <a:rPr lang="en-IN" b="0" i="0" dirty="0">
                <a:solidFill>
                  <a:srgbClr val="0D0D0D"/>
                </a:solidFill>
                <a:effectLst/>
                <a:latin typeface="KaTeX_Main"/>
              </a:rPr>
              <a:t>+ </a:t>
            </a:r>
            <a:r>
              <a:rPr lang="en-IN" b="0" i="1" dirty="0">
                <a:solidFill>
                  <a:srgbClr val="0D0D0D"/>
                </a:solidFill>
                <a:effectLst/>
                <a:latin typeface="KaTeX_Math"/>
              </a:rPr>
              <a:t>TN</a:t>
            </a:r>
            <a:r>
              <a:rPr lang="en-IN" dirty="0">
                <a:solidFill>
                  <a:srgbClr val="0D0D0D"/>
                </a:solidFill>
                <a:latin typeface="KaTeX_Main"/>
              </a:rPr>
              <a:t> / </a:t>
            </a:r>
            <a:r>
              <a:rPr lang="en-IN" i="1" dirty="0">
                <a:solidFill>
                  <a:srgbClr val="0D0D0D"/>
                </a:solidFill>
                <a:latin typeface="KaTeX_Main"/>
              </a:rPr>
              <a:t>TP+ </a:t>
            </a:r>
            <a:r>
              <a:rPr lang="en-IN" b="0" i="1" dirty="0">
                <a:solidFill>
                  <a:srgbClr val="0D0D0D"/>
                </a:solidFill>
                <a:effectLst/>
                <a:latin typeface="KaTeX_Math"/>
              </a:rPr>
              <a:t>TN</a:t>
            </a:r>
            <a:r>
              <a:rPr lang="en-IN" b="0" i="0" dirty="0">
                <a:solidFill>
                  <a:srgbClr val="0D0D0D"/>
                </a:solidFill>
                <a:effectLst/>
                <a:latin typeface="KaTeX_Main"/>
              </a:rPr>
              <a:t>​ </a:t>
            </a:r>
            <a:r>
              <a:rPr lang="en-IN" b="0" i="1" dirty="0">
                <a:solidFill>
                  <a:srgbClr val="0D0D0D"/>
                </a:solidFill>
                <a:effectLst/>
                <a:latin typeface="KaTeX_Main"/>
              </a:rPr>
              <a:t>+ FP + FN</a:t>
            </a:r>
            <a:endParaRPr lang="en-IN" i="1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IN" b="1" i="1" dirty="0">
                <a:solidFill>
                  <a:srgbClr val="0D0D0D"/>
                </a:solidFill>
                <a:effectLst/>
                <a:latin typeface="Söhne"/>
              </a:rPr>
              <a:t>2.</a:t>
            </a: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 Precision:</a:t>
            </a:r>
            <a:endParaRPr lang="en-IN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Proportion of true positive predictions among all positive predictions.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KaTeX_Main"/>
              </a:rPr>
              <a:t>Precision=</a:t>
            </a:r>
            <a:r>
              <a:rPr lang="en-IN" b="0" i="1" dirty="0">
                <a:solidFill>
                  <a:srgbClr val="0D0D0D"/>
                </a:solidFill>
                <a:effectLst/>
                <a:latin typeface="KaTeX_Math"/>
              </a:rPr>
              <a:t>TP</a:t>
            </a:r>
            <a:r>
              <a:rPr lang="en-IN" dirty="0">
                <a:solidFill>
                  <a:srgbClr val="0D0D0D"/>
                </a:solidFill>
                <a:latin typeface="KaTeX_Main"/>
              </a:rPr>
              <a:t> / </a:t>
            </a:r>
            <a:r>
              <a:rPr lang="en-IN" i="1" dirty="0">
                <a:solidFill>
                  <a:srgbClr val="0D0D0D"/>
                </a:solidFill>
                <a:latin typeface="KaTeX_Main"/>
              </a:rPr>
              <a:t>TP + FP</a:t>
            </a:r>
            <a:r>
              <a:rPr lang="en-IN" b="0" i="0" dirty="0">
                <a:solidFill>
                  <a:srgbClr val="0D0D0D"/>
                </a:solidFill>
                <a:effectLst/>
                <a:latin typeface="KaTeX_Main"/>
              </a:rPr>
              <a:t>​</a:t>
            </a:r>
            <a:endParaRPr lang="en-IN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IN" b="1" dirty="0">
                <a:solidFill>
                  <a:srgbClr val="0D0D0D"/>
                </a:solidFill>
                <a:latin typeface="Söhne"/>
              </a:rPr>
              <a:t>3.</a:t>
            </a: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 Recall (Sensitivity):</a:t>
            </a:r>
            <a:endParaRPr lang="en-IN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Proportion of true positive predictions among all actual positives.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KaTeX_Main"/>
              </a:rPr>
              <a:t>Recall=</a:t>
            </a:r>
            <a:r>
              <a:rPr lang="en-IN" b="0" i="1" dirty="0">
                <a:solidFill>
                  <a:srgbClr val="0D0D0D"/>
                </a:solidFill>
                <a:effectLst/>
                <a:latin typeface="KaTeX_Math"/>
              </a:rPr>
              <a:t>TP</a:t>
            </a:r>
            <a:r>
              <a:rPr lang="en-IN" dirty="0">
                <a:solidFill>
                  <a:srgbClr val="0D0D0D"/>
                </a:solidFill>
                <a:latin typeface="KaTeX_Main"/>
              </a:rPr>
              <a:t> / </a:t>
            </a:r>
            <a:r>
              <a:rPr lang="en-IN" b="0" i="1" dirty="0">
                <a:solidFill>
                  <a:srgbClr val="0D0D0D"/>
                </a:solidFill>
                <a:effectLst/>
                <a:latin typeface="KaTeX_Math"/>
              </a:rPr>
              <a:t>TP + FN</a:t>
            </a:r>
            <a:r>
              <a:rPr lang="en-IN" b="0" i="0" dirty="0">
                <a:solidFill>
                  <a:srgbClr val="0D0D0D"/>
                </a:solidFill>
                <a:effectLst/>
                <a:latin typeface="KaTeX_Main"/>
              </a:rPr>
              <a:t>​</a:t>
            </a:r>
            <a:endParaRPr lang="en-IN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IN" b="1" dirty="0">
                <a:solidFill>
                  <a:srgbClr val="0D0D0D"/>
                </a:solidFill>
                <a:latin typeface="Söhne"/>
              </a:rPr>
              <a:t>4. </a:t>
            </a: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F1 Score:</a:t>
            </a:r>
            <a:endParaRPr lang="en-IN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Harmonic mean of precision and recall, providing a balance between the two metrics.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KaTeX_Main"/>
              </a:rPr>
              <a:t>F1 Score=2 × (</a:t>
            </a:r>
            <a:r>
              <a:rPr lang="en-IN" b="0" i="0" dirty="0" err="1">
                <a:solidFill>
                  <a:srgbClr val="0D0D0D"/>
                </a:solidFill>
                <a:effectLst/>
                <a:latin typeface="KaTeX_Main"/>
              </a:rPr>
              <a:t>Precision×Recall</a:t>
            </a:r>
            <a:r>
              <a:rPr lang="en-IN" b="0" i="0" dirty="0">
                <a:solidFill>
                  <a:srgbClr val="0D0D0D"/>
                </a:solidFill>
                <a:effectLst/>
                <a:latin typeface="KaTeX_Main"/>
              </a:rPr>
              <a:t>) / (</a:t>
            </a:r>
            <a:r>
              <a:rPr lang="en-IN" b="0" i="0" dirty="0" err="1">
                <a:solidFill>
                  <a:srgbClr val="0D0D0D"/>
                </a:solidFill>
                <a:effectLst/>
                <a:latin typeface="KaTeX_Main"/>
              </a:rPr>
              <a:t>Precision+Recall</a:t>
            </a:r>
            <a:r>
              <a:rPr lang="en-IN" b="0" i="0" dirty="0">
                <a:solidFill>
                  <a:srgbClr val="0D0D0D"/>
                </a:solidFill>
                <a:effectLst/>
                <a:latin typeface="KaTeX_Main"/>
              </a:rPr>
              <a:t>)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788604-1AB7-0FCA-6B38-12BADD577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936950"/>
              </p:ext>
            </p:extLst>
          </p:nvPr>
        </p:nvGraphicFramePr>
        <p:xfrm>
          <a:off x="7375525" y="1986490"/>
          <a:ext cx="1463676" cy="756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838">
                  <a:extLst>
                    <a:ext uri="{9D8B030D-6E8A-4147-A177-3AD203B41FA5}">
                      <a16:colId xmlns:a16="http://schemas.microsoft.com/office/drawing/2014/main" val="1057159930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837361544"/>
                    </a:ext>
                  </a:extLst>
                </a:gridCol>
              </a:tblGrid>
              <a:tr h="378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960847"/>
                  </a:ext>
                </a:extLst>
              </a:tr>
              <a:tr h="378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3568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0E2E186-9646-9F11-1A04-F7E922B35BA2}"/>
              </a:ext>
            </a:extLst>
          </p:cNvPr>
          <p:cNvSpPr txBox="1"/>
          <p:nvPr/>
        </p:nvSpPr>
        <p:spPr>
          <a:xfrm>
            <a:off x="7375525" y="3105834"/>
            <a:ext cx="3609975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Best model: Support Vector Machine with an accuracy of 0.56</a:t>
            </a:r>
          </a:p>
        </p:txBody>
      </p:sp>
    </p:spTree>
    <p:extLst>
      <p:ext uri="{BB962C8B-B14F-4D97-AF65-F5344CB8AC3E}">
        <p14:creationId xmlns:p14="http://schemas.microsoft.com/office/powerpoint/2010/main" val="238575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5402-1CE9-DD1C-25E3-73E61D29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D0D0D"/>
                </a:solidFill>
                <a:latin typeface="Söhne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627369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433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KaTeX_Main</vt:lpstr>
      <vt:lpstr>KaTeX_Math</vt:lpstr>
      <vt:lpstr>Söhne</vt:lpstr>
      <vt:lpstr>Office Theme</vt:lpstr>
      <vt:lpstr>Machine Learning for Predictive Maintenance</vt:lpstr>
      <vt:lpstr>Introduction</vt:lpstr>
      <vt:lpstr>Benefits of Predictive Maintenance</vt:lpstr>
      <vt:lpstr>Application of ML in Predictive Maintenance</vt:lpstr>
      <vt:lpstr>Machine Learning Techniques for Predictive Maintenance</vt:lpstr>
      <vt:lpstr>Feature Engineering</vt:lpstr>
      <vt:lpstr>Metrics for Model Analysis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Predictive Maintenance</dc:title>
  <dc:creator>Shweta Shetty</dc:creator>
  <cp:lastModifiedBy>Pramod H B</cp:lastModifiedBy>
  <cp:revision>5</cp:revision>
  <dcterms:created xsi:type="dcterms:W3CDTF">2024-04-17T02:45:27Z</dcterms:created>
  <dcterms:modified xsi:type="dcterms:W3CDTF">2024-04-17T07:22:19Z</dcterms:modified>
</cp:coreProperties>
</file>