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1"/>
  </p:sldMasterIdLst>
  <p:sldIdLst>
    <p:sldId id="256" r:id="rId2"/>
    <p:sldId id="257" r:id="rId3"/>
    <p:sldId id="275" r:id="rId4"/>
    <p:sldId id="258" r:id="rId5"/>
    <p:sldId id="276" r:id="rId6"/>
    <p:sldId id="262" r:id="rId7"/>
    <p:sldId id="265" r:id="rId8"/>
    <p:sldId id="266" r:id="rId9"/>
    <p:sldId id="267" r:id="rId10"/>
    <p:sldId id="268" r:id="rId11"/>
    <p:sldId id="263" r:id="rId12"/>
    <p:sldId id="269" r:id="rId13"/>
    <p:sldId id="271" r:id="rId14"/>
    <p:sldId id="274" r:id="rId15"/>
    <p:sldId id="273" r:id="rId16"/>
    <p:sldId id="270" r:id="rId17"/>
    <p:sldId id="279"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55" autoAdjust="0"/>
    <p:restoredTop sz="94660"/>
  </p:normalViewPr>
  <p:slideViewPr>
    <p:cSldViewPr snapToGrid="0">
      <p:cViewPr>
        <p:scale>
          <a:sx n="66" d="100"/>
          <a:sy n="66" d="100"/>
        </p:scale>
        <p:origin x="1550"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E03EC1-E62C-4322-8076-8403788D3E2E}"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297503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03EC1-E62C-4322-8076-8403788D3E2E}"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226121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03EC1-E62C-4322-8076-8403788D3E2E}"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65BB1-3016-4BC1-A7D8-653BCD19C4B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1708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03EC1-E62C-4322-8076-8403788D3E2E}"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746723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03EC1-E62C-4322-8076-8403788D3E2E}"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65BB1-3016-4BC1-A7D8-653BCD19C4B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393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03EC1-E62C-4322-8076-8403788D3E2E}"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1718713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03EC1-E62C-4322-8076-8403788D3E2E}"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2525540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03EC1-E62C-4322-8076-8403788D3E2E}"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109629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03EC1-E62C-4322-8076-8403788D3E2E}"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34452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03EC1-E62C-4322-8076-8403788D3E2E}"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387653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E03EC1-E62C-4322-8076-8403788D3E2E}"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138345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E03EC1-E62C-4322-8076-8403788D3E2E}" type="datetimeFigureOut">
              <a:rPr lang="en-IN" smtClean="0"/>
              <a:t>15-07-2025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366382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E03EC1-E62C-4322-8076-8403788D3E2E}" type="datetimeFigureOut">
              <a:rPr lang="en-IN" smtClean="0"/>
              <a:t>15-07-2025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429168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03EC1-E62C-4322-8076-8403788D3E2E}" type="datetimeFigureOut">
              <a:rPr lang="en-IN" smtClean="0"/>
              <a:t>15-07-2025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337409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E03EC1-E62C-4322-8076-8403788D3E2E}"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214945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E03EC1-E62C-4322-8076-8403788D3E2E}"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065BB1-3016-4BC1-A7D8-653BCD19C4BD}" type="slidenum">
              <a:rPr lang="en-IN" smtClean="0"/>
              <a:t>‹#›</a:t>
            </a:fld>
            <a:endParaRPr lang="en-IN"/>
          </a:p>
        </p:txBody>
      </p:sp>
    </p:spTree>
    <p:extLst>
      <p:ext uri="{BB962C8B-B14F-4D97-AF65-F5344CB8AC3E}">
        <p14:creationId xmlns:p14="http://schemas.microsoft.com/office/powerpoint/2010/main" val="232753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E03EC1-E62C-4322-8076-8403788D3E2E}" type="datetimeFigureOut">
              <a:rPr lang="en-IN" smtClean="0"/>
              <a:t>15-07-2025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065BB1-3016-4BC1-A7D8-653BCD19C4BD}" type="slidenum">
              <a:rPr lang="en-IN" smtClean="0"/>
              <a:t>‹#›</a:t>
            </a:fld>
            <a:endParaRPr lang="en-IN"/>
          </a:p>
        </p:txBody>
      </p:sp>
    </p:spTree>
    <p:extLst>
      <p:ext uri="{BB962C8B-B14F-4D97-AF65-F5344CB8AC3E}">
        <p14:creationId xmlns:p14="http://schemas.microsoft.com/office/powerpoint/2010/main" val="71108831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5FA808F-203A-316F-4250-89B91188D425}"/>
              </a:ext>
            </a:extLst>
          </p:cNvPr>
          <p:cNvSpPr>
            <a:spLocks noGrp="1"/>
          </p:cNvSpPr>
          <p:nvPr>
            <p:ph type="subTitle" idx="1"/>
          </p:nvPr>
        </p:nvSpPr>
        <p:spPr>
          <a:xfrm>
            <a:off x="162045" y="497712"/>
            <a:ext cx="10996405" cy="6722896"/>
          </a:xfrm>
        </p:spPr>
        <p:txBody>
          <a:bodyPr>
            <a:normAutofit/>
          </a:bodyPr>
          <a:lstStyle/>
          <a:p>
            <a:pPr lvl="0" algn="ctr">
              <a:spcBef>
                <a:spcPts val="0"/>
              </a:spcBef>
            </a:pPr>
            <a:r>
              <a:rPr lang="en-US" sz="4400" b="1" dirty="0">
                <a:solidFill>
                  <a:schemeClr val="tx1"/>
                </a:solidFill>
                <a:latin typeface="Arial Black"/>
                <a:ea typeface="Arial Black"/>
                <a:cs typeface="Arial Black"/>
                <a:sym typeface="Arial Black"/>
              </a:rPr>
              <a:t>Optimize the power consumption</a:t>
            </a:r>
            <a:endParaRPr lang="en-US" sz="4400" b="1" dirty="0">
              <a:solidFill>
                <a:schemeClr val="tx1"/>
              </a:solidFill>
            </a:endParaRPr>
          </a:p>
          <a:p>
            <a:pPr lvl="0" algn="ctr">
              <a:spcBef>
                <a:spcPts val="0"/>
              </a:spcBef>
            </a:pPr>
            <a:r>
              <a:rPr lang="en-US" sz="4400" b="1" dirty="0">
                <a:solidFill>
                  <a:schemeClr val="tx1"/>
                </a:solidFill>
                <a:latin typeface="Arial Black"/>
                <a:ea typeface="Arial Black"/>
                <a:cs typeface="Arial Black"/>
                <a:sym typeface="Arial Black"/>
              </a:rPr>
              <a:t>of Zone 1 based on various environmental and </a:t>
            </a:r>
            <a:endParaRPr lang="en-US" sz="4400" b="1" dirty="0">
              <a:solidFill>
                <a:schemeClr val="tx1"/>
              </a:solidFill>
            </a:endParaRPr>
          </a:p>
          <a:p>
            <a:pPr lvl="0" algn="ctr">
              <a:spcBef>
                <a:spcPts val="0"/>
              </a:spcBef>
            </a:pPr>
            <a:r>
              <a:rPr lang="en-US" sz="4400" b="1" dirty="0">
                <a:solidFill>
                  <a:schemeClr val="tx1"/>
                </a:solidFill>
                <a:latin typeface="Arial Black"/>
                <a:ea typeface="Arial Black"/>
                <a:cs typeface="Arial Black"/>
                <a:sym typeface="Arial Black"/>
              </a:rPr>
              <a:t>meteorological factors in </a:t>
            </a:r>
            <a:endParaRPr lang="en-US" sz="4400" b="1" dirty="0">
              <a:solidFill>
                <a:schemeClr val="tx1"/>
              </a:solidFill>
            </a:endParaRPr>
          </a:p>
          <a:p>
            <a:pPr lvl="0" algn="ctr">
              <a:spcBef>
                <a:spcPts val="0"/>
              </a:spcBef>
            </a:pPr>
            <a:r>
              <a:rPr lang="en-US" sz="4400" b="1" dirty="0">
                <a:solidFill>
                  <a:schemeClr val="tx1"/>
                </a:solidFill>
                <a:latin typeface="Arial Black"/>
                <a:ea typeface="Arial Black"/>
                <a:cs typeface="Arial Black"/>
                <a:sym typeface="Arial Black"/>
              </a:rPr>
              <a:t> Wellington, New-Zealand</a:t>
            </a:r>
          </a:p>
          <a:p>
            <a:endParaRPr lang="en-IN" dirty="0"/>
          </a:p>
          <a:p>
            <a:endParaRPr lang="en-IN" dirty="0"/>
          </a:p>
          <a:p>
            <a:endParaRPr lang="en-IN" dirty="0"/>
          </a:p>
          <a:p>
            <a:r>
              <a:rPr lang="en-IN" sz="2400" b="1" dirty="0">
                <a:solidFill>
                  <a:schemeClr val="tx1"/>
                </a:solidFill>
              </a:rPr>
              <a:t>Presented by </a:t>
            </a:r>
          </a:p>
          <a:p>
            <a:r>
              <a:rPr lang="en-IN" sz="2400" b="1" dirty="0">
                <a:solidFill>
                  <a:schemeClr val="tx1"/>
                </a:solidFill>
              </a:rPr>
              <a:t>Manisha Kumari</a:t>
            </a:r>
          </a:p>
          <a:p>
            <a:endParaRPr lang="en-IN" dirty="0"/>
          </a:p>
        </p:txBody>
      </p:sp>
    </p:spTree>
    <p:extLst>
      <p:ext uri="{BB962C8B-B14F-4D97-AF65-F5344CB8AC3E}">
        <p14:creationId xmlns:p14="http://schemas.microsoft.com/office/powerpoint/2010/main" val="2375019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1738-5706-70CC-5E1D-87CD8BD28E55}"/>
              </a:ext>
            </a:extLst>
          </p:cNvPr>
          <p:cNvSpPr>
            <a:spLocks noGrp="1"/>
          </p:cNvSpPr>
          <p:nvPr>
            <p:ph type="title"/>
          </p:nvPr>
        </p:nvSpPr>
        <p:spPr/>
        <p:txBody>
          <a:bodyPr>
            <a:normAutofit/>
          </a:bodyPr>
          <a:lstStyle/>
          <a:p>
            <a:r>
              <a:rPr lang="en-IN" sz="4000" b="1" u="sng" dirty="0"/>
              <a:t>Evaluation Metrics</a:t>
            </a:r>
          </a:p>
        </p:txBody>
      </p:sp>
      <p:sp>
        <p:nvSpPr>
          <p:cNvPr id="3" name="Content Placeholder 2">
            <a:extLst>
              <a:ext uri="{FF2B5EF4-FFF2-40B4-BE49-F238E27FC236}">
                <a16:creationId xmlns:a16="http://schemas.microsoft.com/office/drawing/2014/main" id="{6BF58E75-C1A8-7126-0EE2-BD26A9F9E790}"/>
              </a:ext>
            </a:extLst>
          </p:cNvPr>
          <p:cNvSpPr>
            <a:spLocks noGrp="1"/>
          </p:cNvSpPr>
          <p:nvPr>
            <p:ph idx="1"/>
          </p:nvPr>
        </p:nvSpPr>
        <p:spPr>
          <a:xfrm>
            <a:off x="677334" y="1447801"/>
            <a:ext cx="11057466" cy="5212080"/>
          </a:xfrm>
        </p:spPr>
        <p:txBody>
          <a:bodyPr>
            <a:normAutofit/>
          </a:bodyPr>
          <a:lstStyle/>
          <a:p>
            <a:r>
              <a:rPr lang="en-IN" sz="3600" b="1" u="sng" dirty="0"/>
              <a:t>Metrics:</a:t>
            </a:r>
          </a:p>
          <a:p>
            <a:endParaRPr lang="en-IN" sz="2400" dirty="0"/>
          </a:p>
          <a:p>
            <a:r>
              <a:rPr lang="en-IN" sz="2400" b="1" u="sng" dirty="0"/>
              <a:t>Mean Absolute Error(MAE): </a:t>
            </a:r>
            <a:r>
              <a:rPr lang="en-IN" sz="2400" b="1" dirty="0">
                <a:highlight>
                  <a:srgbClr val="FFFF00"/>
                </a:highlight>
              </a:rPr>
              <a:t>Average of Absolute difference between Predictions and Actual values</a:t>
            </a:r>
          </a:p>
          <a:p>
            <a:r>
              <a:rPr lang="en-IN" sz="2400" b="1" u="sng" dirty="0"/>
              <a:t>Mean Squared Error(MSE):  </a:t>
            </a:r>
            <a:r>
              <a:rPr lang="en-IN" sz="2400" b="1" dirty="0" err="1">
                <a:highlight>
                  <a:srgbClr val="FFFF00"/>
                </a:highlight>
              </a:rPr>
              <a:t>Avergae</a:t>
            </a:r>
            <a:r>
              <a:rPr lang="en-IN" sz="2400" b="1" dirty="0">
                <a:highlight>
                  <a:srgbClr val="FFFF00"/>
                </a:highlight>
              </a:rPr>
              <a:t> of Squared differences between actual values and predicted values</a:t>
            </a:r>
          </a:p>
          <a:p>
            <a:r>
              <a:rPr lang="en-IN" sz="2400" b="1" u="sng" dirty="0"/>
              <a:t>R² Score: </a:t>
            </a:r>
            <a:r>
              <a:rPr lang="en-IN" sz="2400" dirty="0"/>
              <a:t>It is known as Coefficient of Determination, is statistical measure to evaluate how well your regression model explains the variability of the target variable. Shows How much variance in the target variable (Closer to 1 is better) </a:t>
            </a:r>
          </a:p>
          <a:p>
            <a:endParaRPr lang="en-IN" sz="2400" dirty="0"/>
          </a:p>
        </p:txBody>
      </p:sp>
    </p:spTree>
    <p:extLst>
      <p:ext uri="{BB962C8B-B14F-4D97-AF65-F5344CB8AC3E}">
        <p14:creationId xmlns:p14="http://schemas.microsoft.com/office/powerpoint/2010/main" val="2574348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C5D3-C11F-D732-7C93-2627E9095403}"/>
              </a:ext>
            </a:extLst>
          </p:cNvPr>
          <p:cNvSpPr>
            <a:spLocks noGrp="1"/>
          </p:cNvSpPr>
          <p:nvPr>
            <p:ph type="title"/>
          </p:nvPr>
        </p:nvSpPr>
        <p:spPr/>
        <p:txBody>
          <a:bodyPr>
            <a:normAutofit/>
          </a:bodyPr>
          <a:lstStyle/>
          <a:p>
            <a:r>
              <a:rPr lang="en-IN" sz="4000" b="1" u="sng" dirty="0"/>
              <a:t>Visualization &amp; Insights</a:t>
            </a:r>
          </a:p>
        </p:txBody>
      </p:sp>
      <p:sp>
        <p:nvSpPr>
          <p:cNvPr id="3" name="Content Placeholder 2">
            <a:extLst>
              <a:ext uri="{FF2B5EF4-FFF2-40B4-BE49-F238E27FC236}">
                <a16:creationId xmlns:a16="http://schemas.microsoft.com/office/drawing/2014/main" id="{EDA0FEA6-09E8-2134-25F0-BB9E5857006D}"/>
              </a:ext>
            </a:extLst>
          </p:cNvPr>
          <p:cNvSpPr>
            <a:spLocks noGrp="1"/>
          </p:cNvSpPr>
          <p:nvPr>
            <p:ph idx="1"/>
          </p:nvPr>
        </p:nvSpPr>
        <p:spPr/>
        <p:txBody>
          <a:bodyPr/>
          <a:lstStyle/>
          <a:p>
            <a:r>
              <a:rPr lang="en-IN" sz="3200" dirty="0">
                <a:latin typeface="Arial" panose="020B0604020202020204" pitchFamily="34" charset="0"/>
                <a:cs typeface="Arial" panose="020B0604020202020204" pitchFamily="34" charset="0"/>
              </a:rPr>
              <a:t>Graphs/Charts:</a:t>
            </a:r>
          </a:p>
          <a:p>
            <a:r>
              <a:rPr lang="en-IN" sz="3200" dirty="0">
                <a:latin typeface="Arial" panose="020B0604020202020204" pitchFamily="34" charset="0"/>
                <a:cs typeface="Arial" panose="020B0604020202020204" pitchFamily="34" charset="0"/>
              </a:rPr>
              <a:t>Histogram of Temperature and Humidity</a:t>
            </a:r>
          </a:p>
          <a:p>
            <a:r>
              <a:rPr lang="en-IN" sz="3200" dirty="0">
                <a:latin typeface="Arial" panose="020B0604020202020204" pitchFamily="34" charset="0"/>
                <a:cs typeface="Arial" panose="020B0604020202020204" pitchFamily="34" charset="0"/>
              </a:rPr>
              <a:t>Scatter Plot: Temperature vs Power Consumptions</a:t>
            </a:r>
          </a:p>
          <a:p>
            <a:r>
              <a:rPr lang="en-IN" sz="3200" dirty="0">
                <a:latin typeface="Arial" panose="020B0604020202020204" pitchFamily="34" charset="0"/>
                <a:cs typeface="Arial" panose="020B0604020202020204" pitchFamily="34" charset="0"/>
              </a:rPr>
              <a:t>Correlation Heatmap</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201148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7F41-169D-8C48-83F1-0EA419B7F031}"/>
              </a:ext>
            </a:extLst>
          </p:cNvPr>
          <p:cNvSpPr>
            <a:spLocks noGrp="1"/>
          </p:cNvSpPr>
          <p:nvPr>
            <p:ph type="title"/>
          </p:nvPr>
        </p:nvSpPr>
        <p:spPr/>
        <p:txBody>
          <a:bodyPr/>
          <a:lstStyle/>
          <a:p>
            <a:r>
              <a:rPr lang="en-IN" dirty="0"/>
              <a:t>Results and Graphs</a:t>
            </a:r>
          </a:p>
        </p:txBody>
      </p:sp>
      <p:sp>
        <p:nvSpPr>
          <p:cNvPr id="3" name="Content Placeholder 2">
            <a:extLst>
              <a:ext uri="{FF2B5EF4-FFF2-40B4-BE49-F238E27FC236}">
                <a16:creationId xmlns:a16="http://schemas.microsoft.com/office/drawing/2014/main" id="{06E567D6-2776-FCD3-BDC2-9DF9F5ED80F9}"/>
              </a:ext>
            </a:extLst>
          </p:cNvPr>
          <p:cNvSpPr>
            <a:spLocks noGrp="1"/>
          </p:cNvSpPr>
          <p:nvPr>
            <p:ph idx="1"/>
          </p:nvPr>
        </p:nvSpPr>
        <p:spPr/>
        <p:txBody>
          <a:bodyPr/>
          <a:lstStyle/>
          <a:p>
            <a:endParaRPr lang="en-IN" dirty="0"/>
          </a:p>
          <a:p>
            <a:endParaRPr lang="en-IN" dirty="0"/>
          </a:p>
        </p:txBody>
      </p:sp>
      <p:pic>
        <p:nvPicPr>
          <p:cNvPr id="7" name="Picture 6">
            <a:extLst>
              <a:ext uri="{FF2B5EF4-FFF2-40B4-BE49-F238E27FC236}">
                <a16:creationId xmlns:a16="http://schemas.microsoft.com/office/drawing/2014/main" id="{A890C20C-A513-BF96-360D-07AC154D2C6B}"/>
              </a:ext>
            </a:extLst>
          </p:cNvPr>
          <p:cNvPicPr>
            <a:picLocks noChangeAspect="1"/>
          </p:cNvPicPr>
          <p:nvPr/>
        </p:nvPicPr>
        <p:blipFill>
          <a:blip r:embed="rId2"/>
          <a:stretch>
            <a:fillRect/>
          </a:stretch>
        </p:blipFill>
        <p:spPr>
          <a:xfrm>
            <a:off x="899652" y="1976284"/>
            <a:ext cx="9851922" cy="4454012"/>
          </a:xfrm>
          <a:prstGeom prst="rect">
            <a:avLst/>
          </a:prstGeom>
        </p:spPr>
      </p:pic>
    </p:spTree>
    <p:extLst>
      <p:ext uri="{BB962C8B-B14F-4D97-AF65-F5344CB8AC3E}">
        <p14:creationId xmlns:p14="http://schemas.microsoft.com/office/powerpoint/2010/main" val="26233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2011-7BEC-6F80-D7CB-F44B9F9063EC}"/>
              </a:ext>
            </a:extLst>
          </p:cNvPr>
          <p:cNvSpPr>
            <a:spLocks noGrp="1"/>
          </p:cNvSpPr>
          <p:nvPr>
            <p:ph type="title"/>
          </p:nvPr>
        </p:nvSpPr>
        <p:spPr>
          <a:xfrm>
            <a:off x="427703" y="286603"/>
            <a:ext cx="10727977" cy="1450757"/>
          </a:xfrm>
        </p:spPr>
        <p:txBody>
          <a:bodyPr>
            <a:normAutofit/>
          </a:bodyPr>
          <a:lstStyle/>
          <a:p>
            <a:r>
              <a:rPr lang="en-US" sz="4000" b="1" u="sng" dirty="0"/>
              <a:t>Predicted vs Actual Values (Line Plot)</a:t>
            </a:r>
            <a:br>
              <a:rPr lang="en-US" b="1" dirty="0"/>
            </a:br>
            <a:endParaRPr lang="en-IN" dirty="0"/>
          </a:p>
        </p:txBody>
      </p:sp>
      <p:sp>
        <p:nvSpPr>
          <p:cNvPr id="3" name="Content Placeholder 2">
            <a:extLst>
              <a:ext uri="{FF2B5EF4-FFF2-40B4-BE49-F238E27FC236}">
                <a16:creationId xmlns:a16="http://schemas.microsoft.com/office/drawing/2014/main" id="{FC52D083-C1E5-914C-D01D-2143427319B4}"/>
              </a:ext>
            </a:extLst>
          </p:cNvPr>
          <p:cNvSpPr>
            <a:spLocks noGrp="1"/>
          </p:cNvSpPr>
          <p:nvPr>
            <p:ph idx="1"/>
          </p:nvPr>
        </p:nvSpPr>
        <p:spPr>
          <a:xfrm>
            <a:off x="427703" y="1430593"/>
            <a:ext cx="11336593" cy="5030167"/>
          </a:xfrm>
        </p:spPr>
        <p:txBody>
          <a:bodyPr>
            <a:normAutofit/>
          </a:bodyPr>
          <a:lstStyle/>
          <a:p>
            <a:r>
              <a:rPr lang="en-US" b="1" dirty="0"/>
              <a:t>What to show:</a:t>
            </a:r>
            <a:endParaRPr lang="en-US" dirty="0"/>
          </a:p>
          <a:p>
            <a:pPr lvl="1"/>
            <a:r>
              <a:rPr lang="en-US" sz="2000" dirty="0"/>
              <a:t>X-axis: Data points (could be time, serial number, etc.)</a:t>
            </a:r>
          </a:p>
          <a:p>
            <a:pPr lvl="1"/>
            <a:r>
              <a:rPr lang="en-US" sz="2000" dirty="0"/>
              <a:t>Y-axis: Power Consumption (KWR)</a:t>
            </a:r>
          </a:p>
          <a:p>
            <a:pPr lvl="1"/>
            <a:r>
              <a:rPr lang="en-US" sz="2000" dirty="0"/>
              <a:t>Two lines:</a:t>
            </a:r>
          </a:p>
          <a:p>
            <a:pPr lvl="2"/>
            <a:r>
              <a:rPr lang="en-US" sz="1800" dirty="0"/>
              <a:t>Actual values (e.g., blue)</a:t>
            </a:r>
          </a:p>
          <a:p>
            <a:pPr lvl="2"/>
            <a:r>
              <a:rPr lang="en-US" sz="1800" dirty="0"/>
              <a:t>Predicted values (e.g., orange)</a:t>
            </a:r>
          </a:p>
          <a:p>
            <a:r>
              <a:rPr lang="en-US" sz="2400" b="1" dirty="0"/>
              <a:t>What it shows:</a:t>
            </a:r>
            <a:endParaRPr lang="en-US" sz="2400" dirty="0"/>
          </a:p>
          <a:p>
            <a:pPr lvl="1"/>
            <a:r>
              <a:rPr lang="en-US" sz="1800" dirty="0"/>
              <a:t>How closely your model’s predictions match the real values.</a:t>
            </a:r>
          </a:p>
          <a:p>
            <a:r>
              <a:rPr lang="en-US" sz="2000" b="1" dirty="0"/>
              <a:t> explanation:</a:t>
            </a:r>
            <a:br>
              <a:rPr lang="en-US" sz="2000" dirty="0"/>
            </a:br>
            <a:r>
              <a:rPr lang="en-US" dirty="0"/>
              <a:t>“</a:t>
            </a:r>
            <a:r>
              <a:rPr lang="en-US" sz="2000" dirty="0"/>
              <a:t>This plot shows that our model’s predictions are very close to the actual power consumption values, which means the model is performing well.”</a:t>
            </a:r>
            <a:endParaRPr lang="en-US" dirty="0"/>
          </a:p>
        </p:txBody>
      </p:sp>
    </p:spTree>
    <p:extLst>
      <p:ext uri="{BB962C8B-B14F-4D97-AF65-F5344CB8AC3E}">
        <p14:creationId xmlns:p14="http://schemas.microsoft.com/office/powerpoint/2010/main" val="106188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C681-48C7-0B9B-7D3D-A6D51FF85B1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F12A631-1EE3-A2B2-1EB5-127A3715C1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594" y="286603"/>
            <a:ext cx="11285845" cy="6158442"/>
          </a:xfrm>
        </p:spPr>
      </p:pic>
    </p:spTree>
    <p:extLst>
      <p:ext uri="{BB962C8B-B14F-4D97-AF65-F5344CB8AC3E}">
        <p14:creationId xmlns:p14="http://schemas.microsoft.com/office/powerpoint/2010/main" val="242765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C5CF-B4CB-AF47-F7FC-AC69748FA2C4}"/>
              </a:ext>
            </a:extLst>
          </p:cNvPr>
          <p:cNvSpPr>
            <a:spLocks noGrp="1"/>
          </p:cNvSpPr>
          <p:nvPr>
            <p:ph type="title"/>
          </p:nvPr>
        </p:nvSpPr>
        <p:spPr/>
        <p:txBody>
          <a:bodyPr>
            <a:normAutofit/>
          </a:bodyPr>
          <a:lstStyle/>
          <a:p>
            <a:r>
              <a:rPr lang="en-US" b="1" dirty="0"/>
              <a:t>Feature Importance (Bar Chart)</a:t>
            </a:r>
            <a:br>
              <a:rPr lang="en-US" b="1" dirty="0"/>
            </a:br>
            <a:endParaRPr lang="en-IN" dirty="0"/>
          </a:p>
        </p:txBody>
      </p:sp>
      <p:sp>
        <p:nvSpPr>
          <p:cNvPr id="3" name="Content Placeholder 2">
            <a:extLst>
              <a:ext uri="{FF2B5EF4-FFF2-40B4-BE49-F238E27FC236}">
                <a16:creationId xmlns:a16="http://schemas.microsoft.com/office/drawing/2014/main" id="{2FB609DE-D8F2-1C28-A844-AB551EF933A0}"/>
              </a:ext>
            </a:extLst>
          </p:cNvPr>
          <p:cNvSpPr>
            <a:spLocks noGrp="1"/>
          </p:cNvSpPr>
          <p:nvPr>
            <p:ph idx="1"/>
          </p:nvPr>
        </p:nvSpPr>
        <p:spPr>
          <a:xfrm>
            <a:off x="589935" y="1737360"/>
            <a:ext cx="10565745" cy="4131734"/>
          </a:xfrm>
        </p:spPr>
        <p:txBody>
          <a:bodyPr>
            <a:normAutofit lnSpcReduction="10000"/>
          </a:bodyPr>
          <a:lstStyle/>
          <a:p>
            <a:r>
              <a:rPr lang="en-US" sz="2800" b="1" dirty="0">
                <a:latin typeface="Arial" panose="020B0604020202020204" pitchFamily="34" charset="0"/>
                <a:cs typeface="Arial" panose="020B0604020202020204" pitchFamily="34" charset="0"/>
              </a:rPr>
              <a:t>What to show:</a:t>
            </a:r>
            <a:endParaRPr lang="en-US" sz="28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X-axis: Feature names (Temperature, Humidity, Air Quality Index, etc.)</a:t>
            </a:r>
          </a:p>
          <a:p>
            <a:pPr lvl="1"/>
            <a:r>
              <a:rPr lang="en-US" sz="2400" dirty="0">
                <a:latin typeface="Arial" panose="020B0604020202020204" pitchFamily="34" charset="0"/>
                <a:cs typeface="Arial" panose="020B0604020202020204" pitchFamily="34" charset="0"/>
              </a:rPr>
              <a:t>Y-axis: Importance score (how much each feature affects prediction)</a:t>
            </a:r>
          </a:p>
          <a:p>
            <a:r>
              <a:rPr lang="en-US" sz="2800" b="1" dirty="0">
                <a:latin typeface="Arial" panose="020B0604020202020204" pitchFamily="34" charset="0"/>
                <a:cs typeface="Arial" panose="020B0604020202020204" pitchFamily="34" charset="0"/>
              </a:rPr>
              <a:t>What it shows:</a:t>
            </a:r>
            <a:endParaRPr lang="en-US" sz="28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Which features are most influential in predicting power consumption.</a:t>
            </a:r>
          </a:p>
          <a:p>
            <a:r>
              <a:rPr lang="en-US" sz="2800" b="1" dirty="0">
                <a:latin typeface="Arial" panose="020B0604020202020204" pitchFamily="34" charset="0"/>
                <a:cs typeface="Arial" panose="020B0604020202020204" pitchFamily="34" charset="0"/>
              </a:rPr>
              <a:t>explanation:</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“This graph shows that features like Temperature, Humidity and Air Quality Index have higher importance in predicting power consumption.”</a:t>
            </a:r>
          </a:p>
          <a:p>
            <a:endParaRPr lang="en-IN" dirty="0"/>
          </a:p>
        </p:txBody>
      </p:sp>
    </p:spTree>
    <p:extLst>
      <p:ext uri="{BB962C8B-B14F-4D97-AF65-F5344CB8AC3E}">
        <p14:creationId xmlns:p14="http://schemas.microsoft.com/office/powerpoint/2010/main" val="1224383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796B-C076-4165-8C99-5E2178E768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948C90-02F7-C092-91C9-A9B693B273DB}"/>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07A55892-DDFD-4C12-ED06-DA46EB12FF5A}"/>
              </a:ext>
            </a:extLst>
          </p:cNvPr>
          <p:cNvPicPr>
            <a:picLocks noChangeAspect="1"/>
          </p:cNvPicPr>
          <p:nvPr/>
        </p:nvPicPr>
        <p:blipFill>
          <a:blip r:embed="rId2"/>
          <a:stretch>
            <a:fillRect/>
          </a:stretch>
        </p:blipFill>
        <p:spPr>
          <a:xfrm>
            <a:off x="0" y="186864"/>
            <a:ext cx="11547987" cy="5593110"/>
          </a:xfrm>
          <a:prstGeom prst="rect">
            <a:avLst/>
          </a:prstGeom>
        </p:spPr>
      </p:pic>
    </p:spTree>
    <p:extLst>
      <p:ext uri="{BB962C8B-B14F-4D97-AF65-F5344CB8AC3E}">
        <p14:creationId xmlns:p14="http://schemas.microsoft.com/office/powerpoint/2010/main" val="103463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330A-E377-5154-4D85-908C65371CBE}"/>
              </a:ext>
            </a:extLst>
          </p:cNvPr>
          <p:cNvSpPr>
            <a:spLocks noGrp="1"/>
          </p:cNvSpPr>
          <p:nvPr>
            <p:ph type="title"/>
          </p:nvPr>
        </p:nvSpPr>
        <p:spPr/>
        <p:txBody>
          <a:bodyPr>
            <a:normAutofit/>
          </a:bodyPr>
          <a:lstStyle/>
          <a:p>
            <a:r>
              <a:rPr lang="en-IN" sz="4400" b="1" u="sng" dirty="0"/>
              <a:t>Result and Insights</a:t>
            </a:r>
          </a:p>
        </p:txBody>
      </p:sp>
      <p:sp>
        <p:nvSpPr>
          <p:cNvPr id="3" name="Content Placeholder 2">
            <a:extLst>
              <a:ext uri="{FF2B5EF4-FFF2-40B4-BE49-F238E27FC236}">
                <a16:creationId xmlns:a16="http://schemas.microsoft.com/office/drawing/2014/main" id="{1AA9459F-3A85-E994-5B7D-BED9CB1B2E1C}"/>
              </a:ext>
            </a:extLst>
          </p:cNvPr>
          <p:cNvSpPr>
            <a:spLocks noGrp="1"/>
          </p:cNvSpPr>
          <p:nvPr>
            <p:ph idx="1"/>
          </p:nvPr>
        </p:nvSpPr>
        <p:spPr>
          <a:xfrm>
            <a:off x="677333" y="2160589"/>
            <a:ext cx="10595269" cy="3880773"/>
          </a:xfrm>
        </p:spPr>
        <p:txBody>
          <a:bodyPr/>
          <a:lstStyle/>
          <a:p>
            <a:r>
              <a:rPr lang="en-US" sz="3200" b="1" dirty="0"/>
              <a:t>Model predictions are close to actual power consumption.</a:t>
            </a:r>
          </a:p>
          <a:p>
            <a:r>
              <a:rPr lang="en-US" sz="3200" b="1" dirty="0"/>
              <a:t>Important factors: Temperature, Humidity, Air Quality Index.</a:t>
            </a:r>
          </a:p>
          <a:p>
            <a:endParaRPr lang="en-IN" dirty="0"/>
          </a:p>
        </p:txBody>
      </p:sp>
    </p:spTree>
    <p:extLst>
      <p:ext uri="{BB962C8B-B14F-4D97-AF65-F5344CB8AC3E}">
        <p14:creationId xmlns:p14="http://schemas.microsoft.com/office/powerpoint/2010/main" val="1254879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B1DD-2CD1-D5AF-1789-316200BBAD65}"/>
              </a:ext>
            </a:extLst>
          </p:cNvPr>
          <p:cNvSpPr>
            <a:spLocks noGrp="1"/>
          </p:cNvSpPr>
          <p:nvPr>
            <p:ph type="title"/>
          </p:nvPr>
        </p:nvSpPr>
        <p:spPr/>
        <p:txBody>
          <a:bodyPr>
            <a:normAutofit/>
          </a:bodyPr>
          <a:lstStyle/>
          <a:p>
            <a:r>
              <a:rPr lang="en-IN" sz="6000" b="1" u="sng" dirty="0"/>
              <a:t>Conclusion</a:t>
            </a:r>
          </a:p>
        </p:txBody>
      </p:sp>
      <p:sp>
        <p:nvSpPr>
          <p:cNvPr id="3" name="Content Placeholder 2">
            <a:extLst>
              <a:ext uri="{FF2B5EF4-FFF2-40B4-BE49-F238E27FC236}">
                <a16:creationId xmlns:a16="http://schemas.microsoft.com/office/drawing/2014/main" id="{FB1B7F0B-F230-10F5-7076-91EFC44571BC}"/>
              </a:ext>
            </a:extLst>
          </p:cNvPr>
          <p:cNvSpPr>
            <a:spLocks noGrp="1"/>
          </p:cNvSpPr>
          <p:nvPr>
            <p:ph idx="1"/>
          </p:nvPr>
        </p:nvSpPr>
        <p:spPr>
          <a:xfrm>
            <a:off x="677333" y="2160589"/>
            <a:ext cx="10355427" cy="3880773"/>
          </a:xfrm>
        </p:spPr>
        <p:txBody>
          <a:bodyPr/>
          <a:lstStyle/>
          <a:p>
            <a:r>
              <a:rPr lang="en-US" sz="2800" dirty="0"/>
              <a:t>✅ Developed a machine learning model to predict Zone 1 power consumption.</a:t>
            </a:r>
          </a:p>
          <a:p>
            <a:r>
              <a:rPr lang="en-US" sz="2800" dirty="0"/>
              <a:t>✅ Achieved good accuracy (R² ≈ 0.64).</a:t>
            </a:r>
          </a:p>
          <a:p>
            <a:r>
              <a:rPr lang="en-US" sz="2800" dirty="0"/>
              <a:t>✅ Identified key influencing features.</a:t>
            </a:r>
          </a:p>
          <a:p>
            <a:endParaRPr lang="en-US" sz="2800" dirty="0"/>
          </a:p>
          <a:p>
            <a:endParaRPr lang="en-US" sz="2800" dirty="0"/>
          </a:p>
          <a:p>
            <a:endParaRPr lang="en-IN" dirty="0"/>
          </a:p>
        </p:txBody>
      </p:sp>
    </p:spTree>
    <p:extLst>
      <p:ext uri="{BB962C8B-B14F-4D97-AF65-F5344CB8AC3E}">
        <p14:creationId xmlns:p14="http://schemas.microsoft.com/office/powerpoint/2010/main" val="379504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864C-B0F4-639B-FBE3-4DDC655F44C7}"/>
              </a:ext>
            </a:extLst>
          </p:cNvPr>
          <p:cNvSpPr>
            <a:spLocks noGrp="1"/>
          </p:cNvSpPr>
          <p:nvPr>
            <p:ph type="title"/>
          </p:nvPr>
        </p:nvSpPr>
        <p:spPr>
          <a:xfrm>
            <a:off x="677334" y="609600"/>
            <a:ext cx="10607982" cy="4807352"/>
          </a:xfrm>
        </p:spPr>
        <p:txBody>
          <a:bodyPr>
            <a:normAutofit/>
          </a:bodyPr>
          <a:lstStyle/>
          <a:p>
            <a:pPr algn="ctr"/>
            <a:r>
              <a:rPr lang="en-IN" sz="8800" dirty="0"/>
              <a:t>Thank You</a:t>
            </a:r>
          </a:p>
        </p:txBody>
      </p:sp>
    </p:spTree>
    <p:extLst>
      <p:ext uri="{BB962C8B-B14F-4D97-AF65-F5344CB8AC3E}">
        <p14:creationId xmlns:p14="http://schemas.microsoft.com/office/powerpoint/2010/main" val="75982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E2D6-BB47-A71E-4A95-BD3E6184F6F7}"/>
              </a:ext>
            </a:extLst>
          </p:cNvPr>
          <p:cNvSpPr>
            <a:spLocks noGrp="1"/>
          </p:cNvSpPr>
          <p:nvPr>
            <p:ph type="title"/>
          </p:nvPr>
        </p:nvSpPr>
        <p:spPr/>
        <p:txBody>
          <a:bodyPr>
            <a:normAutofit/>
          </a:bodyPr>
          <a:lstStyle/>
          <a:p>
            <a:pPr algn="ctr"/>
            <a:r>
              <a:rPr lang="en-IN" sz="6000" b="1" u="sng" dirty="0">
                <a:latin typeface="Arial" panose="020B0604020202020204" pitchFamily="34" charset="0"/>
                <a:cs typeface="Arial" panose="020B0604020202020204" pitchFamily="34" charset="0"/>
              </a:rPr>
              <a:t> Objective</a:t>
            </a:r>
          </a:p>
        </p:txBody>
      </p:sp>
      <p:sp>
        <p:nvSpPr>
          <p:cNvPr id="3" name="Content Placeholder 2">
            <a:extLst>
              <a:ext uri="{FF2B5EF4-FFF2-40B4-BE49-F238E27FC236}">
                <a16:creationId xmlns:a16="http://schemas.microsoft.com/office/drawing/2014/main" id="{0A227EC0-217C-1B7E-2EC4-A48BBFBD565C}"/>
              </a:ext>
            </a:extLst>
          </p:cNvPr>
          <p:cNvSpPr>
            <a:spLocks noGrp="1"/>
          </p:cNvSpPr>
          <p:nvPr>
            <p:ph idx="1"/>
          </p:nvPr>
        </p:nvSpPr>
        <p:spPr>
          <a:xfrm>
            <a:off x="677333" y="2160589"/>
            <a:ext cx="10940043" cy="3880773"/>
          </a:xfrm>
        </p:spPr>
        <p:txBody>
          <a:bodyPr>
            <a:normAutofit/>
          </a:bodyPr>
          <a:lstStyle/>
          <a:p>
            <a:r>
              <a:rPr lang="en-US" sz="3600" b="1" dirty="0"/>
              <a:t>The objective is to develop a machine learning model that can predict the power consumption of Zone 1 in Wellington based on environmental and meteorological data.</a:t>
            </a:r>
          </a:p>
          <a:p>
            <a:endParaRPr lang="en-US" sz="4400" dirty="0"/>
          </a:p>
          <a:p>
            <a:r>
              <a:rPr lang="en-US" sz="3200" b="1" dirty="0"/>
              <a:t>Goal: Efficient energy management &amp; optimization</a:t>
            </a:r>
          </a:p>
          <a:p>
            <a:endParaRPr lang="en-IN" b="1" dirty="0"/>
          </a:p>
        </p:txBody>
      </p:sp>
    </p:spTree>
    <p:extLst>
      <p:ext uri="{BB962C8B-B14F-4D97-AF65-F5344CB8AC3E}">
        <p14:creationId xmlns:p14="http://schemas.microsoft.com/office/powerpoint/2010/main" val="81552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51EF-20A0-8FE2-33B3-5371B851805B}"/>
              </a:ext>
            </a:extLst>
          </p:cNvPr>
          <p:cNvSpPr>
            <a:spLocks noGrp="1"/>
          </p:cNvSpPr>
          <p:nvPr>
            <p:ph type="title"/>
          </p:nvPr>
        </p:nvSpPr>
        <p:spPr/>
        <p:txBody>
          <a:bodyPr>
            <a:normAutofit/>
          </a:bodyPr>
          <a:lstStyle/>
          <a:p>
            <a:pPr algn="ctr"/>
            <a:r>
              <a:rPr lang="en-IN" sz="6000" b="1" u="sng" dirty="0"/>
              <a:t>About the Data Set</a:t>
            </a:r>
          </a:p>
        </p:txBody>
      </p:sp>
      <p:sp>
        <p:nvSpPr>
          <p:cNvPr id="3" name="Content Placeholder 2">
            <a:extLst>
              <a:ext uri="{FF2B5EF4-FFF2-40B4-BE49-F238E27FC236}">
                <a16:creationId xmlns:a16="http://schemas.microsoft.com/office/drawing/2014/main" id="{7DD58989-8A3A-8A32-7028-82BEB73D6A91}"/>
              </a:ext>
            </a:extLst>
          </p:cNvPr>
          <p:cNvSpPr>
            <a:spLocks noGrp="1"/>
          </p:cNvSpPr>
          <p:nvPr>
            <p:ph idx="1"/>
          </p:nvPr>
        </p:nvSpPr>
        <p:spPr>
          <a:xfrm>
            <a:off x="554637" y="1845734"/>
            <a:ext cx="11017770" cy="4330214"/>
          </a:xfrm>
        </p:spPr>
        <p:txBody>
          <a:bodyPr>
            <a:normAutofit lnSpcReduction="10000"/>
          </a:bodyPr>
          <a:lstStyle/>
          <a:p>
            <a:r>
              <a:rPr lang="en-IN" sz="2400" b="1" dirty="0">
                <a:highlight>
                  <a:srgbClr val="FFFF00"/>
                </a:highlight>
              </a:rPr>
              <a:t>Our Data-Set has almost 52000 records and these columns:</a:t>
            </a:r>
          </a:p>
          <a:p>
            <a:r>
              <a:rPr lang="en-IN" sz="2400" b="1" dirty="0"/>
              <a:t>Temperature (Object ,should be numeric)</a:t>
            </a:r>
          </a:p>
          <a:p>
            <a:r>
              <a:rPr lang="en-IN" sz="2400" b="1" dirty="0"/>
              <a:t>Humidity (Object, Should be Numeric)</a:t>
            </a:r>
          </a:p>
          <a:p>
            <a:r>
              <a:rPr lang="en-IN" sz="2400" b="1" dirty="0"/>
              <a:t>Wind-Speed</a:t>
            </a:r>
          </a:p>
          <a:p>
            <a:r>
              <a:rPr lang="en-IN" sz="2400" b="1" dirty="0"/>
              <a:t>General Diffuse Flows</a:t>
            </a:r>
          </a:p>
          <a:p>
            <a:r>
              <a:rPr lang="en-IN" sz="2400" b="1" dirty="0"/>
              <a:t>Diffuse Flows</a:t>
            </a:r>
          </a:p>
          <a:p>
            <a:r>
              <a:rPr lang="en-IN" sz="2400" b="1" dirty="0"/>
              <a:t>Air Quality Index (PM)</a:t>
            </a:r>
          </a:p>
          <a:p>
            <a:r>
              <a:rPr lang="en-IN" sz="2400" b="1" dirty="0"/>
              <a:t>Cloudiness</a:t>
            </a:r>
          </a:p>
          <a:p>
            <a:r>
              <a:rPr lang="en-IN" sz="2400" b="1" dirty="0">
                <a:highlight>
                  <a:srgbClr val="FFFF00"/>
                </a:highlight>
              </a:rPr>
              <a:t>Target :Power Consumption in A Zone.</a:t>
            </a:r>
          </a:p>
        </p:txBody>
      </p:sp>
    </p:spTree>
    <p:extLst>
      <p:ext uri="{BB962C8B-B14F-4D97-AF65-F5344CB8AC3E}">
        <p14:creationId xmlns:p14="http://schemas.microsoft.com/office/powerpoint/2010/main" val="19934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4249-C47E-1957-A741-768FE4B5EBF1}"/>
              </a:ext>
            </a:extLst>
          </p:cNvPr>
          <p:cNvSpPr>
            <a:spLocks noGrp="1"/>
          </p:cNvSpPr>
          <p:nvPr>
            <p:ph type="title"/>
          </p:nvPr>
        </p:nvSpPr>
        <p:spPr/>
        <p:txBody>
          <a:bodyPr>
            <a:normAutofit/>
          </a:bodyPr>
          <a:lstStyle/>
          <a:p>
            <a:endParaRPr lang="en-IN" b="1" dirty="0">
              <a:latin typeface="Arial Black" panose="020B0A04020102020204" pitchFamily="34" charset="0"/>
            </a:endParaRPr>
          </a:p>
        </p:txBody>
      </p:sp>
      <p:sp>
        <p:nvSpPr>
          <p:cNvPr id="7" name="Content Placeholder 6">
            <a:extLst>
              <a:ext uri="{FF2B5EF4-FFF2-40B4-BE49-F238E27FC236}">
                <a16:creationId xmlns:a16="http://schemas.microsoft.com/office/drawing/2014/main" id="{16B4C4B8-11A2-A0E8-CB12-0B49B753FC84}"/>
              </a:ext>
            </a:extLst>
          </p:cNvPr>
          <p:cNvSpPr>
            <a:spLocks noGrp="1"/>
          </p:cNvSpPr>
          <p:nvPr>
            <p:ph idx="1"/>
          </p:nvPr>
        </p:nvSpPr>
        <p:spPr/>
        <p:txBody>
          <a:bodyPr/>
          <a:lstStyle/>
          <a:p>
            <a:pPr marL="0" indent="0">
              <a:buNone/>
            </a:pPr>
            <a:endParaRPr lang="en-IN" sz="2400" b="1" dirty="0"/>
          </a:p>
          <a:p>
            <a:endParaRPr lang="en-IN" dirty="0"/>
          </a:p>
          <a:p>
            <a:endParaRPr lang="en-IN" dirty="0"/>
          </a:p>
        </p:txBody>
      </p:sp>
      <p:pic>
        <p:nvPicPr>
          <p:cNvPr id="8" name="Content Placeholder 4">
            <a:extLst>
              <a:ext uri="{FF2B5EF4-FFF2-40B4-BE49-F238E27FC236}">
                <a16:creationId xmlns:a16="http://schemas.microsoft.com/office/drawing/2014/main" id="{60324102-2DF0-C418-5606-30E3FE34FC63}"/>
              </a:ext>
            </a:extLst>
          </p:cNvPr>
          <p:cNvPicPr>
            <a:picLocks noChangeAspect="1"/>
          </p:cNvPicPr>
          <p:nvPr/>
        </p:nvPicPr>
        <p:blipFill>
          <a:blip r:embed="rId2"/>
          <a:stretch>
            <a:fillRect/>
          </a:stretch>
        </p:blipFill>
        <p:spPr>
          <a:xfrm>
            <a:off x="182605" y="419725"/>
            <a:ext cx="11673064" cy="5665765"/>
          </a:xfrm>
          <a:prstGeom prst="rect">
            <a:avLst/>
          </a:prstGeom>
        </p:spPr>
      </p:pic>
    </p:spTree>
    <p:extLst>
      <p:ext uri="{BB962C8B-B14F-4D97-AF65-F5344CB8AC3E}">
        <p14:creationId xmlns:p14="http://schemas.microsoft.com/office/powerpoint/2010/main" val="228869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983E-D942-32F1-CAA2-23CD59A3FB3D}"/>
              </a:ext>
            </a:extLst>
          </p:cNvPr>
          <p:cNvSpPr>
            <a:spLocks noGrp="1"/>
          </p:cNvSpPr>
          <p:nvPr>
            <p:ph type="title"/>
          </p:nvPr>
        </p:nvSpPr>
        <p:spPr/>
        <p:txBody>
          <a:bodyPr>
            <a:normAutofit/>
          </a:bodyPr>
          <a:lstStyle/>
          <a:p>
            <a:r>
              <a:rPr lang="en-IN" sz="4400" b="1" dirty="0"/>
              <a:t>Methodology</a:t>
            </a:r>
          </a:p>
        </p:txBody>
      </p:sp>
      <p:sp>
        <p:nvSpPr>
          <p:cNvPr id="3" name="Content Placeholder 2">
            <a:extLst>
              <a:ext uri="{FF2B5EF4-FFF2-40B4-BE49-F238E27FC236}">
                <a16:creationId xmlns:a16="http://schemas.microsoft.com/office/drawing/2014/main" id="{722DD06E-3F80-3E67-3539-567F99CE106F}"/>
              </a:ext>
            </a:extLst>
          </p:cNvPr>
          <p:cNvSpPr>
            <a:spLocks noGrp="1"/>
          </p:cNvSpPr>
          <p:nvPr>
            <p:ph idx="1"/>
          </p:nvPr>
        </p:nvSpPr>
        <p:spPr>
          <a:xfrm>
            <a:off x="677334" y="2160589"/>
            <a:ext cx="10386906" cy="3880773"/>
          </a:xfrm>
        </p:spPr>
        <p:txBody>
          <a:bodyPr/>
          <a:lstStyle/>
          <a:p>
            <a:r>
              <a:rPr lang="en-IN" sz="2800" dirty="0"/>
              <a:t>1️⃣ Data Cleaning (missing values, data type conversion)</a:t>
            </a:r>
          </a:p>
          <a:p>
            <a:r>
              <a:rPr lang="en-IN" sz="2800" dirty="0"/>
              <a:t>2️⃣ Feature Selection</a:t>
            </a:r>
          </a:p>
          <a:p>
            <a:r>
              <a:rPr lang="en-IN" sz="2800" dirty="0"/>
              <a:t>3️⃣ Model Training using Random Forest Regressor</a:t>
            </a:r>
          </a:p>
          <a:p>
            <a:r>
              <a:rPr lang="en-IN" sz="2800" dirty="0"/>
              <a:t>4️⃣ Model Evaluation (R² score)</a:t>
            </a:r>
          </a:p>
          <a:p>
            <a:r>
              <a:rPr lang="en-IN" sz="2800" dirty="0"/>
              <a:t>5️⃣ Visualization of results</a:t>
            </a:r>
          </a:p>
          <a:p>
            <a:endParaRPr lang="en-IN" dirty="0"/>
          </a:p>
        </p:txBody>
      </p:sp>
    </p:spTree>
    <p:extLst>
      <p:ext uri="{BB962C8B-B14F-4D97-AF65-F5344CB8AC3E}">
        <p14:creationId xmlns:p14="http://schemas.microsoft.com/office/powerpoint/2010/main" val="398282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1E0B-0C9D-E80C-B020-72E42CDC1124}"/>
              </a:ext>
            </a:extLst>
          </p:cNvPr>
          <p:cNvSpPr>
            <a:spLocks noGrp="1"/>
          </p:cNvSpPr>
          <p:nvPr>
            <p:ph type="title"/>
          </p:nvPr>
        </p:nvSpPr>
        <p:spPr/>
        <p:txBody>
          <a:bodyPr>
            <a:normAutofit/>
          </a:bodyPr>
          <a:lstStyle/>
          <a:p>
            <a:r>
              <a:rPr lang="en-US" b="1" u="sng" dirty="0"/>
              <a:t>Project steps in simple terms:</a:t>
            </a:r>
            <a:br>
              <a:rPr lang="en-US" b="1" dirty="0"/>
            </a:br>
            <a:endParaRPr lang="en-IN" dirty="0"/>
          </a:p>
        </p:txBody>
      </p:sp>
      <p:sp>
        <p:nvSpPr>
          <p:cNvPr id="3" name="Content Placeholder 2">
            <a:extLst>
              <a:ext uri="{FF2B5EF4-FFF2-40B4-BE49-F238E27FC236}">
                <a16:creationId xmlns:a16="http://schemas.microsoft.com/office/drawing/2014/main" id="{7708D15A-BF43-8A63-4270-5F8CADA403C7}"/>
              </a:ext>
            </a:extLst>
          </p:cNvPr>
          <p:cNvSpPr>
            <a:spLocks noGrp="1"/>
          </p:cNvSpPr>
          <p:nvPr>
            <p:ph idx="1"/>
          </p:nvPr>
        </p:nvSpPr>
        <p:spPr>
          <a:xfrm>
            <a:off x="1036320" y="1135626"/>
            <a:ext cx="10541164" cy="5043948"/>
          </a:xfrm>
        </p:spPr>
        <p:txBody>
          <a:bodyPr>
            <a:normAutofit/>
          </a:bodyPr>
          <a:lstStyle/>
          <a:p>
            <a:endParaRPr lang="en-US" dirty="0"/>
          </a:p>
          <a:p>
            <a:endParaRPr lang="en-US" dirty="0"/>
          </a:p>
          <a:p>
            <a:r>
              <a:rPr lang="en-US" sz="2000" b="1" u="sng" dirty="0"/>
              <a:t>Read the data : </a:t>
            </a:r>
            <a:r>
              <a:rPr lang="en-US" sz="2000" dirty="0"/>
              <a:t>(CSV / Excel / cleaned data)</a:t>
            </a:r>
          </a:p>
          <a:p>
            <a:pPr marL="0" indent="0">
              <a:buNone/>
            </a:pPr>
            <a:r>
              <a:rPr lang="en-US" b="1" dirty="0"/>
              <a:t> </a:t>
            </a:r>
            <a:r>
              <a:rPr lang="en-US" sz="2000" b="1" dirty="0"/>
              <a:t>Clean data </a:t>
            </a:r>
            <a:r>
              <a:rPr lang="en-US" dirty="0"/>
              <a:t>(remove </a:t>
            </a:r>
            <a:r>
              <a:rPr lang="en-US" dirty="0" err="1"/>
              <a:t>NaNs</a:t>
            </a:r>
            <a:r>
              <a:rPr lang="en-US" dirty="0"/>
              <a:t>, fix column names, ensure numbers are really numbers)</a:t>
            </a:r>
          </a:p>
          <a:p>
            <a:pPr marL="0" indent="0">
              <a:buNone/>
            </a:pPr>
            <a:r>
              <a:rPr lang="en-US" dirty="0"/>
              <a:t> </a:t>
            </a:r>
            <a:r>
              <a:rPr lang="en-US" sz="2000" b="1" dirty="0"/>
              <a:t>Split data:</a:t>
            </a:r>
          </a:p>
          <a:p>
            <a:pPr lvl="1"/>
            <a:r>
              <a:rPr lang="en-US" sz="1800" dirty="0"/>
              <a:t>Input (X): temperature, humidity, wind speed, etc.</a:t>
            </a:r>
          </a:p>
          <a:p>
            <a:pPr lvl="1"/>
            <a:r>
              <a:rPr lang="en-US" sz="1800" dirty="0"/>
              <a:t>Output (y): power consumption</a:t>
            </a:r>
          </a:p>
          <a:p>
            <a:r>
              <a:rPr lang="en-US" sz="2000" b="1" dirty="0"/>
              <a:t>Train model</a:t>
            </a:r>
            <a:r>
              <a:rPr lang="en-US" sz="2000" dirty="0"/>
              <a:t>: </a:t>
            </a:r>
            <a:r>
              <a:rPr lang="en-US" sz="2000" dirty="0" err="1"/>
              <a:t>RandomForestRegressor</a:t>
            </a:r>
            <a:r>
              <a:rPr lang="en-US" sz="2000" dirty="0"/>
              <a:t> learns the relationship</a:t>
            </a:r>
            <a:endParaRPr lang="en-US" dirty="0"/>
          </a:p>
          <a:p>
            <a:r>
              <a:rPr lang="en-US" sz="2000" b="1" dirty="0"/>
              <a:t>Evaluate model</a:t>
            </a:r>
            <a:r>
              <a:rPr lang="en-US" dirty="0"/>
              <a:t>: how good are the predictions?</a:t>
            </a:r>
          </a:p>
          <a:p>
            <a:r>
              <a:rPr lang="en-US" sz="2000" b="1" dirty="0"/>
              <a:t>Analyze feature importance</a:t>
            </a:r>
            <a:r>
              <a:rPr lang="en-US" dirty="0"/>
              <a:t>: see what drives power use</a:t>
            </a:r>
          </a:p>
          <a:p>
            <a:r>
              <a:rPr lang="en-US" sz="2000" b="1" dirty="0"/>
              <a:t>Visualize</a:t>
            </a:r>
            <a:r>
              <a:rPr lang="en-US" sz="2000" dirty="0"/>
              <a:t>:</a:t>
            </a:r>
            <a:r>
              <a:rPr lang="en-US" dirty="0"/>
              <a:t> plot real vs predicted, feature importance, heatmaps</a:t>
            </a:r>
          </a:p>
          <a:p>
            <a:endParaRPr lang="en-IN" dirty="0"/>
          </a:p>
        </p:txBody>
      </p:sp>
    </p:spTree>
    <p:extLst>
      <p:ext uri="{BB962C8B-B14F-4D97-AF65-F5344CB8AC3E}">
        <p14:creationId xmlns:p14="http://schemas.microsoft.com/office/powerpoint/2010/main" val="306112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9CA7-D9D3-8916-A43C-58454C2CDEC5}"/>
              </a:ext>
            </a:extLst>
          </p:cNvPr>
          <p:cNvSpPr>
            <a:spLocks noGrp="1"/>
          </p:cNvSpPr>
          <p:nvPr>
            <p:ph type="title"/>
          </p:nvPr>
        </p:nvSpPr>
        <p:spPr/>
        <p:txBody>
          <a:bodyPr/>
          <a:lstStyle/>
          <a:p>
            <a:r>
              <a:rPr lang="en-IN" dirty="0">
                <a:latin typeface="Arial Black" panose="020B0A04020102020204" pitchFamily="34" charset="0"/>
              </a:rPr>
              <a:t>Model Selection</a:t>
            </a:r>
          </a:p>
        </p:txBody>
      </p:sp>
      <p:sp>
        <p:nvSpPr>
          <p:cNvPr id="3" name="Content Placeholder 2">
            <a:extLst>
              <a:ext uri="{FF2B5EF4-FFF2-40B4-BE49-F238E27FC236}">
                <a16:creationId xmlns:a16="http://schemas.microsoft.com/office/drawing/2014/main" id="{C99CEC4E-9423-73DF-C908-1EBE1EFFA78F}"/>
              </a:ext>
            </a:extLst>
          </p:cNvPr>
          <p:cNvSpPr>
            <a:spLocks noGrp="1"/>
          </p:cNvSpPr>
          <p:nvPr>
            <p:ph idx="1"/>
          </p:nvPr>
        </p:nvSpPr>
        <p:spPr>
          <a:xfrm>
            <a:off x="434715" y="1528997"/>
            <a:ext cx="10987789" cy="4512365"/>
          </a:xfrm>
        </p:spPr>
        <p:txBody>
          <a:bodyPr/>
          <a:lstStyle/>
          <a:p>
            <a:r>
              <a:rPr lang="en-IN" sz="4400" b="1" dirty="0"/>
              <a:t>Linear Regression(</a:t>
            </a:r>
            <a:r>
              <a:rPr lang="en-IN" sz="4400" b="1" dirty="0" err="1"/>
              <a:t>BaseLine</a:t>
            </a:r>
            <a:r>
              <a:rPr lang="en-IN" sz="4400" b="1" dirty="0"/>
              <a:t>)</a:t>
            </a:r>
          </a:p>
          <a:p>
            <a:r>
              <a:rPr lang="en-IN" sz="4400" b="1" dirty="0"/>
              <a:t>Decision Tree Regressor</a:t>
            </a:r>
          </a:p>
          <a:p>
            <a:r>
              <a:rPr lang="en-IN" sz="4400" b="1" dirty="0"/>
              <a:t>Random Forest Regressor</a:t>
            </a:r>
          </a:p>
          <a:p>
            <a:pPr marL="0" indent="0">
              <a:buNone/>
            </a:pPr>
            <a:endParaRPr lang="en-IN" sz="4400" b="1" dirty="0"/>
          </a:p>
          <a:p>
            <a:endParaRPr lang="en-IN" dirty="0"/>
          </a:p>
          <a:p>
            <a:endParaRPr lang="en-IN" dirty="0"/>
          </a:p>
        </p:txBody>
      </p:sp>
    </p:spTree>
    <p:extLst>
      <p:ext uri="{BB962C8B-B14F-4D97-AF65-F5344CB8AC3E}">
        <p14:creationId xmlns:p14="http://schemas.microsoft.com/office/powerpoint/2010/main" val="279876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C48A-30B4-BF21-31AE-F13D01866906}"/>
              </a:ext>
            </a:extLst>
          </p:cNvPr>
          <p:cNvSpPr>
            <a:spLocks noGrp="1"/>
          </p:cNvSpPr>
          <p:nvPr>
            <p:ph type="title"/>
          </p:nvPr>
        </p:nvSpPr>
        <p:spPr>
          <a:xfrm>
            <a:off x="677333" y="609600"/>
            <a:ext cx="11134915" cy="1320800"/>
          </a:xfrm>
        </p:spPr>
        <p:txBody>
          <a:bodyPr>
            <a:normAutofit/>
          </a:bodyPr>
          <a:lstStyle/>
          <a:p>
            <a:r>
              <a:rPr lang="en-IN" b="1" dirty="0"/>
              <a:t>Why we choose Random Forest Regressor</a:t>
            </a:r>
          </a:p>
        </p:txBody>
      </p:sp>
      <p:sp>
        <p:nvSpPr>
          <p:cNvPr id="4" name="Rectangle 1">
            <a:extLst>
              <a:ext uri="{FF2B5EF4-FFF2-40B4-BE49-F238E27FC236}">
                <a16:creationId xmlns:a16="http://schemas.microsoft.com/office/drawing/2014/main" id="{77D7AC5E-6C08-80D3-B4A2-7F1268C2E0FA}"/>
              </a:ext>
            </a:extLst>
          </p:cNvPr>
          <p:cNvSpPr>
            <a:spLocks noGrp="1" noChangeArrowheads="1"/>
          </p:cNvSpPr>
          <p:nvPr>
            <p:ph idx="1"/>
          </p:nvPr>
        </p:nvSpPr>
        <p:spPr bwMode="auto">
          <a:xfrm>
            <a:off x="677334" y="1345498"/>
            <a:ext cx="10180054"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What it is:</a:t>
            </a:r>
            <a:r>
              <a:rPr kumimoji="0" lang="en-US" altLang="en-US" sz="2000" b="0" i="0" u="none" strike="noStrike" cap="none" normalizeH="0" baseline="0" dirty="0">
                <a:ln>
                  <a:noFill/>
                </a:ln>
                <a:solidFill>
                  <a:schemeClr val="tx1"/>
                </a:solidFill>
                <a:effectLst/>
                <a:latin typeface="+mj-lt"/>
              </a:rPr>
              <a:t> An </a:t>
            </a:r>
            <a:r>
              <a:rPr kumimoji="0" lang="en-US" altLang="en-US" sz="2000" b="1" i="0" u="none" strike="noStrike" cap="none" normalizeH="0" baseline="0" dirty="0">
                <a:ln>
                  <a:noFill/>
                </a:ln>
                <a:solidFill>
                  <a:schemeClr val="tx1"/>
                </a:solidFill>
                <a:effectLst/>
                <a:latin typeface="+mj-lt"/>
              </a:rPr>
              <a:t>ensemble</a:t>
            </a:r>
            <a:r>
              <a:rPr kumimoji="0" lang="en-US" altLang="en-US" sz="2000" b="0" i="0" u="none" strike="noStrike" cap="none" normalizeH="0" baseline="0" dirty="0">
                <a:ln>
                  <a:noFill/>
                </a:ln>
                <a:solidFill>
                  <a:schemeClr val="tx1"/>
                </a:solidFill>
                <a:effectLst/>
                <a:latin typeface="+mj-lt"/>
              </a:rPr>
              <a:t> of many decision trees → each trained on different parts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Why better: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chemeClr val="tx1"/>
                </a:solidFill>
                <a:latin typeface="+mj-lt"/>
              </a:rPr>
              <a:t>Capture complex, Non-Linear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Reduce overfitting by averaging multiple tress</a:t>
            </a:r>
            <a:r>
              <a:rPr kumimoji="0" lang="en-US" altLang="en-US" sz="2000" b="1" i="0" u="none" strike="noStrike" cap="none" normalizeH="0" baseline="0" dirty="0">
                <a:ln>
                  <a:noFill/>
                </a:ln>
                <a:solidFill>
                  <a:schemeClr val="tx1"/>
                </a:solidFill>
                <a:effectLst/>
                <a:latin typeface="+mj-lt"/>
                <a:sym typeface="Wingdings" panose="05000000000000000000" pitchFamily="2" charset="2"/>
              </a:rPr>
              <a:t> Makes the model more robust.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chemeClr val="tx1"/>
                </a:solidFill>
                <a:latin typeface="+mj-lt"/>
                <a:sym typeface="Wingdings" panose="05000000000000000000" pitchFamily="2" charset="2"/>
              </a:rPr>
              <a:t>Generally achieves Higher Accuracy on real world Data.</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b="1" u="sng" dirty="0">
                <a:solidFill>
                  <a:schemeClr val="tx1"/>
                </a:solidFill>
                <a:latin typeface="+mj-lt"/>
              </a:rPr>
              <a:t>We use </a:t>
            </a:r>
            <a:r>
              <a:rPr lang="en-US" altLang="en-US" sz="2800" b="1" u="sng" dirty="0" err="1">
                <a:solidFill>
                  <a:schemeClr val="tx1"/>
                </a:solidFill>
                <a:latin typeface="+mj-lt"/>
              </a:rPr>
              <a:t>RandomForestRegressor</a:t>
            </a:r>
            <a:r>
              <a:rPr lang="en-US" altLang="en-US" sz="2800" b="1" u="sng" dirty="0">
                <a:solidFill>
                  <a:schemeClr val="tx1"/>
                </a:solidFill>
                <a:latin typeface="+mj-lt"/>
              </a:rPr>
              <a:t> because: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tx1"/>
                </a:solidFill>
                <a:latin typeface="+mj-lt"/>
              </a:rPr>
              <a:t>Our Target variable(Power Consumption in A Zone) is a continuous number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tx1"/>
                </a:solidFill>
                <a:latin typeface="+mj-lt"/>
              </a:rPr>
              <a:t>Random Forest can learn complex relationship between weather(temperature, </a:t>
            </a:r>
            <a:r>
              <a:rPr lang="en-US" altLang="en-US" sz="2400" dirty="0" err="1">
                <a:solidFill>
                  <a:schemeClr val="tx1"/>
                </a:solidFill>
                <a:latin typeface="+mj-lt"/>
              </a:rPr>
              <a:t>humidity,cloudiness</a:t>
            </a:r>
            <a:r>
              <a:rPr lang="en-US" altLang="en-US" sz="2400" dirty="0">
                <a:solidFill>
                  <a:schemeClr val="tx1"/>
                </a:solidFill>
                <a:latin typeface="+mj-lt"/>
              </a:rPr>
              <a:t> </a:t>
            </a:r>
            <a:r>
              <a:rPr lang="en-US" altLang="en-US" sz="2400" dirty="0" err="1">
                <a:solidFill>
                  <a:schemeClr val="tx1"/>
                </a:solidFill>
                <a:latin typeface="+mj-lt"/>
              </a:rPr>
              <a:t>etc</a:t>
            </a:r>
            <a:r>
              <a:rPr lang="en-US" altLang="en-US" sz="2400" dirty="0">
                <a:solidFill>
                  <a:schemeClr val="tx1"/>
                </a:solidFill>
                <a:latin typeface="+mj-lt"/>
              </a:rPr>
              <a:t>) and Power Consumptions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mj-lt"/>
              </a:rPr>
              <a:t>It also tells us which factors are most important for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153373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043E-9125-ADE4-7C99-46045F9DDDF2}"/>
              </a:ext>
            </a:extLst>
          </p:cNvPr>
          <p:cNvSpPr>
            <a:spLocks noGrp="1"/>
          </p:cNvSpPr>
          <p:nvPr>
            <p:ph type="title"/>
          </p:nvPr>
        </p:nvSpPr>
        <p:spPr/>
        <p:txBody>
          <a:bodyPr/>
          <a:lstStyle/>
          <a:p>
            <a:r>
              <a:rPr lang="en-IN" b="1" dirty="0">
                <a:latin typeface="Arial Black" panose="020B0A04020102020204" pitchFamily="34" charset="0"/>
              </a:rPr>
              <a:t>Model Training and Testing</a:t>
            </a:r>
          </a:p>
        </p:txBody>
      </p:sp>
      <p:sp>
        <p:nvSpPr>
          <p:cNvPr id="3" name="Content Placeholder 2">
            <a:extLst>
              <a:ext uri="{FF2B5EF4-FFF2-40B4-BE49-F238E27FC236}">
                <a16:creationId xmlns:a16="http://schemas.microsoft.com/office/drawing/2014/main" id="{702C9E72-1E02-6DE6-E56D-3262F842236B}"/>
              </a:ext>
            </a:extLst>
          </p:cNvPr>
          <p:cNvSpPr>
            <a:spLocks noGrp="1"/>
          </p:cNvSpPr>
          <p:nvPr>
            <p:ph idx="1"/>
          </p:nvPr>
        </p:nvSpPr>
        <p:spPr>
          <a:xfrm>
            <a:off x="677334" y="1543987"/>
            <a:ext cx="8596668" cy="4497375"/>
          </a:xfrm>
        </p:spPr>
        <p:txBody>
          <a:bodyPr>
            <a:normAutofit fontScale="92500" lnSpcReduction="20000"/>
          </a:bodyPr>
          <a:lstStyle/>
          <a:p>
            <a:r>
              <a:rPr lang="en-IN" sz="2800" b="1" dirty="0"/>
              <a:t>Split data into train and test (80% Train , 20% Test)</a:t>
            </a:r>
          </a:p>
          <a:p>
            <a:r>
              <a:rPr lang="en-IN" sz="2800" b="1" dirty="0"/>
              <a:t>Train the Model</a:t>
            </a:r>
          </a:p>
          <a:p>
            <a:r>
              <a:rPr lang="en-US" sz="2800" b="1" dirty="0"/>
              <a:t>Used Random Forest Regressor with training and testing split.</a:t>
            </a:r>
          </a:p>
          <a:p>
            <a:r>
              <a:rPr lang="en-US" sz="2800" b="1" dirty="0"/>
              <a:t>- Train size: 80%</a:t>
            </a:r>
          </a:p>
          <a:p>
            <a:r>
              <a:rPr lang="en-US" sz="2800" b="1" dirty="0"/>
              <a:t>- Test size: 20%</a:t>
            </a:r>
          </a:p>
          <a:p>
            <a:r>
              <a:rPr lang="en-US" sz="2800" b="1" dirty="0"/>
              <a:t>Model achieved R² score ≈ 0.64.</a:t>
            </a:r>
          </a:p>
          <a:p>
            <a:endParaRPr lang="en-IN" sz="2800" b="1" dirty="0"/>
          </a:p>
          <a:p>
            <a:endParaRPr lang="en-IN" sz="2800" b="1" dirty="0"/>
          </a:p>
          <a:p>
            <a:r>
              <a:rPr lang="en-IN" sz="2800" b="1" dirty="0"/>
              <a:t>Tools: Python, Pandas, Scikit-learn, matplotlib</a:t>
            </a:r>
          </a:p>
        </p:txBody>
      </p:sp>
    </p:spTree>
    <p:extLst>
      <p:ext uri="{BB962C8B-B14F-4D97-AF65-F5344CB8AC3E}">
        <p14:creationId xmlns:p14="http://schemas.microsoft.com/office/powerpoint/2010/main" val="32857055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1689</TotalTime>
  <Words>750</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Trebuchet MS</vt:lpstr>
      <vt:lpstr>Wingdings 3</vt:lpstr>
      <vt:lpstr>Facet</vt:lpstr>
      <vt:lpstr>PowerPoint Presentation</vt:lpstr>
      <vt:lpstr> Objective</vt:lpstr>
      <vt:lpstr>About the Data Set</vt:lpstr>
      <vt:lpstr>PowerPoint Presentation</vt:lpstr>
      <vt:lpstr>Methodology</vt:lpstr>
      <vt:lpstr>Project steps in simple terms: </vt:lpstr>
      <vt:lpstr>Model Selection</vt:lpstr>
      <vt:lpstr>Why we choose Random Forest Regressor</vt:lpstr>
      <vt:lpstr>Model Training and Testing</vt:lpstr>
      <vt:lpstr>Evaluation Metrics</vt:lpstr>
      <vt:lpstr>Visualization &amp; Insights</vt:lpstr>
      <vt:lpstr>Results and Graphs</vt:lpstr>
      <vt:lpstr>Predicted vs Actual Values (Line Plot) </vt:lpstr>
      <vt:lpstr>PowerPoint Presentation</vt:lpstr>
      <vt:lpstr>Feature Importance (Bar Chart) </vt:lpstr>
      <vt:lpstr>PowerPoint Presentation</vt:lpstr>
      <vt:lpstr>Result and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sanyomanisha97@outlook.com</dc:creator>
  <cp:lastModifiedBy>sanyomanisha97@outlook.com</cp:lastModifiedBy>
  <cp:revision>18</cp:revision>
  <dcterms:created xsi:type="dcterms:W3CDTF">2025-07-15T14:56:08Z</dcterms:created>
  <dcterms:modified xsi:type="dcterms:W3CDTF">2025-07-16T19:05:15Z</dcterms:modified>
</cp:coreProperties>
</file>