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65" r:id="rId7"/>
    <p:sldId id="264" r:id="rId8"/>
    <p:sldId id="266" r:id="rId9"/>
    <p:sldId id="267" r:id="rId10"/>
    <p:sldId id="268" r:id="rId11"/>
    <p:sldId id="269" r:id="rId12"/>
    <p:sldId id="259" r:id="rId13"/>
  </p:sldIdLst>
  <p:sldSz cx="12192000" cy="6858000"/>
  <p:notesSz cx="6858000" cy="9144000"/>
  <p:embeddedFontLst>
    <p:embeddedFont>
      <p:font typeface="Lato Black" panose="020F0502020204030203" pitchFamily="34" charset="0"/>
      <p:bold r:id="rId15"/>
      <p:boldItalic r:id="rId16"/>
    </p:embeddedFont>
    <p:embeddedFont>
      <p:font typeface="Libre Baskerville" panose="02000000000000000000" pitchFamily="2" charset="0"/>
      <p:regular r:id="rId17"/>
      <p:bold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20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55F70F-06C6-427B-AA00-9AEDA53CFA44}" v="15" dt="2024-10-11T12:27:13.150"/>
    <p1510:client id="{14CD196F-7733-1B2D-B4CB-0E15429A88D8}" v="3210" dt="2024-10-11T12:11:10.018"/>
    <p1510:client id="{99B766CB-20A9-44BF-A6AF-2D7E6363CF1D}" v="4" dt="2024-10-11T12:18:20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dirty="0"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5" y="28754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br>
              <a:rPr lang="en-IN" sz="3200" b="0" i="0" u="none" strike="noStrike" cap="none" dirty="0">
                <a:latin typeface="Calibri"/>
                <a:ea typeface="Calibri"/>
                <a:cs typeface="Calibri"/>
              </a:rPr>
            </a:br>
            <a:r>
              <a:rPr lang="en-IN" sz="3200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AMCAT  Data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01461E-6EA2-35C3-4CF2-8D8C1A6172FC}"/>
              </a:ext>
            </a:extLst>
          </p:cNvPr>
          <p:cNvSpPr txBox="1"/>
          <p:nvPr/>
        </p:nvSpPr>
        <p:spPr>
          <a:xfrm>
            <a:off x="8145212" y="5271054"/>
            <a:ext cx="2743200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By :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en-US" b="1" i="1" dirty="0">
              <a:solidFill>
                <a:srgbClr val="FF0000"/>
              </a:solidFill>
            </a:endParaRPr>
          </a:p>
          <a:p>
            <a:pPr algn="ctr"/>
            <a:r>
              <a:rPr lang="en-US" b="1" i="1" dirty="0">
                <a:solidFill>
                  <a:schemeClr val="tx1"/>
                </a:solidFill>
              </a:rPr>
              <a:t>Manisha Jinnam</a:t>
            </a:r>
          </a:p>
          <a:p>
            <a:pPr algn="ctr"/>
            <a:r>
              <a:rPr lang="en-US" b="1" i="1" dirty="0">
                <a:solidFill>
                  <a:schemeClr val="tx1"/>
                </a:solidFill>
              </a:rPr>
              <a:t>IN9249066</a:t>
            </a: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247FFB-7479-02C8-8DF3-D2FE6DE3437F}"/>
              </a:ext>
            </a:extLst>
          </p:cNvPr>
          <p:cNvSpPr txBox="1"/>
          <p:nvPr/>
        </p:nvSpPr>
        <p:spPr>
          <a:xfrm>
            <a:off x="583721" y="253042"/>
            <a:ext cx="997501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Bivariate Analysis : Categorical</a:t>
            </a:r>
            <a:r>
              <a:rPr lang="en-US" sz="3200" dirty="0"/>
              <a:t> </a:t>
            </a:r>
            <a:r>
              <a:rPr lang="en-US" sz="3200" b="1" dirty="0">
                <a:solidFill>
                  <a:srgbClr val="FF0000"/>
                </a:solidFill>
              </a:rPr>
              <a:t>vs Categorical</a:t>
            </a:r>
            <a:r>
              <a:rPr lang="en-US" sz="3200" dirty="0"/>
              <a:t>​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73E620-33CF-5D13-30B8-CFA3D3EF9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907" y="1045145"/>
            <a:ext cx="6972300" cy="3933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A73E61-2132-51F8-67AC-1DED26F8CC95}"/>
              </a:ext>
            </a:extLst>
          </p:cNvPr>
          <p:cNvSpPr txBox="1"/>
          <p:nvPr/>
        </p:nvSpPr>
        <p:spPr>
          <a:xfrm>
            <a:off x="2188838" y="5435511"/>
            <a:ext cx="819221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dirty="0"/>
              <a:t>Males are higher than Females in any designation and software engineer have highest employees both male and female . </a:t>
            </a:r>
          </a:p>
        </p:txBody>
      </p:sp>
    </p:spTree>
    <p:extLst>
      <p:ext uri="{BB962C8B-B14F-4D97-AF65-F5344CB8AC3E}">
        <p14:creationId xmlns:p14="http://schemas.microsoft.com/office/powerpoint/2010/main" val="902074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D672C5-F2A6-29C9-0967-687445CD4DE6}"/>
              </a:ext>
            </a:extLst>
          </p:cNvPr>
          <p:cNvSpPr txBox="1"/>
          <p:nvPr/>
        </p:nvSpPr>
        <p:spPr>
          <a:xfrm>
            <a:off x="569345" y="1130061"/>
            <a:ext cx="11182707" cy="5509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1600" dirty="0"/>
              <a:t>Students who got job in Jamnagar and Rajpura are get same average salary and higher than other cities.</a:t>
            </a:r>
          </a:p>
          <a:p>
            <a:pPr marL="285750" indent="-285750">
              <a:buFont typeface="Arial,Sans-Serif"/>
              <a:buChar char="•"/>
            </a:pPr>
            <a:endParaRPr lang="en-US" sz="1600" dirty="0"/>
          </a:p>
          <a:p>
            <a:pPr marL="285750" indent="-285750">
              <a:buFont typeface="Arial,Sans-Serif"/>
              <a:buChar char="•"/>
            </a:pPr>
            <a:r>
              <a:rPr lang="en-US" sz="1600" dirty="0"/>
              <a:t>Males are higher than Females in any designation and software engineer have highest employees both male and female . </a:t>
            </a:r>
          </a:p>
          <a:p>
            <a:pPr marL="285750" indent="-285750">
              <a:buFont typeface="Arial,Sans-Serif"/>
              <a:buChar char="•"/>
            </a:pPr>
            <a:endParaRPr lang="en-US" sz="1600" dirty="0"/>
          </a:p>
          <a:p>
            <a:pPr marL="285750" indent="-285750">
              <a:buFont typeface="Arial,Sans-Serif"/>
              <a:buChar char="•"/>
            </a:pPr>
            <a:r>
              <a:rPr lang="en-US" sz="1600" dirty="0"/>
              <a:t>Most of students did well in 10th and 12th grades, with most scores between 70% and 90%. However, college GPAs show more variation, with some students doing much better or worse than others.</a:t>
            </a:r>
          </a:p>
          <a:p>
            <a:pPr marL="285750" indent="-285750">
              <a:buFont typeface="Arial,Sans-Serif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b="1" dirty="0"/>
              <a:t>Job city</a:t>
            </a:r>
            <a:r>
              <a:rPr lang="en-US" sz="1600" dirty="0"/>
              <a:t> : Most of the students got job in Bangalore.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b="1" dirty="0"/>
              <a:t>Specialization </a:t>
            </a:r>
            <a:r>
              <a:rPr lang="en-US" sz="1600" dirty="0"/>
              <a:t>: Most of the students completed their degree in electronic and communication engineering. 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Most of students studied their 10th and intermediate in cbse .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,Sans-Serif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,Sans-Serif"/>
              <a:buChar char="•"/>
            </a:pPr>
            <a:endParaRPr lang="en-US" sz="1600" dirty="0"/>
          </a:p>
          <a:p>
            <a:pPr marL="285750" indent="-285750">
              <a:buFont typeface="Arial,Sans-Serif"/>
              <a:buChar char="•"/>
            </a:pPr>
            <a:endParaRPr lang="en-US" sz="1600" dirty="0"/>
          </a:p>
          <a:p>
            <a:pPr marL="285750" indent="-285750">
              <a:buFont typeface="Arial,Sans-Serif"/>
              <a:buChar char="•"/>
            </a:pPr>
            <a:endParaRPr lang="en-US" sz="1600" dirty="0"/>
          </a:p>
          <a:p>
            <a:pPr marL="285750" indent="-285750">
              <a:buFont typeface="Arial,Sans-Serif"/>
              <a:buChar char="•"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CC44BB-9E43-D241-9303-ECC54D61E477}"/>
              </a:ext>
            </a:extLst>
          </p:cNvPr>
          <p:cNvSpPr txBox="1"/>
          <p:nvPr/>
        </p:nvSpPr>
        <p:spPr>
          <a:xfrm>
            <a:off x="310551" y="324928"/>
            <a:ext cx="389338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Conclusion : ​</a:t>
            </a:r>
          </a:p>
        </p:txBody>
      </p:sp>
    </p:spTree>
    <p:extLst>
      <p:ext uri="{BB962C8B-B14F-4D97-AF65-F5344CB8AC3E}">
        <p14:creationId xmlns:p14="http://schemas.microsoft.com/office/powerpoint/2010/main" val="4147657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 dirty="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1F7873-C091-B4D1-842C-CA4ED716F119}"/>
              </a:ext>
            </a:extLst>
          </p:cNvPr>
          <p:cNvSpPr txBox="1"/>
          <p:nvPr/>
        </p:nvSpPr>
        <p:spPr>
          <a:xfrm>
            <a:off x="526211" y="526211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Lato Black"/>
              </a:rPr>
              <a:t>About me</a:t>
            </a:r>
            <a:r>
              <a:rPr lang="en-US" sz="3200" dirty="0">
                <a:latin typeface="Lato Black"/>
                <a:ea typeface="Lato Black"/>
                <a:cs typeface="Lato Black"/>
              </a:rPr>
              <a:t>​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FEFFC-8173-30C1-2D81-86540E20F15D}"/>
              </a:ext>
            </a:extLst>
          </p:cNvPr>
          <p:cNvSpPr txBox="1"/>
          <p:nvPr/>
        </p:nvSpPr>
        <p:spPr>
          <a:xfrm>
            <a:off x="1897917" y="1562321"/>
            <a:ext cx="7804029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1800" dirty="0"/>
              <a:t>My name is Suresh Pendem.</a:t>
            </a:r>
            <a:endParaRPr lang="en-US" dirty="0"/>
          </a:p>
          <a:p>
            <a:pPr marL="285750" indent="-285750">
              <a:buChar char="•"/>
            </a:pPr>
            <a:endParaRPr lang="en-US" sz="1800" dirty="0"/>
          </a:p>
          <a:p>
            <a:pPr marL="285750" indent="-285750">
              <a:buChar char="•"/>
            </a:pPr>
            <a:r>
              <a:rPr lang="en-US" sz="1800" dirty="0"/>
              <a:t>I completed my B.Sc in Computer Science and currently focusing on Data Science.</a:t>
            </a:r>
          </a:p>
          <a:p>
            <a:pPr marL="285750" indent="-285750">
              <a:buChar char="•"/>
            </a:pPr>
            <a:endParaRPr lang="en-US" sz="1800" dirty="0"/>
          </a:p>
          <a:p>
            <a:pPr marL="285750" indent="-285750">
              <a:buChar char="•"/>
            </a:pPr>
            <a:endParaRPr lang="en-US" sz="1800" dirty="0"/>
          </a:p>
          <a:p>
            <a:pPr marL="285750" indent="-285750">
              <a:buChar char="•"/>
            </a:pPr>
            <a:r>
              <a:rPr lang="en-US" sz="1800" dirty="0"/>
              <a:t>Data science helps to create new ideas and technology, like smarter computers, robots that can do tasks automatically.</a:t>
            </a:r>
          </a:p>
          <a:p>
            <a:pPr marL="285750" indent="-285750">
              <a:buChar char="•"/>
            </a:pPr>
            <a:endParaRPr lang="en-US" sz="1800" dirty="0"/>
          </a:p>
          <a:p>
            <a:pPr marL="285750" indent="-285750">
              <a:buChar char="•"/>
            </a:pPr>
            <a:endParaRPr lang="en-US" sz="1800" dirty="0"/>
          </a:p>
          <a:p>
            <a:pPr marL="285750" indent="-285750">
              <a:buChar char="•"/>
            </a:pPr>
            <a:r>
              <a:rPr lang="en-US" sz="1800" b="1" dirty="0"/>
              <a:t>GitHub : https://github.com/ManishaJinnam</a:t>
            </a:r>
          </a:p>
          <a:p>
            <a:pPr marL="285750" indent="-285750">
              <a:buChar char="•"/>
            </a:pPr>
            <a:r>
              <a:rPr lang="en-US" sz="1800" b="1" dirty="0"/>
              <a:t>Linkedin </a:t>
            </a:r>
            <a:r>
              <a:rPr lang="en-US" sz="1800" b="1"/>
              <a:t>: https://www.linkedin.com/in/jinnam-manisha/</a:t>
            </a:r>
            <a:endParaRPr lang="en-US" sz="1800" b="1" dirty="0"/>
          </a:p>
          <a:p>
            <a:pPr marL="285750" indent="-285750">
              <a:buChar char="•"/>
            </a:pPr>
            <a:endParaRPr lang="en-US" sz="1800" dirty="0"/>
          </a:p>
          <a:p>
            <a:pPr marL="285750" indent="-285750"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5427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E355B8-2C27-7B8F-041B-3C6959EA65F4}"/>
              </a:ext>
            </a:extLst>
          </p:cNvPr>
          <p:cNvSpPr txBox="1"/>
          <p:nvPr/>
        </p:nvSpPr>
        <p:spPr>
          <a:xfrm>
            <a:off x="943155" y="181154"/>
            <a:ext cx="967308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Calibri"/>
              </a:rPr>
              <a:t>Agenda </a:t>
            </a:r>
            <a:endParaRPr lang="en-US" sz="3200" dirty="0">
              <a:latin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60EC1A-8D58-67A7-0A10-8AB55CFE7E19}"/>
              </a:ext>
            </a:extLst>
          </p:cNvPr>
          <p:cNvSpPr txBox="1"/>
          <p:nvPr/>
        </p:nvSpPr>
        <p:spPr>
          <a:xfrm>
            <a:off x="1385154" y="1221615"/>
            <a:ext cx="817225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/>
              <a:t>Introduction : </a:t>
            </a:r>
          </a:p>
          <a:p>
            <a:pPr marL="285750" indent="-285750">
              <a:buChar char="•"/>
            </a:pPr>
            <a:endParaRPr lang="en-US" sz="1800" dirty="0"/>
          </a:p>
          <a:p>
            <a:pPr marL="285750" indent="-285750">
              <a:buChar char="•"/>
            </a:pPr>
            <a:r>
              <a:rPr lang="en-US" sz="1800" dirty="0"/>
              <a:t>The dataset is released by AMCAT which is an organization will conduct test for the engineering students who seeking job.</a:t>
            </a:r>
          </a:p>
          <a:p>
            <a:pPr marL="285750" indent="-285750">
              <a:buChar char="•"/>
            </a:pPr>
            <a:endParaRPr lang="en-US" sz="1800" dirty="0"/>
          </a:p>
          <a:p>
            <a:pPr marL="285750" indent="-285750">
              <a:buChar char="•"/>
            </a:pPr>
            <a:r>
              <a:rPr lang="en-US" sz="1800" dirty="0"/>
              <a:t>The test results was shared with recruiters they will conduct the direct interview for students who performed well.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A94BDE-582D-42E6-6B92-20470C234EC3}"/>
              </a:ext>
            </a:extLst>
          </p:cNvPr>
          <p:cNvSpPr txBox="1"/>
          <p:nvPr/>
        </p:nvSpPr>
        <p:spPr>
          <a:xfrm>
            <a:off x="1388346" y="3790179"/>
            <a:ext cx="808788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/>
              <a:t>Objective : </a:t>
            </a:r>
          </a:p>
          <a:p>
            <a:pPr marL="285750" indent="-285750">
              <a:buChar char="•"/>
            </a:pPr>
            <a:endParaRPr lang="en-US" sz="1800" dirty="0"/>
          </a:p>
          <a:p>
            <a:pPr marL="285750" indent="-285750">
              <a:buChar char="•"/>
            </a:pPr>
            <a:r>
              <a:rPr lang="en-US" sz="1800" dirty="0"/>
              <a:t>Based on students  performance on AMCAT test, engineering background find out salary, job titles, job locations, employment roles.</a:t>
            </a:r>
          </a:p>
        </p:txBody>
      </p:sp>
    </p:spTree>
    <p:extLst>
      <p:ext uri="{BB962C8B-B14F-4D97-AF65-F5344CB8AC3E}">
        <p14:creationId xmlns:p14="http://schemas.microsoft.com/office/powerpoint/2010/main" val="199580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714F35-6CC4-7BEC-C25E-133E1378AB08}"/>
              </a:ext>
            </a:extLst>
          </p:cNvPr>
          <p:cNvSpPr txBox="1"/>
          <p:nvPr/>
        </p:nvSpPr>
        <p:spPr>
          <a:xfrm>
            <a:off x="761804" y="228990"/>
            <a:ext cx="7358899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I Used these Libraries : 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1AE0F6-6700-98DD-3D45-8B031B3876C3}"/>
              </a:ext>
            </a:extLst>
          </p:cNvPr>
          <p:cNvSpPr txBox="1"/>
          <p:nvPr/>
        </p:nvSpPr>
        <p:spPr>
          <a:xfrm>
            <a:off x="1047879" y="1036483"/>
            <a:ext cx="4302610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Wingdings"/>
              <a:buChar char="v"/>
            </a:pPr>
            <a:endParaRPr lang="en-US" sz="2400" dirty="0"/>
          </a:p>
          <a:p>
            <a:pPr marL="285750" indent="-285750">
              <a:buFont typeface="Wingdings"/>
              <a:buChar char="v"/>
            </a:pPr>
            <a:r>
              <a:rPr lang="en-US" sz="2400" dirty="0">
                <a:solidFill>
                  <a:schemeClr val="tx1"/>
                </a:solidFill>
              </a:rPr>
              <a:t> Pandas </a:t>
            </a:r>
          </a:p>
          <a:p>
            <a:pPr marL="285750" indent="-285750">
              <a:buFont typeface="Wingdings"/>
              <a:buChar char="v"/>
            </a:pPr>
            <a:endParaRPr lang="en-US" sz="2400" dirty="0"/>
          </a:p>
          <a:p>
            <a:pPr marL="285750" indent="-285750">
              <a:buFont typeface="Wingdings"/>
              <a:buChar char="v"/>
            </a:pPr>
            <a:r>
              <a:rPr lang="en-US" sz="2400" dirty="0">
                <a:solidFill>
                  <a:schemeClr val="tx1"/>
                </a:solidFill>
              </a:rPr>
              <a:t> Numpy</a:t>
            </a:r>
          </a:p>
          <a:p>
            <a:pPr marL="285750" indent="-285750">
              <a:buFont typeface="Wingdings"/>
              <a:buChar char="v"/>
            </a:pPr>
            <a:endParaRPr lang="en-US" sz="2400" dirty="0"/>
          </a:p>
          <a:p>
            <a:pPr marL="285750" indent="-285750">
              <a:buFont typeface="Wingdings"/>
              <a:buChar char="v"/>
            </a:pPr>
            <a:r>
              <a:rPr lang="en-US" sz="2400" dirty="0">
                <a:solidFill>
                  <a:schemeClr val="tx1"/>
                </a:solidFill>
              </a:rPr>
              <a:t> Seaborn</a:t>
            </a:r>
          </a:p>
          <a:p>
            <a:pPr marL="285750" indent="-285750">
              <a:buFont typeface="Wingdings"/>
              <a:buChar char="v"/>
            </a:pPr>
            <a:endParaRPr lang="en-US" sz="2400" dirty="0"/>
          </a:p>
          <a:p>
            <a:pPr marL="285750" indent="-285750">
              <a:buFont typeface="Wingdings"/>
              <a:buChar char="v"/>
            </a:pPr>
            <a:r>
              <a:rPr lang="en-US" sz="2400" dirty="0">
                <a:solidFill>
                  <a:schemeClr val="tx1"/>
                </a:solidFill>
              </a:rPr>
              <a:t> Matplotlib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A0FD71-95DE-0DBC-4C5B-1718BAEB1486}"/>
              </a:ext>
            </a:extLst>
          </p:cNvPr>
          <p:cNvSpPr txBox="1"/>
          <p:nvPr/>
        </p:nvSpPr>
        <p:spPr>
          <a:xfrm>
            <a:off x="6725480" y="229842"/>
            <a:ext cx="517297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Data Cleaning Steps : </a:t>
            </a:r>
          </a:p>
          <a:p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76B19-3FCC-6F1A-A794-7A1653C6142F}"/>
              </a:ext>
            </a:extLst>
          </p:cNvPr>
          <p:cNvSpPr txBox="1"/>
          <p:nvPr/>
        </p:nvSpPr>
        <p:spPr>
          <a:xfrm>
            <a:off x="7150286" y="1218311"/>
            <a:ext cx="5146260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Char char="•"/>
            </a:pPr>
            <a:r>
              <a:rPr lang="en-US" sz="2000" dirty="0"/>
              <a:t>Understand the data</a:t>
            </a:r>
            <a:endParaRPr lang="en-US" dirty="0"/>
          </a:p>
          <a:p>
            <a:pPr marL="342900" indent="-342900">
              <a:buChar char="•"/>
            </a:pPr>
            <a:endParaRPr lang="en-US" sz="2000" dirty="0"/>
          </a:p>
          <a:p>
            <a:pPr marL="342900" indent="-342900">
              <a:buChar char="•"/>
            </a:pPr>
            <a:r>
              <a:rPr lang="en-US" sz="2000" dirty="0"/>
              <a:t>Drop one column</a:t>
            </a:r>
          </a:p>
          <a:p>
            <a:pPr marL="342900" indent="-342900">
              <a:buChar char="•"/>
            </a:pPr>
            <a:endParaRPr lang="en-US" sz="2000" dirty="0"/>
          </a:p>
          <a:p>
            <a:pPr marL="342900" indent="-342900">
              <a:buChar char="•"/>
            </a:pPr>
            <a:r>
              <a:rPr lang="en-US" sz="2000" dirty="0"/>
              <a:t>Handling missing values</a:t>
            </a:r>
          </a:p>
          <a:p>
            <a:pPr marL="342900" indent="-342900">
              <a:buChar char="•"/>
            </a:pPr>
            <a:endParaRPr lang="en-US" sz="2000" dirty="0"/>
          </a:p>
          <a:p>
            <a:pPr marL="342900" indent="-342900">
              <a:buChar char="•"/>
            </a:pPr>
            <a:r>
              <a:rPr lang="en-US" sz="2000" dirty="0"/>
              <a:t>Handling Outliers</a:t>
            </a:r>
          </a:p>
          <a:p>
            <a:pPr marL="342900" indent="-342900">
              <a:buChar char="•"/>
            </a:pPr>
            <a:endParaRPr lang="en-US" sz="2000" dirty="0"/>
          </a:p>
          <a:p>
            <a:pPr marL="342900" indent="-342900">
              <a:buChar char="•"/>
            </a:pPr>
            <a:r>
              <a:rPr lang="en-US" sz="2000" dirty="0"/>
              <a:t>Check the Duplicates</a:t>
            </a:r>
          </a:p>
          <a:p>
            <a:pPr marL="342900" indent="-342900">
              <a:buChar char="•"/>
            </a:pPr>
            <a:endParaRPr lang="en-US" sz="2000" dirty="0"/>
          </a:p>
          <a:p>
            <a:pPr marL="342900" indent="-342900">
              <a:buChar char="•"/>
            </a:pPr>
            <a:r>
              <a:rPr lang="en-US" sz="2000" dirty="0"/>
              <a:t>Correcting the datatypes</a:t>
            </a:r>
          </a:p>
          <a:p>
            <a:pPr marL="342900" indent="-342900"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439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salary distribution with outliers&#10;&#10;Description automatically generated">
            <a:extLst>
              <a:ext uri="{FF2B5EF4-FFF2-40B4-BE49-F238E27FC236}">
                <a16:creationId xmlns:a16="http://schemas.microsoft.com/office/drawing/2014/main" id="{5D2AC79E-C7A8-94B7-38D0-91D6A4C01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34" y="1124759"/>
            <a:ext cx="5316568" cy="4062143"/>
          </a:xfrm>
          <a:prstGeom prst="rect">
            <a:avLst/>
          </a:prstGeom>
        </p:spPr>
      </p:pic>
      <p:pic>
        <p:nvPicPr>
          <p:cNvPr id="3" name="Picture 2" descr="A graph of salary distribution with no outliers&#10;&#10;Description automatically generated">
            <a:extLst>
              <a:ext uri="{FF2B5EF4-FFF2-40B4-BE49-F238E27FC236}">
                <a16:creationId xmlns:a16="http://schemas.microsoft.com/office/drawing/2014/main" id="{1FFA33BE-8BAD-8E83-BAD5-85678839E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527" y="1124759"/>
            <a:ext cx="5791022" cy="40621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E64510-A571-914C-854F-4F53DE33D45E}"/>
              </a:ext>
            </a:extLst>
          </p:cNvPr>
          <p:cNvSpPr txBox="1"/>
          <p:nvPr/>
        </p:nvSpPr>
        <p:spPr>
          <a:xfrm>
            <a:off x="1933807" y="285878"/>
            <a:ext cx="87529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Handling Outliers in Target column : Salary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7FE5F1-5557-5BAB-EB05-23FED5DA9B38}"/>
              </a:ext>
            </a:extLst>
          </p:cNvPr>
          <p:cNvSpPr txBox="1"/>
          <p:nvPr/>
        </p:nvSpPr>
        <p:spPr>
          <a:xfrm>
            <a:off x="1938723" y="5450564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Before Outliers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EB087A-7E16-EAE2-6FAF-0452666467A9}"/>
              </a:ext>
            </a:extLst>
          </p:cNvPr>
          <p:cNvSpPr txBox="1"/>
          <p:nvPr/>
        </p:nvSpPr>
        <p:spPr>
          <a:xfrm>
            <a:off x="8323567" y="5446338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After Outliers</a:t>
            </a:r>
          </a:p>
        </p:txBody>
      </p:sp>
    </p:spTree>
    <p:extLst>
      <p:ext uri="{BB962C8B-B14F-4D97-AF65-F5344CB8AC3E}">
        <p14:creationId xmlns:p14="http://schemas.microsoft.com/office/powerpoint/2010/main" val="390208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2F5AA7-BBB6-E460-1EE9-D5C0118C3708}"/>
              </a:ext>
            </a:extLst>
          </p:cNvPr>
          <p:cNvSpPr txBox="1"/>
          <p:nvPr/>
        </p:nvSpPr>
        <p:spPr>
          <a:xfrm>
            <a:off x="1676400" y="296173"/>
            <a:ext cx="914112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Univariate Analysis : Categorical </a:t>
            </a:r>
            <a:r>
              <a:rPr lang="en-US" sz="3200" dirty="0"/>
              <a:t>​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46D6A2-F9F4-B2FA-2A9B-616F31773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3" y="995363"/>
            <a:ext cx="6819002" cy="43065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DA7616-8F44-6F1F-2BFA-60816EB236B5}"/>
              </a:ext>
            </a:extLst>
          </p:cNvPr>
          <p:cNvSpPr txBox="1"/>
          <p:nvPr/>
        </p:nvSpPr>
        <p:spPr>
          <a:xfrm>
            <a:off x="1494464" y="5785023"/>
            <a:ext cx="606436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students studied their 10th and intermediate in cbse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08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A5FA86-AB76-B9B3-5C37-239007F99FC2}"/>
              </a:ext>
            </a:extLst>
          </p:cNvPr>
          <p:cNvSpPr txBox="1"/>
          <p:nvPr/>
        </p:nvSpPr>
        <p:spPr>
          <a:xfrm>
            <a:off x="705810" y="120068"/>
            <a:ext cx="652444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Univariate Analysis : Categorical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84FA3A-BAE4-4315-F6BD-C2035475A02C}"/>
              </a:ext>
            </a:extLst>
          </p:cNvPr>
          <p:cNvSpPr txBox="1"/>
          <p:nvPr/>
        </p:nvSpPr>
        <p:spPr>
          <a:xfrm>
            <a:off x="1466951" y="5717165"/>
            <a:ext cx="9256143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Job city</a:t>
            </a:r>
            <a:r>
              <a:rPr lang="en-US" dirty="0"/>
              <a:t>            : Most of the students got job in Bangalore.</a:t>
            </a:r>
          </a:p>
          <a:p>
            <a:r>
              <a:rPr lang="en-US" b="1" dirty="0"/>
              <a:t>Specialization </a:t>
            </a:r>
            <a:r>
              <a:rPr lang="en-US" dirty="0"/>
              <a:t>: Most of the students completed their degree in electronic and  communication engineering.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33CE24-5CD5-3486-BD30-170D8CAF3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066" y="707816"/>
            <a:ext cx="77247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22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blue and white graphs&#10;&#10;Description automatically generated">
            <a:extLst>
              <a:ext uri="{FF2B5EF4-FFF2-40B4-BE49-F238E27FC236}">
                <a16:creationId xmlns:a16="http://schemas.microsoft.com/office/drawing/2014/main" id="{9DA12A31-D832-5674-784A-EB350221E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499" y="819240"/>
            <a:ext cx="5640059" cy="49894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4DBD3B-FD4E-19B9-C04D-80E9DD63C2FA}"/>
              </a:ext>
            </a:extLst>
          </p:cNvPr>
          <p:cNvSpPr txBox="1"/>
          <p:nvPr/>
        </p:nvSpPr>
        <p:spPr>
          <a:xfrm>
            <a:off x="2136475" y="152400"/>
            <a:ext cx="793342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Univariate Analysis : Numerical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91B26-6005-1636-9314-2F5CF17217C9}"/>
              </a:ext>
            </a:extLst>
          </p:cNvPr>
          <p:cNvSpPr txBox="1"/>
          <p:nvPr/>
        </p:nvSpPr>
        <p:spPr>
          <a:xfrm>
            <a:off x="457200" y="6011066"/>
            <a:ext cx="807719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dirty="0"/>
              <a:t>Most of students did well in 10th and 12th grades, with most scores between 70% and 90%. However, college GPAs show more variation, with some students doing much better or worse than others.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0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3EEC4D-2E72-0A83-5A97-A25F51237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992" y="725249"/>
            <a:ext cx="7277640" cy="41279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801783-C492-FB34-1ED6-A0324D2B3A2C}"/>
              </a:ext>
            </a:extLst>
          </p:cNvPr>
          <p:cNvSpPr txBox="1"/>
          <p:nvPr/>
        </p:nvSpPr>
        <p:spPr>
          <a:xfrm>
            <a:off x="1676400" y="152400"/>
            <a:ext cx="1019067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Bivariate Analysis : Numerical</a:t>
            </a:r>
            <a:r>
              <a:rPr lang="en-US" sz="3200" dirty="0"/>
              <a:t>​ </a:t>
            </a:r>
            <a:r>
              <a:rPr lang="en-US" sz="3200" b="1" dirty="0">
                <a:solidFill>
                  <a:srgbClr val="FF0000"/>
                </a:solidFill>
              </a:rPr>
              <a:t>vs Categorical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140453-A18F-5C54-664D-89B3734127E4}"/>
              </a:ext>
            </a:extLst>
          </p:cNvPr>
          <p:cNvSpPr txBox="1"/>
          <p:nvPr/>
        </p:nvSpPr>
        <p:spPr>
          <a:xfrm>
            <a:off x="1452184" y="5280963"/>
            <a:ext cx="973059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1600" dirty="0"/>
              <a:t>Students who got job in Jamnagar and Rajpura are get same average salary and higher than other cities.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39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453</Words>
  <Application>Microsoft Office PowerPoint</Application>
  <PresentationFormat>Widescreen</PresentationFormat>
  <Paragraphs>80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Lato Black</vt:lpstr>
      <vt:lpstr>Calibri</vt:lpstr>
      <vt:lpstr>Libre Baskerville</vt:lpstr>
      <vt:lpstr>Arial,Sans-Serif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Raghu Ram Aduri</dc:creator>
  <cp:lastModifiedBy>Manisha Jinnam</cp:lastModifiedBy>
  <cp:revision>537</cp:revision>
  <dcterms:created xsi:type="dcterms:W3CDTF">2021-02-16T05:19:01Z</dcterms:created>
  <dcterms:modified xsi:type="dcterms:W3CDTF">2024-10-14T17:25:12Z</dcterms:modified>
</cp:coreProperties>
</file>