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Comfortaa SemiBold"/>
      <p:regular r:id="rId27"/>
      <p:bold r:id="rId28"/>
    </p:embeddedFont>
    <p:embeddedFont>
      <p:font typeface="Raleway"/>
      <p:regular r:id="rId29"/>
      <p:bold r:id="rId30"/>
      <p:italic r:id="rId31"/>
      <p:boldItalic r:id="rId32"/>
    </p:embeddedFont>
    <p:embeddedFont>
      <p:font typeface="Lato"/>
      <p:regular r:id="rId33"/>
      <p:bold r:id="rId34"/>
      <p:italic r:id="rId35"/>
      <p:boldItalic r:id="rId36"/>
    </p:embeddedFont>
    <p:embeddedFont>
      <p:font typeface="Comfortaa"/>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omfortaaSemiBold-bold.fntdata"/><Relationship Id="rId27" Type="http://schemas.openxmlformats.org/officeDocument/2006/relationships/font" Target="fonts/Comfortaa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37" Type="http://schemas.openxmlformats.org/officeDocument/2006/relationships/font" Target="fonts/Comfortaa-regular.fntdata"/><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Comforta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abe6066dd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abe6066dd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abe6066dd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abe6066dd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abe6066dd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abe6066dd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abe6066dd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abe6066dd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abe6066dd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abe6066dd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abe6066dd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abe6066dd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abe6066dd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abe6066dd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abe6066dd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abe6066dd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abe6066dd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abe6066dd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abe6066dd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abe6066dd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8c203ca9c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8c203ca9c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abe6066dd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abe6066dd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abe6066dd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abe6066dd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be6066dd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be6066dd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abe6066dd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abe6066dd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be6066dd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be6066dd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abe6066dd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abe6066dd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abe6066dd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abe6066d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abe6066dd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abe6066dd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abe6066dd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abe6066dd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0" name="Shape 10"/>
        <p:cNvGrpSpPr/>
        <p:nvPr/>
      </p:nvGrpSpPr>
      <p:grpSpPr>
        <a:xfrm>
          <a:off x="0" y="0"/>
          <a:ext cx="0" cy="0"/>
          <a:chOff x="0" y="0"/>
          <a:chExt cx="0" cy="0"/>
        </a:xfrm>
      </p:grpSpPr>
      <p:sp>
        <p:nvSpPr>
          <p:cNvPr id="11" name="Google Shape;11;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814325" y="78940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3" name="Google Shape;13;p2"/>
          <p:cNvSpPr txBox="1"/>
          <p:nvPr>
            <p:ph idx="1" type="subTitle"/>
          </p:nvPr>
        </p:nvSpPr>
        <p:spPr>
          <a:xfrm>
            <a:off x="727952" y="2650525"/>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rgbClr val="000000"/>
              </a:buClr>
              <a:buSzPts val="1600"/>
              <a:buNone/>
              <a:defRPr sz="1600">
                <a:solidFill>
                  <a:srgbClr val="000000"/>
                </a:solidFill>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4" name="Google Shape;14;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5" name="Google Shape;15;p2"/>
          <p:cNvPicPr preferRelativeResize="0"/>
          <p:nvPr/>
        </p:nvPicPr>
        <p:blipFill>
          <a:blip r:embed="rId2">
            <a:alphaModFix/>
          </a:blip>
          <a:stretch>
            <a:fillRect/>
          </a:stretch>
        </p:blipFill>
        <p:spPr>
          <a:xfrm>
            <a:off x="7281275" y="16400"/>
            <a:ext cx="1803725" cy="455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8" name="Shape 58"/>
        <p:cNvGrpSpPr/>
        <p:nvPr/>
      </p:nvGrpSpPr>
      <p:grpSpPr>
        <a:xfrm>
          <a:off x="0" y="0"/>
          <a:ext cx="0" cy="0"/>
          <a:chOff x="0" y="0"/>
          <a:chExt cx="0" cy="0"/>
        </a:xfrm>
      </p:grpSpPr>
      <p:grpSp>
        <p:nvGrpSpPr>
          <p:cNvPr id="59" name="Google Shape;59;p11"/>
          <p:cNvGrpSpPr/>
          <p:nvPr/>
        </p:nvGrpSpPr>
        <p:grpSpPr>
          <a:xfrm>
            <a:off x="830392" y="4169130"/>
            <a:ext cx="745763" cy="45826"/>
            <a:chOff x="4580561" y="2589004"/>
            <a:chExt cx="1064464" cy="25200"/>
          </a:xfrm>
        </p:grpSpPr>
        <p:sp>
          <p:nvSpPr>
            <p:cNvPr id="60" name="Google Shape;60;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63" name="Google Shape;63;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64" name="Google Shape;64;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sp>
        <p:nvSpPr>
          <p:cNvPr id="17" name="Google Shape;17;p3"/>
          <p:cNvSpPr txBox="1"/>
          <p:nvPr>
            <p:ph type="title"/>
          </p:nvPr>
        </p:nvSpPr>
        <p:spPr>
          <a:xfrm>
            <a:off x="727800" y="554525"/>
            <a:ext cx="7688400" cy="58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729450" y="6560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2" name="Google Shape;22;p4"/>
          <p:cNvSpPr txBox="1"/>
          <p:nvPr>
            <p:ph idx="1" type="body"/>
          </p:nvPr>
        </p:nvSpPr>
        <p:spPr>
          <a:xfrm>
            <a:off x="847600" y="1441200"/>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3" name="Google Shape;23;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2">
            <a:alphaModFix/>
          </a:blip>
          <a:stretch>
            <a:fillRect/>
          </a:stretch>
        </p:blipFill>
        <p:spPr>
          <a:xfrm>
            <a:off x="7326775" y="0"/>
            <a:ext cx="1758223" cy="455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727800" y="635625"/>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8" name="Google Shape;28;p5"/>
          <p:cNvSpPr txBox="1"/>
          <p:nvPr>
            <p:ph idx="1" type="body"/>
          </p:nvPr>
        </p:nvSpPr>
        <p:spPr>
          <a:xfrm>
            <a:off x="830400" y="1318650"/>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9" name="Google Shape;29;p5"/>
          <p:cNvSpPr txBox="1"/>
          <p:nvPr>
            <p:ph idx="2" type="body"/>
          </p:nvPr>
        </p:nvSpPr>
        <p:spPr>
          <a:xfrm>
            <a:off x="4641904" y="1441200"/>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1" name="Google Shape;31;p5"/>
          <p:cNvPicPr preferRelativeResize="0"/>
          <p:nvPr/>
        </p:nvPicPr>
        <p:blipFill>
          <a:blip r:embed="rId2">
            <a:alphaModFix/>
          </a:blip>
          <a:stretch>
            <a:fillRect/>
          </a:stretch>
        </p:blipFill>
        <p:spPr>
          <a:xfrm>
            <a:off x="7326775" y="0"/>
            <a:ext cx="1758223" cy="455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727800" y="619475"/>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5" name="Google Shape;35;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6" name="Google Shape;36;p6"/>
          <p:cNvPicPr preferRelativeResize="0"/>
          <p:nvPr/>
        </p:nvPicPr>
        <p:blipFill>
          <a:blip r:embed="rId2">
            <a:alphaModFix/>
          </a:blip>
          <a:stretch>
            <a:fillRect/>
          </a:stretch>
        </p:blipFill>
        <p:spPr>
          <a:xfrm>
            <a:off x="7326775" y="0"/>
            <a:ext cx="1758223" cy="455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730000" y="595350"/>
            <a:ext cx="7338900" cy="5538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0" name="Google Shape;40;p7"/>
          <p:cNvSpPr txBox="1"/>
          <p:nvPr>
            <p:ph idx="1" type="body"/>
          </p:nvPr>
        </p:nvSpPr>
        <p:spPr>
          <a:xfrm>
            <a:off x="730000" y="1470675"/>
            <a:ext cx="56511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1" name="Google Shape;41;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2" name="Google Shape;42;p7"/>
          <p:cNvPicPr preferRelativeResize="0"/>
          <p:nvPr/>
        </p:nvPicPr>
        <p:blipFill>
          <a:blip r:embed="rId2">
            <a:alphaModFix/>
          </a:blip>
          <a:stretch>
            <a:fillRect/>
          </a:stretch>
        </p:blipFill>
        <p:spPr>
          <a:xfrm>
            <a:off x="7326775" y="0"/>
            <a:ext cx="1758223" cy="455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3" name="Shape 43"/>
        <p:cNvGrpSpPr/>
        <p:nvPr/>
      </p:nvGrpSpPr>
      <p:grpSpPr>
        <a:xfrm>
          <a:off x="0" y="0"/>
          <a:ext cx="0" cy="0"/>
          <a:chOff x="0" y="0"/>
          <a:chExt cx="0" cy="0"/>
        </a:xfrm>
      </p:grpSpPr>
      <p:grpSp>
        <p:nvGrpSpPr>
          <p:cNvPr id="44" name="Google Shape;44;p8"/>
          <p:cNvGrpSpPr/>
          <p:nvPr/>
        </p:nvGrpSpPr>
        <p:grpSpPr>
          <a:xfrm>
            <a:off x="830392" y="4169130"/>
            <a:ext cx="745763" cy="45826"/>
            <a:chOff x="4580561" y="2589004"/>
            <a:chExt cx="1064464" cy="25200"/>
          </a:xfrm>
        </p:grpSpPr>
        <p:sp>
          <p:nvSpPr>
            <p:cNvPr id="45" name="Google Shape;45;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8" name="Google Shape;48;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2" name="Google Shape;52;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53" name="Google Shape;53;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57" name="Google Shape;57;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Comfortaa"/>
              <a:buNone/>
              <a:defRPr b="1" sz="2800">
                <a:solidFill>
                  <a:schemeClr val="dk2"/>
                </a:solidFill>
                <a:latin typeface="Comfortaa"/>
                <a:ea typeface="Comfortaa"/>
                <a:cs typeface="Comfortaa"/>
                <a:sym typeface="Comfortaa"/>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SzPts val="1300"/>
              <a:buFont typeface="Comfortaa SemiBold"/>
              <a:buChar char="●"/>
              <a:defRPr sz="1300">
                <a:latin typeface="Comfortaa SemiBold"/>
                <a:ea typeface="Comfortaa SemiBold"/>
                <a:cs typeface="Comfortaa SemiBold"/>
                <a:sym typeface="Comfortaa SemiBold"/>
              </a:defRPr>
            </a:lvl1pPr>
            <a:lvl2pPr indent="-298450" lvl="1" marL="914400">
              <a:lnSpc>
                <a:spcPct val="115000"/>
              </a:lnSpc>
              <a:spcBef>
                <a:spcPts val="0"/>
              </a:spcBef>
              <a:spcAft>
                <a:spcPts val="0"/>
              </a:spcAft>
              <a:buSzPts val="1100"/>
              <a:buFont typeface="Comfortaa SemiBold"/>
              <a:buChar char="○"/>
              <a:defRPr sz="1100">
                <a:latin typeface="Comfortaa SemiBold"/>
                <a:ea typeface="Comfortaa SemiBold"/>
                <a:cs typeface="Comfortaa SemiBold"/>
                <a:sym typeface="Comfortaa SemiBold"/>
              </a:defRPr>
            </a:lvl2pPr>
            <a:lvl3pPr indent="-298450" lvl="2" marL="1371600">
              <a:lnSpc>
                <a:spcPct val="115000"/>
              </a:lnSpc>
              <a:spcBef>
                <a:spcPts val="0"/>
              </a:spcBef>
              <a:spcAft>
                <a:spcPts val="0"/>
              </a:spcAft>
              <a:buSzPts val="1100"/>
              <a:buFont typeface="Comfortaa SemiBold"/>
              <a:buChar char="■"/>
              <a:defRPr sz="1100">
                <a:latin typeface="Comfortaa SemiBold"/>
                <a:ea typeface="Comfortaa SemiBold"/>
                <a:cs typeface="Comfortaa SemiBold"/>
                <a:sym typeface="Comfortaa SemiBold"/>
              </a:defRPr>
            </a:lvl3pPr>
            <a:lvl4pPr indent="-298450" lvl="3" marL="1828800">
              <a:lnSpc>
                <a:spcPct val="115000"/>
              </a:lnSpc>
              <a:spcBef>
                <a:spcPts val="0"/>
              </a:spcBef>
              <a:spcAft>
                <a:spcPts val="0"/>
              </a:spcAft>
              <a:buSzPts val="1100"/>
              <a:buFont typeface="Comfortaa SemiBold"/>
              <a:buChar char="●"/>
              <a:defRPr sz="1100">
                <a:latin typeface="Comfortaa SemiBold"/>
                <a:ea typeface="Comfortaa SemiBold"/>
                <a:cs typeface="Comfortaa SemiBold"/>
                <a:sym typeface="Comfortaa SemiBold"/>
              </a:defRPr>
            </a:lvl4pPr>
            <a:lvl5pPr indent="-298450" lvl="4" marL="2286000">
              <a:lnSpc>
                <a:spcPct val="115000"/>
              </a:lnSpc>
              <a:spcBef>
                <a:spcPts val="0"/>
              </a:spcBef>
              <a:spcAft>
                <a:spcPts val="0"/>
              </a:spcAft>
              <a:buSzPts val="1100"/>
              <a:buFont typeface="Comfortaa SemiBold"/>
              <a:buChar char="○"/>
              <a:defRPr sz="1100">
                <a:latin typeface="Comfortaa SemiBold"/>
                <a:ea typeface="Comfortaa SemiBold"/>
                <a:cs typeface="Comfortaa SemiBold"/>
                <a:sym typeface="Comfortaa SemiBold"/>
              </a:defRPr>
            </a:lvl5pPr>
            <a:lvl6pPr indent="-298450" lvl="5" marL="2743200">
              <a:lnSpc>
                <a:spcPct val="115000"/>
              </a:lnSpc>
              <a:spcBef>
                <a:spcPts val="0"/>
              </a:spcBef>
              <a:spcAft>
                <a:spcPts val="0"/>
              </a:spcAft>
              <a:buSzPts val="1100"/>
              <a:buFont typeface="Comfortaa SemiBold"/>
              <a:buChar char="■"/>
              <a:defRPr sz="1100">
                <a:latin typeface="Comfortaa SemiBold"/>
                <a:ea typeface="Comfortaa SemiBold"/>
                <a:cs typeface="Comfortaa SemiBold"/>
                <a:sym typeface="Comfortaa SemiBold"/>
              </a:defRPr>
            </a:lvl6pPr>
            <a:lvl7pPr indent="-298450" lvl="6" marL="3200400">
              <a:lnSpc>
                <a:spcPct val="115000"/>
              </a:lnSpc>
              <a:spcBef>
                <a:spcPts val="0"/>
              </a:spcBef>
              <a:spcAft>
                <a:spcPts val="0"/>
              </a:spcAft>
              <a:buSzPts val="1100"/>
              <a:buFont typeface="Comfortaa SemiBold"/>
              <a:buChar char="●"/>
              <a:defRPr sz="1100">
                <a:latin typeface="Comfortaa SemiBold"/>
                <a:ea typeface="Comfortaa SemiBold"/>
                <a:cs typeface="Comfortaa SemiBold"/>
                <a:sym typeface="Comfortaa SemiBold"/>
              </a:defRPr>
            </a:lvl7pPr>
            <a:lvl8pPr indent="-298450" lvl="7" marL="3657600">
              <a:lnSpc>
                <a:spcPct val="115000"/>
              </a:lnSpc>
              <a:spcBef>
                <a:spcPts val="0"/>
              </a:spcBef>
              <a:spcAft>
                <a:spcPts val="0"/>
              </a:spcAft>
              <a:buSzPts val="1100"/>
              <a:buFont typeface="Comfortaa SemiBold"/>
              <a:buChar char="○"/>
              <a:defRPr sz="1100">
                <a:latin typeface="Comfortaa SemiBold"/>
                <a:ea typeface="Comfortaa SemiBold"/>
                <a:cs typeface="Comfortaa SemiBold"/>
                <a:sym typeface="Comfortaa SemiBold"/>
              </a:defRPr>
            </a:lvl8pPr>
            <a:lvl9pPr indent="-298450" lvl="8" marL="4114800">
              <a:lnSpc>
                <a:spcPct val="115000"/>
              </a:lnSpc>
              <a:spcBef>
                <a:spcPts val="0"/>
              </a:spcBef>
              <a:spcAft>
                <a:spcPts val="0"/>
              </a:spcAft>
              <a:buSzPts val="1100"/>
              <a:buFont typeface="Comfortaa SemiBold"/>
              <a:buChar char="■"/>
              <a:defRPr sz="1100">
                <a:latin typeface="Comfortaa SemiBold"/>
                <a:ea typeface="Comfortaa SemiBold"/>
                <a:cs typeface="Comfortaa SemiBold"/>
                <a:sym typeface="Comfortaa SemiBold"/>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7326775" y="16400"/>
            <a:ext cx="1758223" cy="455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tools.ietf.org/html/rfc8289" TargetMode="External"/><Relationship Id="rId4" Type="http://schemas.openxmlformats.org/officeDocument/2006/relationships/hyperlink" Target="https://www.ericsson.com/en/reports-and-papers/ericsson-technology-review/articles/virtual-aqm-for-mobile-networks" TargetMode="External"/><Relationship Id="rId5" Type="http://schemas.openxmlformats.org/officeDocument/2006/relationships/hyperlink" Target="https://www.youtube.com/watch?v=NuHYOu4aAqg&amp;t=424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3"/>
          <p:cNvSpPr txBox="1"/>
          <p:nvPr>
            <p:ph idx="1" type="subTitle"/>
          </p:nvPr>
        </p:nvSpPr>
        <p:spPr>
          <a:xfrm>
            <a:off x="783900" y="2908250"/>
            <a:ext cx="5377500" cy="1767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540">
                <a:latin typeface="Comfortaa"/>
                <a:ea typeface="Comfortaa"/>
                <a:cs typeface="Comfortaa"/>
                <a:sym typeface="Comfortaa"/>
              </a:rPr>
              <a:t>Team Member:</a:t>
            </a:r>
            <a:endParaRPr b="1" sz="1540">
              <a:latin typeface="Comfortaa"/>
              <a:ea typeface="Comfortaa"/>
              <a:cs typeface="Comfortaa"/>
              <a:sym typeface="Comfortaa"/>
            </a:endParaRPr>
          </a:p>
          <a:p>
            <a:pPr indent="0" lvl="0" marL="0" rtl="0" algn="just">
              <a:lnSpc>
                <a:spcPct val="115000"/>
              </a:lnSpc>
              <a:spcBef>
                <a:spcPts val="0"/>
              </a:spcBef>
              <a:spcAft>
                <a:spcPts val="0"/>
              </a:spcAft>
              <a:buNone/>
            </a:pPr>
            <a:r>
              <a:rPr lang="en" sz="1140"/>
              <a:t>Sree Prathyush Chinta(CS19BTECH11043)</a:t>
            </a:r>
            <a:endParaRPr sz="1140"/>
          </a:p>
          <a:p>
            <a:pPr indent="0" lvl="0" marL="0" rtl="0" algn="just">
              <a:lnSpc>
                <a:spcPct val="115000"/>
              </a:lnSpc>
              <a:spcBef>
                <a:spcPts val="0"/>
              </a:spcBef>
              <a:spcAft>
                <a:spcPts val="0"/>
              </a:spcAft>
              <a:buNone/>
            </a:pPr>
            <a:r>
              <a:rPr lang="en" sz="1140"/>
              <a:t>Medha Rachel Panna(CS22MTECH11003)</a:t>
            </a:r>
            <a:endParaRPr sz="1140"/>
          </a:p>
          <a:p>
            <a:pPr indent="0" lvl="0" marL="0" rtl="0" algn="just">
              <a:lnSpc>
                <a:spcPct val="115000"/>
              </a:lnSpc>
              <a:spcBef>
                <a:spcPts val="0"/>
              </a:spcBef>
              <a:spcAft>
                <a:spcPts val="0"/>
              </a:spcAft>
              <a:buNone/>
            </a:pPr>
            <a:r>
              <a:rPr lang="en" sz="1140"/>
              <a:t>Manisha Mahapatra(CS22MTECH14009)</a:t>
            </a:r>
            <a:endParaRPr sz="1140"/>
          </a:p>
          <a:p>
            <a:pPr indent="0" lvl="0" marL="0" rtl="0" algn="just">
              <a:lnSpc>
                <a:spcPct val="115000"/>
              </a:lnSpc>
              <a:spcBef>
                <a:spcPts val="0"/>
              </a:spcBef>
              <a:spcAft>
                <a:spcPts val="0"/>
              </a:spcAft>
              <a:buNone/>
            </a:pPr>
            <a:r>
              <a:rPr lang="en" sz="1140"/>
              <a:t>Sohan D P(CS19BTECH11028)</a:t>
            </a:r>
            <a:endParaRPr sz="1140"/>
          </a:p>
          <a:p>
            <a:pPr indent="0" lvl="0" marL="0" rtl="0" algn="just">
              <a:lnSpc>
                <a:spcPct val="115000"/>
              </a:lnSpc>
              <a:spcBef>
                <a:spcPts val="0"/>
              </a:spcBef>
              <a:spcAft>
                <a:spcPts val="0"/>
              </a:spcAft>
              <a:buNone/>
            </a:pPr>
            <a:r>
              <a:t/>
            </a:r>
            <a:endParaRPr sz="1140"/>
          </a:p>
          <a:p>
            <a:pPr indent="0" lvl="0" marL="0" rtl="0" algn="just">
              <a:lnSpc>
                <a:spcPct val="115000"/>
              </a:lnSpc>
              <a:spcBef>
                <a:spcPts val="0"/>
              </a:spcBef>
              <a:spcAft>
                <a:spcPts val="0"/>
              </a:spcAft>
              <a:buNone/>
            </a:pPr>
            <a:r>
              <a:t/>
            </a:r>
            <a:endParaRPr sz="1140"/>
          </a:p>
        </p:txBody>
      </p:sp>
      <p:sp>
        <p:nvSpPr>
          <p:cNvPr id="72" name="Google Shape;72;p13"/>
          <p:cNvSpPr txBox="1"/>
          <p:nvPr>
            <p:ph type="ctrTitle"/>
          </p:nvPr>
        </p:nvSpPr>
        <p:spPr>
          <a:xfrm>
            <a:off x="729625" y="1035150"/>
            <a:ext cx="7365600" cy="1210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000000"/>
                </a:solidFill>
                <a:latin typeface="Arial"/>
                <a:ea typeface="Arial"/>
                <a:cs typeface="Arial"/>
                <a:sym typeface="Arial"/>
              </a:rPr>
              <a:t>Demonstration and Study of Bufferbloat in 5G and solution by implementing AQM algorithm CODEL</a:t>
            </a:r>
            <a:endParaRPr b="1">
              <a:latin typeface="Comfortaa"/>
              <a:ea typeface="Comfortaa"/>
              <a:cs typeface="Comfortaa"/>
              <a:sym typeface="Comfortaa"/>
            </a:endParaRPr>
          </a:p>
        </p:txBody>
      </p:sp>
      <p:sp>
        <p:nvSpPr>
          <p:cNvPr id="73" name="Google Shape;73;p13"/>
          <p:cNvSpPr txBox="1"/>
          <p:nvPr/>
        </p:nvSpPr>
        <p:spPr>
          <a:xfrm>
            <a:off x="5706675" y="2837450"/>
            <a:ext cx="3000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Guidance:</a:t>
            </a:r>
            <a:endParaRPr/>
          </a:p>
          <a:p>
            <a:pPr indent="0" lvl="0" marL="457200" rtl="0" algn="l">
              <a:spcBef>
                <a:spcPts val="0"/>
              </a:spcBef>
              <a:spcAft>
                <a:spcPts val="0"/>
              </a:spcAft>
              <a:buNone/>
            </a:pPr>
            <a:r>
              <a:rPr lang="en">
                <a:solidFill>
                  <a:srgbClr val="5F6368"/>
                </a:solidFill>
              </a:rPr>
              <a:t>Dr. Bheemarjuna Reddy Tamma</a:t>
            </a:r>
            <a:endParaRPr>
              <a:solidFill>
                <a:srgbClr val="5F6368"/>
              </a:solidFill>
            </a:endParaRPr>
          </a:p>
          <a:p>
            <a:pPr indent="0" lvl="0" marL="457200" rtl="0" algn="l">
              <a:spcBef>
                <a:spcPts val="0"/>
              </a:spcBef>
              <a:spcAft>
                <a:spcPts val="0"/>
              </a:spcAft>
              <a:buNone/>
            </a:pPr>
            <a:r>
              <a:rPr lang="en">
                <a:solidFill>
                  <a:srgbClr val="5F6368"/>
                </a:solidFill>
              </a:rPr>
              <a:t>Prof, CSE-IITH</a:t>
            </a:r>
            <a:endParaRPr>
              <a:solidFill>
                <a:srgbClr val="5F6368"/>
              </a:solidFill>
            </a:endParaRPr>
          </a:p>
          <a:p>
            <a:pPr indent="0" lvl="0" marL="457200" rtl="0" algn="l">
              <a:spcBef>
                <a:spcPts val="0"/>
              </a:spcBef>
              <a:spcAft>
                <a:spcPts val="0"/>
              </a:spcAft>
              <a:buNone/>
            </a:pPr>
            <a:r>
              <a:rPr lang="en">
                <a:solidFill>
                  <a:srgbClr val="5F6368"/>
                </a:solidFill>
              </a:rPr>
              <a:t>(Course Instructor)</a:t>
            </a:r>
            <a:endParaRPr>
              <a:solidFill>
                <a:srgbClr val="5F6368"/>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T.A. Mentor:</a:t>
            </a:r>
            <a:endParaRPr/>
          </a:p>
          <a:p>
            <a:pPr indent="457200" lvl="0" marL="0" rtl="0" algn="l">
              <a:spcBef>
                <a:spcPts val="0"/>
              </a:spcBef>
              <a:spcAft>
                <a:spcPts val="0"/>
              </a:spcAft>
              <a:buNone/>
            </a:pPr>
            <a:r>
              <a:rPr lang="en">
                <a:solidFill>
                  <a:srgbClr val="5F6368"/>
                </a:solidFill>
              </a:rPr>
              <a:t>Harinder Kaur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2"/>
          <p:cNvPicPr preferRelativeResize="0"/>
          <p:nvPr/>
        </p:nvPicPr>
        <p:blipFill>
          <a:blip r:embed="rId3">
            <a:alphaModFix/>
          </a:blip>
          <a:stretch>
            <a:fillRect/>
          </a:stretch>
        </p:blipFill>
        <p:spPr>
          <a:xfrm>
            <a:off x="2065975" y="65700"/>
            <a:ext cx="3935093" cy="5077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613525" y="612575"/>
            <a:ext cx="7688700" cy="5352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None/>
            </a:pPr>
            <a:r>
              <a:rPr lang="en" sz="2266">
                <a:solidFill>
                  <a:srgbClr val="000000"/>
                </a:solidFill>
                <a:highlight>
                  <a:srgbClr val="FFFFFF"/>
                </a:highlight>
                <a:latin typeface="Times New Roman"/>
                <a:ea typeface="Times New Roman"/>
                <a:cs typeface="Times New Roman"/>
                <a:sym typeface="Times New Roman"/>
              </a:rPr>
              <a:t>Implementation 2:</a:t>
            </a:r>
            <a:endParaRPr sz="3266"/>
          </a:p>
        </p:txBody>
      </p:sp>
      <p:sp>
        <p:nvSpPr>
          <p:cNvPr id="132" name="Google Shape;132;p23"/>
          <p:cNvSpPr txBox="1"/>
          <p:nvPr>
            <p:ph idx="1" type="body"/>
          </p:nvPr>
        </p:nvSpPr>
        <p:spPr>
          <a:xfrm>
            <a:off x="847600" y="1441200"/>
            <a:ext cx="7688700" cy="22611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lang="en" sz="1500">
                <a:highlight>
                  <a:srgbClr val="FFFFFF"/>
                </a:highlight>
                <a:latin typeface="Times New Roman"/>
                <a:ea typeface="Times New Roman"/>
                <a:cs typeface="Times New Roman"/>
                <a:sym typeface="Times New Roman"/>
              </a:rPr>
              <a:t>Screenshot given below shows the results of CoDel implemented bufferbloat scenario with respect to flow details. First two downlink flows with single UE and a gNB, by setting 1 packet per sec for mice flow and another by setting 15,000 packets per sec for elephant flow.</a:t>
            </a:r>
            <a:endParaRPr sz="1500">
              <a:highlight>
                <a:srgbClr val="FFFFFF"/>
              </a:highlight>
              <a:latin typeface="Times New Roman"/>
              <a:ea typeface="Times New Roman"/>
              <a:cs typeface="Times New Roman"/>
              <a:sym typeface="Times New Roman"/>
            </a:endParaRPr>
          </a:p>
          <a:p>
            <a:pPr indent="0" lvl="0" marL="0" rtl="0" algn="just">
              <a:lnSpc>
                <a:spcPct val="95000"/>
              </a:lnSpc>
              <a:spcBef>
                <a:spcPts val="0"/>
              </a:spcBef>
              <a:spcAft>
                <a:spcPts val="0"/>
              </a:spcAft>
              <a:buNone/>
            </a:pPr>
            <a:r>
              <a:rPr lang="en" sz="1500">
                <a:highlight>
                  <a:srgbClr val="FFFFFF"/>
                </a:highlight>
                <a:latin typeface="Times New Roman"/>
                <a:ea typeface="Times New Roman"/>
                <a:cs typeface="Times New Roman"/>
                <a:sym typeface="Times New Roman"/>
              </a:rPr>
              <a:t>Next flow is with single UE and gNB by setting elephant flow as 20,000 packets per second.</a:t>
            </a:r>
            <a:endParaRPr sz="1500">
              <a:highlight>
                <a:srgbClr val="FFFFFF"/>
              </a:highlight>
              <a:latin typeface="Times New Roman"/>
              <a:ea typeface="Times New Roman"/>
              <a:cs typeface="Times New Roman"/>
              <a:sym typeface="Times New Roman"/>
            </a:endParaRPr>
          </a:p>
          <a:p>
            <a:pPr indent="0" lvl="0" marL="0" rtl="0" algn="just">
              <a:lnSpc>
                <a:spcPct val="95000"/>
              </a:lnSpc>
              <a:spcBef>
                <a:spcPts val="0"/>
              </a:spcBef>
              <a:spcAft>
                <a:spcPts val="0"/>
              </a:spcAft>
              <a:buNone/>
            </a:pPr>
            <a:r>
              <a:t/>
            </a:r>
            <a:endParaRPr sz="1400">
              <a:highlight>
                <a:srgbClr val="FFFFFF"/>
              </a:highlight>
              <a:latin typeface="Times New Roman"/>
              <a:ea typeface="Times New Roman"/>
              <a:cs typeface="Times New Roman"/>
              <a:sym typeface="Times New Roman"/>
            </a:endParaRPr>
          </a:p>
          <a:p>
            <a:pPr indent="0" lvl="0" marL="0" rtl="0" algn="just">
              <a:lnSpc>
                <a:spcPct val="95000"/>
              </a:lnSpc>
              <a:spcBef>
                <a:spcPts val="0"/>
              </a:spcBef>
              <a:spcAft>
                <a:spcPts val="0"/>
              </a:spcAft>
              <a:buNone/>
            </a:pPr>
            <a:r>
              <a:rPr lang="en" sz="1400">
                <a:highlight>
                  <a:srgbClr val="FFFFFF"/>
                </a:highlight>
                <a:latin typeface="Times New Roman"/>
                <a:ea typeface="Times New Roman"/>
                <a:cs typeface="Times New Roman"/>
                <a:sym typeface="Times New Roman"/>
              </a:rPr>
              <a:t>I</a:t>
            </a:r>
            <a:r>
              <a:rPr lang="en" sz="1500">
                <a:highlight>
                  <a:srgbClr val="FFFFFF"/>
                </a:highlight>
                <a:latin typeface="Times New Roman"/>
                <a:ea typeface="Times New Roman"/>
                <a:cs typeface="Times New Roman"/>
                <a:sym typeface="Times New Roman"/>
              </a:rPr>
              <a:t>nitially, there is an undesirable high delay on mice flow caused by varying other network traffic that is the elephant flow causing bufferbloat problem. This problem is solved by implementing the CoDel algorithm on the RLC buffer. The algorithm given below is the implementation of CoDel.</a:t>
            </a:r>
            <a:endParaRPr sz="1500">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4"/>
          <p:cNvPicPr preferRelativeResize="0"/>
          <p:nvPr/>
        </p:nvPicPr>
        <p:blipFill>
          <a:blip r:embed="rId3">
            <a:alphaModFix/>
          </a:blip>
          <a:stretch>
            <a:fillRect/>
          </a:stretch>
        </p:blipFill>
        <p:spPr>
          <a:xfrm>
            <a:off x="2485475" y="152400"/>
            <a:ext cx="3758289"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729450" y="656050"/>
            <a:ext cx="7688700" cy="5352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None/>
            </a:pPr>
            <a:r>
              <a:rPr lang="en" sz="2277">
                <a:solidFill>
                  <a:srgbClr val="000000"/>
                </a:solidFill>
                <a:highlight>
                  <a:srgbClr val="FFFFFF"/>
                </a:highlight>
                <a:latin typeface="Times New Roman"/>
                <a:ea typeface="Times New Roman"/>
                <a:cs typeface="Times New Roman"/>
                <a:sym typeface="Times New Roman"/>
              </a:rPr>
              <a:t>Algorithm:</a:t>
            </a:r>
            <a:endParaRPr sz="3377"/>
          </a:p>
        </p:txBody>
      </p:sp>
      <p:sp>
        <p:nvSpPr>
          <p:cNvPr id="143" name="Google Shape;143;p25"/>
          <p:cNvSpPr txBox="1"/>
          <p:nvPr>
            <p:ph idx="1" type="body"/>
          </p:nvPr>
        </p:nvSpPr>
        <p:spPr>
          <a:xfrm>
            <a:off x="827250" y="1264775"/>
            <a:ext cx="7832700" cy="3413400"/>
          </a:xfrm>
          <a:prstGeom prst="rect">
            <a:avLst/>
          </a:prstGeom>
        </p:spPr>
        <p:txBody>
          <a:bodyPr anchorCtr="0" anchor="t" bIns="91425" lIns="91425" spcFirstLastPara="1" rIns="91425" wrap="square" tIns="91425">
            <a:normAutofit fontScale="70000" lnSpcReduction="20000"/>
          </a:bodyPr>
          <a:lstStyle/>
          <a:p>
            <a:pPr indent="0" lvl="0" marL="0" rtl="0" algn="just">
              <a:lnSpc>
                <a:spcPct val="115000"/>
              </a:lnSpc>
              <a:spcBef>
                <a:spcPts val="0"/>
              </a:spcBef>
              <a:spcAft>
                <a:spcPts val="0"/>
              </a:spcAft>
              <a:buNone/>
            </a:pPr>
            <a:r>
              <a:t/>
            </a:r>
            <a:endParaRPr b="1" sz="1629">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429">
                <a:highlight>
                  <a:srgbClr val="FFFFFF"/>
                </a:highlight>
                <a:latin typeface="Times New Roman"/>
                <a:ea typeface="Times New Roman"/>
                <a:cs typeface="Times New Roman"/>
                <a:sym typeface="Times New Roman"/>
              </a:rPr>
              <a:t>Step 1:</a:t>
            </a:r>
            <a:endParaRPr b="1" sz="1429">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429">
                <a:highlight>
                  <a:srgbClr val="FFFFFF"/>
                </a:highlight>
                <a:latin typeface="Times New Roman"/>
                <a:ea typeface="Times New Roman"/>
                <a:cs typeface="Times New Roman"/>
                <a:sym typeface="Times New Roman"/>
              </a:rPr>
              <a:t>When a packet is enqueued we attach a timestamp to specify the enqueue time.</a:t>
            </a:r>
            <a:endParaRPr sz="1429">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429">
                <a:highlight>
                  <a:srgbClr val="FFFFFF"/>
                </a:highlight>
                <a:latin typeface="Times New Roman"/>
                <a:ea typeface="Times New Roman"/>
                <a:cs typeface="Times New Roman"/>
                <a:sym typeface="Times New Roman"/>
              </a:rPr>
              <a:t>Step 2: </a:t>
            </a:r>
            <a:endParaRPr b="1" sz="1429">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429">
                <a:highlight>
                  <a:srgbClr val="FFFFFF"/>
                </a:highlight>
                <a:latin typeface="Times New Roman"/>
                <a:ea typeface="Times New Roman"/>
                <a:cs typeface="Times New Roman"/>
                <a:sym typeface="Times New Roman"/>
              </a:rPr>
              <a:t>Calculating the current queue delay for each packet that is being sent.  (cur_qdelay = dequeue time - enqueue time)</a:t>
            </a:r>
            <a:endParaRPr sz="1429">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429">
                <a:highlight>
                  <a:srgbClr val="FFFFFF"/>
                </a:highlight>
                <a:latin typeface="Times New Roman"/>
                <a:ea typeface="Times New Roman"/>
                <a:cs typeface="Times New Roman"/>
                <a:sym typeface="Times New Roman"/>
              </a:rPr>
              <a:t>Step 3:</a:t>
            </a:r>
            <a:endParaRPr b="1" sz="1429">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429">
                <a:highlight>
                  <a:srgbClr val="FFFFFF"/>
                </a:highlight>
                <a:latin typeface="Times New Roman"/>
                <a:ea typeface="Times New Roman"/>
                <a:cs typeface="Times New Roman"/>
                <a:sym typeface="Times New Roman"/>
              </a:rPr>
              <a:t>When cur_qdelay &gt; threshold for the 1st time, store the current time of the simulation(1st observed delay). This implies that there is a possibility of congestion occurring in the queue.</a:t>
            </a:r>
            <a:endParaRPr sz="1429">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429">
                <a:highlight>
                  <a:srgbClr val="FFFFFF"/>
                </a:highlight>
                <a:latin typeface="Times New Roman"/>
                <a:ea typeface="Times New Roman"/>
                <a:cs typeface="Times New Roman"/>
                <a:sym typeface="Times New Roman"/>
              </a:rPr>
              <a:t>Step 4: </a:t>
            </a:r>
            <a:endParaRPr b="1" sz="1429">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429">
                <a:highlight>
                  <a:srgbClr val="FFFFFF"/>
                </a:highlight>
                <a:latin typeface="Times New Roman"/>
                <a:ea typeface="Times New Roman"/>
                <a:cs typeface="Times New Roman"/>
                <a:sym typeface="Times New Roman"/>
              </a:rPr>
              <a:t>Continue monitoring the current queue delay of the packets and the moment that the current time - 1st observed delay(‘cur’ in the code)  &gt; interval time,  we enter the dropping phase. </a:t>
            </a:r>
            <a:endParaRPr sz="1429">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429">
                <a:highlight>
                  <a:srgbClr val="FFFFFF"/>
                </a:highlight>
                <a:latin typeface="Times New Roman"/>
                <a:ea typeface="Times New Roman"/>
                <a:cs typeface="Times New Roman"/>
                <a:sym typeface="Times New Roman"/>
              </a:rPr>
              <a:t>If at any point the current queue delay is less than the threshold before we reach the interval time we don't enter the dropping phase and reset the values(1st observed delay = 0, count_new = 0, next_drop_time = 0).</a:t>
            </a:r>
            <a:endParaRPr sz="1429">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429">
                <a:highlight>
                  <a:srgbClr val="FFFFFF"/>
                </a:highlight>
                <a:latin typeface="Times New Roman"/>
                <a:ea typeface="Times New Roman"/>
                <a:cs typeface="Times New Roman"/>
                <a:sym typeface="Times New Roman"/>
              </a:rPr>
              <a:t>Step 5:</a:t>
            </a:r>
            <a:endParaRPr b="1" sz="1429">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429">
                <a:highlight>
                  <a:srgbClr val="FFFFFF"/>
                </a:highlight>
                <a:latin typeface="Times New Roman"/>
                <a:ea typeface="Times New Roman"/>
                <a:cs typeface="Times New Roman"/>
                <a:sym typeface="Times New Roman"/>
              </a:rPr>
              <a:t>When cur_qdelay &lt; threshold then comes out of the dropping phase, the interval timer is reset. It will set again when waiting for the cur_qdelay&gt;threshold.</a:t>
            </a:r>
            <a:endParaRPr sz="1429">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429">
                <a:highlight>
                  <a:srgbClr val="FFFFFF"/>
                </a:highlight>
                <a:latin typeface="Times New Roman"/>
                <a:ea typeface="Times New Roman"/>
                <a:cs typeface="Times New Roman"/>
                <a:sym typeface="Times New Roman"/>
              </a:rPr>
              <a:t>Dropping phase:</a:t>
            </a:r>
            <a:endParaRPr b="1" sz="1429">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429">
                <a:highlight>
                  <a:srgbClr val="FFFFFF"/>
                </a:highlight>
                <a:latin typeface="Times New Roman"/>
                <a:ea typeface="Times New Roman"/>
                <a:cs typeface="Times New Roman"/>
                <a:sym typeface="Times New Roman"/>
              </a:rPr>
              <a:t>In this phase, we drop the packet that cause to enter this phase while increasing the drop packet counter by one and then calculate the next drop time which is used to calculate the next time at which a packet should be dropped, this calculation given by</a:t>
            </a:r>
            <a:endParaRPr sz="1429">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429">
                <a:highlight>
                  <a:srgbClr val="FFFFFF"/>
                </a:highlight>
                <a:latin typeface="Times New Roman"/>
                <a:ea typeface="Times New Roman"/>
                <a:cs typeface="Times New Roman"/>
                <a:sym typeface="Times New Roman"/>
              </a:rPr>
              <a:t>next_drop_time = current_time + interval/sqrt(count_new).</a:t>
            </a:r>
            <a:endParaRPr sz="1429">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72945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a:t>
            </a:r>
            <a:r>
              <a:rPr lang="en"/>
              <a:t> Result:</a:t>
            </a:r>
            <a:endParaRPr/>
          </a:p>
        </p:txBody>
      </p:sp>
      <p:sp>
        <p:nvSpPr>
          <p:cNvPr id="149" name="Google Shape;149;p26"/>
          <p:cNvSpPr txBox="1"/>
          <p:nvPr>
            <p:ph idx="1" type="body"/>
          </p:nvPr>
        </p:nvSpPr>
        <p:spPr>
          <a:xfrm>
            <a:off x="729450" y="3718525"/>
            <a:ext cx="7688700" cy="157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just">
              <a:spcBef>
                <a:spcPts val="1200"/>
              </a:spcBef>
              <a:spcAft>
                <a:spcPts val="0"/>
              </a:spcAft>
              <a:buNone/>
            </a:pPr>
            <a:r>
              <a:rPr lang="en" sz="1500">
                <a:highlight>
                  <a:srgbClr val="FFFFFF"/>
                </a:highlight>
                <a:latin typeface="Times New Roman"/>
                <a:ea typeface="Times New Roman"/>
                <a:cs typeface="Times New Roman"/>
                <a:sym typeface="Times New Roman"/>
              </a:rPr>
              <a:t>The two flows in the above graph led us to the conclusion that the delay in the case of the vanilla flow is greater than the delay after the implementation of Codel.</a:t>
            </a:r>
            <a:endParaRPr sz="1500"/>
          </a:p>
          <a:p>
            <a:pPr indent="0" lvl="0" marL="0" rtl="0" algn="l">
              <a:spcBef>
                <a:spcPts val="1200"/>
              </a:spcBef>
              <a:spcAft>
                <a:spcPts val="1200"/>
              </a:spcAft>
              <a:buNone/>
            </a:pPr>
            <a:r>
              <a:t/>
            </a:r>
            <a:endParaRPr/>
          </a:p>
        </p:txBody>
      </p:sp>
      <p:pic>
        <p:nvPicPr>
          <p:cNvPr id="150" name="Google Shape;150;p26"/>
          <p:cNvPicPr preferRelativeResize="0"/>
          <p:nvPr/>
        </p:nvPicPr>
        <p:blipFill>
          <a:blip r:embed="rId3">
            <a:alphaModFix/>
          </a:blip>
          <a:stretch>
            <a:fillRect/>
          </a:stretch>
        </p:blipFill>
        <p:spPr>
          <a:xfrm>
            <a:off x="2302413" y="1191250"/>
            <a:ext cx="4542776" cy="2808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idx="1" type="body"/>
          </p:nvPr>
        </p:nvSpPr>
        <p:spPr>
          <a:xfrm>
            <a:off x="727650" y="2882400"/>
            <a:ext cx="7688700" cy="22611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2790"/>
          </a:p>
          <a:p>
            <a:pPr indent="0" lvl="0" marL="0" rtl="0" algn="just">
              <a:spcBef>
                <a:spcPts val="1200"/>
              </a:spcBef>
              <a:spcAft>
                <a:spcPts val="0"/>
              </a:spcAft>
              <a:buNone/>
            </a:pPr>
            <a:r>
              <a:rPr lang="en" sz="2790">
                <a:highlight>
                  <a:srgbClr val="FFFFFF"/>
                </a:highlight>
                <a:latin typeface="Times New Roman"/>
                <a:ea typeface="Times New Roman"/>
                <a:cs typeface="Times New Roman"/>
                <a:sym typeface="Times New Roman"/>
              </a:rPr>
              <a:t>The above graph shows that the packet lost in case of CoDel implementation is higher than the vanilla flow. </a:t>
            </a:r>
            <a:endParaRPr sz="2790">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2790">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 sz="2790">
                <a:highlight>
                  <a:srgbClr val="FFFFFF"/>
                </a:highlight>
                <a:latin typeface="Times New Roman"/>
                <a:ea typeface="Times New Roman"/>
                <a:cs typeface="Times New Roman"/>
                <a:sym typeface="Times New Roman"/>
              </a:rPr>
              <a:t>The two graphs above demonstrate that the delay decreases when Codel is used, but it's at the expense of greater packet loss when compared to a vanilla flow.</a:t>
            </a:r>
            <a:endParaRPr sz="2790">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56" name="Google Shape;156;p27"/>
          <p:cNvPicPr preferRelativeResize="0"/>
          <p:nvPr/>
        </p:nvPicPr>
        <p:blipFill>
          <a:blip r:embed="rId3">
            <a:alphaModFix/>
          </a:blip>
          <a:stretch>
            <a:fillRect/>
          </a:stretch>
        </p:blipFill>
        <p:spPr>
          <a:xfrm>
            <a:off x="1876875" y="667075"/>
            <a:ext cx="5180400" cy="3203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idx="1" type="body"/>
          </p:nvPr>
        </p:nvSpPr>
        <p:spPr>
          <a:xfrm>
            <a:off x="949075" y="28824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400"/>
          </a:p>
          <a:p>
            <a:pPr indent="0" lvl="0" marL="0" rtl="0" algn="just">
              <a:spcBef>
                <a:spcPts val="1200"/>
              </a:spcBef>
              <a:spcAft>
                <a:spcPts val="0"/>
              </a:spcAft>
              <a:buNone/>
            </a:pPr>
            <a:r>
              <a:rPr lang="en" sz="1400">
                <a:highlight>
                  <a:srgbClr val="FFFFFF"/>
                </a:highlight>
                <a:latin typeface="Times New Roman"/>
                <a:ea typeface="Times New Roman"/>
                <a:cs typeface="Times New Roman"/>
                <a:sym typeface="Times New Roman"/>
              </a:rPr>
              <a:t>In this graph we observe that the RLC buffer size is inversely proportional to the delay. With the delay appearing to flatten as we approach the higher buffer sizes. This graph has been generated for the elephant flow having the lambda value of 30,000. </a:t>
            </a:r>
            <a:endParaRPr sz="1400"/>
          </a:p>
        </p:txBody>
      </p:sp>
      <p:pic>
        <p:nvPicPr>
          <p:cNvPr id="162" name="Google Shape;162;p28"/>
          <p:cNvPicPr preferRelativeResize="0"/>
          <p:nvPr/>
        </p:nvPicPr>
        <p:blipFill>
          <a:blip r:embed="rId3">
            <a:alphaModFix/>
          </a:blip>
          <a:stretch>
            <a:fillRect/>
          </a:stretch>
        </p:blipFill>
        <p:spPr>
          <a:xfrm>
            <a:off x="1021875" y="558150"/>
            <a:ext cx="5715000" cy="3533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729450" y="656050"/>
            <a:ext cx="7688700" cy="535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990"/>
              <a:buNone/>
            </a:pPr>
            <a:r>
              <a:rPr lang="en" sz="2340">
                <a:solidFill>
                  <a:srgbClr val="000000"/>
                </a:solidFill>
                <a:highlight>
                  <a:srgbClr val="FFFFFF"/>
                </a:highlight>
                <a:latin typeface="Times New Roman"/>
                <a:ea typeface="Times New Roman"/>
                <a:cs typeface="Times New Roman"/>
                <a:sym typeface="Times New Roman"/>
              </a:rPr>
              <a:t>Conclusion:</a:t>
            </a:r>
            <a:endParaRPr sz="3240"/>
          </a:p>
        </p:txBody>
      </p:sp>
      <p:sp>
        <p:nvSpPr>
          <p:cNvPr id="168" name="Google Shape;168;p29"/>
          <p:cNvSpPr txBox="1"/>
          <p:nvPr>
            <p:ph idx="1" type="body"/>
          </p:nvPr>
        </p:nvSpPr>
        <p:spPr>
          <a:xfrm>
            <a:off x="260850" y="1441200"/>
            <a:ext cx="87381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b="1" sz="1900">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 sz="1900">
                <a:highlight>
                  <a:srgbClr val="FFFFFF"/>
                </a:highlight>
                <a:latin typeface="Times New Roman"/>
                <a:ea typeface="Times New Roman"/>
                <a:cs typeface="Times New Roman"/>
                <a:sym typeface="Times New Roman"/>
              </a:rPr>
              <a:t>From the graphs and the report we conclude that on implementing the CoDel algorithm we get a better delay even though there is some packet loss and by manipulating the parameters such as threshold  and interval of CoDel we can get an optimal condition where we can have good improvement in delay without great packet loss percentage.</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729450" y="656050"/>
            <a:ext cx="7688700" cy="5352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None/>
            </a:pPr>
            <a:r>
              <a:rPr lang="en" sz="2400">
                <a:solidFill>
                  <a:srgbClr val="000000"/>
                </a:solidFill>
                <a:highlight>
                  <a:srgbClr val="FFFFFF"/>
                </a:highlight>
                <a:latin typeface="Times New Roman"/>
                <a:ea typeface="Times New Roman"/>
                <a:cs typeface="Times New Roman"/>
                <a:sym typeface="Times New Roman"/>
              </a:rPr>
              <a:t>Future Description: </a:t>
            </a:r>
            <a:endParaRPr sz="24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74" name="Google Shape;174;p30"/>
          <p:cNvSpPr txBox="1"/>
          <p:nvPr>
            <p:ph idx="1" type="body"/>
          </p:nvPr>
        </p:nvSpPr>
        <p:spPr>
          <a:xfrm>
            <a:off x="225750" y="1237625"/>
            <a:ext cx="8692500" cy="3492000"/>
          </a:xfrm>
          <a:prstGeom prst="rect">
            <a:avLst/>
          </a:prstGeom>
        </p:spPr>
        <p:txBody>
          <a:bodyPr anchorCtr="0" anchor="t" bIns="91425" lIns="91425" spcFirstLastPara="1" rIns="91425" wrap="square" tIns="91425">
            <a:noAutofit/>
          </a:bodyPr>
          <a:lstStyle/>
          <a:p>
            <a:pPr indent="-329565" lvl="0" marL="457200" rtl="0" algn="just">
              <a:lnSpc>
                <a:spcPct val="95000"/>
              </a:lnSpc>
              <a:spcBef>
                <a:spcPts val="0"/>
              </a:spcBef>
              <a:spcAft>
                <a:spcPts val="0"/>
              </a:spcAft>
              <a:buSzPts val="1590"/>
              <a:buFont typeface="Times New Roman"/>
              <a:buChar char="●"/>
            </a:pPr>
            <a:r>
              <a:rPr lang="en" sz="1590">
                <a:highlight>
                  <a:srgbClr val="FFFFFF"/>
                </a:highlight>
                <a:latin typeface="Times New Roman"/>
                <a:ea typeface="Times New Roman"/>
                <a:cs typeface="Times New Roman"/>
                <a:sym typeface="Times New Roman"/>
              </a:rPr>
              <a:t>The current implementation can be extended to the other mode of the RLC i.e. the AM mode since our current implementation is only in the UM mode.  </a:t>
            </a:r>
            <a:endParaRPr sz="1590">
              <a:highlight>
                <a:srgbClr val="FFFFFF"/>
              </a:highlight>
              <a:latin typeface="Times New Roman"/>
              <a:ea typeface="Times New Roman"/>
              <a:cs typeface="Times New Roman"/>
              <a:sym typeface="Times New Roman"/>
            </a:endParaRPr>
          </a:p>
          <a:p>
            <a:pPr indent="-329565" lvl="0" marL="457200" rtl="0" algn="just">
              <a:lnSpc>
                <a:spcPct val="95000"/>
              </a:lnSpc>
              <a:spcBef>
                <a:spcPts val="0"/>
              </a:spcBef>
              <a:spcAft>
                <a:spcPts val="0"/>
              </a:spcAft>
              <a:buSzPts val="1590"/>
              <a:buFont typeface="Times New Roman"/>
              <a:buChar char="●"/>
            </a:pPr>
            <a:r>
              <a:rPr lang="en" sz="1590">
                <a:highlight>
                  <a:srgbClr val="FFFFFF"/>
                </a:highlight>
                <a:latin typeface="Times New Roman"/>
                <a:ea typeface="Times New Roman"/>
                <a:cs typeface="Times New Roman"/>
                <a:sym typeface="Times New Roman"/>
              </a:rPr>
              <a:t>A proper implementation of the CoDel algorithm can be done which involves creation of a CoDel.h,CoDel.cc and a Queue.cc, Queue.h file that involve in creation of the queue for the RLC as well as are involved in its maintenance allows multiple algorithms to be created that can simply be extended to this Queue.</a:t>
            </a:r>
            <a:endParaRPr sz="1590">
              <a:highlight>
                <a:srgbClr val="FFFFFF"/>
              </a:highlight>
              <a:latin typeface="Times New Roman"/>
              <a:ea typeface="Times New Roman"/>
              <a:cs typeface="Times New Roman"/>
              <a:sym typeface="Times New Roman"/>
            </a:endParaRPr>
          </a:p>
          <a:p>
            <a:pPr indent="-329565" lvl="0" marL="457200" rtl="0" algn="just">
              <a:lnSpc>
                <a:spcPct val="95000"/>
              </a:lnSpc>
              <a:spcBef>
                <a:spcPts val="0"/>
              </a:spcBef>
              <a:spcAft>
                <a:spcPts val="0"/>
              </a:spcAft>
              <a:buSzPts val="1590"/>
              <a:buFont typeface="Times New Roman"/>
              <a:buChar char="●"/>
            </a:pPr>
            <a:r>
              <a:rPr lang="en" sz="1590">
                <a:highlight>
                  <a:srgbClr val="FFFFFF"/>
                </a:highlight>
                <a:latin typeface="Times New Roman"/>
                <a:ea typeface="Times New Roman"/>
                <a:cs typeface="Times New Roman"/>
                <a:sym typeface="Times New Roman"/>
              </a:rPr>
              <a:t>Implementing other AQM algorithms mentioned in the Dynamic Buffer Sizing paper to compare them to give the required result.</a:t>
            </a:r>
            <a:endParaRPr sz="1590">
              <a:highlight>
                <a:srgbClr val="FFFFFF"/>
              </a:highlight>
              <a:latin typeface="Times New Roman"/>
              <a:ea typeface="Times New Roman"/>
              <a:cs typeface="Times New Roman"/>
              <a:sym typeface="Times New Roman"/>
            </a:endParaRPr>
          </a:p>
          <a:p>
            <a:pPr indent="-329565" lvl="0" marL="457200" rtl="0" algn="just">
              <a:lnSpc>
                <a:spcPct val="95000"/>
              </a:lnSpc>
              <a:spcBef>
                <a:spcPts val="0"/>
              </a:spcBef>
              <a:spcAft>
                <a:spcPts val="0"/>
              </a:spcAft>
              <a:buSzPts val="1590"/>
              <a:buFont typeface="Times New Roman"/>
              <a:buChar char="●"/>
            </a:pPr>
            <a:r>
              <a:rPr lang="en" sz="1590">
                <a:highlight>
                  <a:srgbClr val="FFFFFF"/>
                </a:highlight>
                <a:latin typeface="Times New Roman"/>
                <a:ea typeface="Times New Roman"/>
                <a:cs typeface="Times New Roman"/>
                <a:sym typeface="Times New Roman"/>
              </a:rPr>
              <a:t>Implementation of a UPF to be able to demonstrate the router based implementation where the GNB is connected to the Internet through the router( connected via the UPF).</a:t>
            </a:r>
            <a:endParaRPr sz="1590">
              <a:highlight>
                <a:srgbClr val="FFFFFF"/>
              </a:highlight>
              <a:latin typeface="Times New Roman"/>
              <a:ea typeface="Times New Roman"/>
              <a:cs typeface="Times New Roman"/>
              <a:sym typeface="Times New Roman"/>
            </a:endParaRPr>
          </a:p>
          <a:p>
            <a:pPr indent="-329565" lvl="0" marL="457200" rtl="0" algn="just">
              <a:lnSpc>
                <a:spcPct val="95000"/>
              </a:lnSpc>
              <a:spcBef>
                <a:spcPts val="0"/>
              </a:spcBef>
              <a:spcAft>
                <a:spcPts val="0"/>
              </a:spcAft>
              <a:buSzPts val="1590"/>
              <a:buFont typeface="Times New Roman"/>
              <a:buChar char="●"/>
            </a:pPr>
            <a:r>
              <a:rPr lang="en" sz="1590">
                <a:highlight>
                  <a:srgbClr val="FFFFFF"/>
                </a:highlight>
                <a:latin typeface="Times New Roman"/>
                <a:ea typeface="Times New Roman"/>
                <a:cs typeface="Times New Roman"/>
                <a:sym typeface="Times New Roman"/>
              </a:rPr>
              <a:t>The current buffer size manipulation program requires us to manually change the buffer size, can implement a dynamic buffer sizing algorithm to compare their performance with the respective AQM algorithms.</a:t>
            </a:r>
            <a:endParaRPr sz="1505"/>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72945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180" name="Google Shape;180;p31"/>
          <p:cNvSpPr txBox="1"/>
          <p:nvPr>
            <p:ph idx="1" type="body"/>
          </p:nvPr>
        </p:nvSpPr>
        <p:spPr>
          <a:xfrm>
            <a:off x="847600" y="1441200"/>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222222"/>
              </a:buClr>
              <a:buSzPts val="1600"/>
              <a:buFont typeface="Arial"/>
              <a:buChar char="●"/>
            </a:pPr>
            <a:r>
              <a:rPr b="1" lang="en" sz="1600">
                <a:solidFill>
                  <a:srgbClr val="222222"/>
                </a:solidFill>
                <a:highlight>
                  <a:srgbClr val="FFFFFF"/>
                </a:highlight>
                <a:latin typeface="Times New Roman"/>
                <a:ea typeface="Times New Roman"/>
                <a:cs typeface="Times New Roman"/>
                <a:sym typeface="Times New Roman"/>
              </a:rPr>
              <a:t>Base Paper</a:t>
            </a:r>
            <a:r>
              <a:rPr lang="en" sz="1600">
                <a:solidFill>
                  <a:srgbClr val="222222"/>
                </a:solidFill>
                <a:highlight>
                  <a:srgbClr val="FFFFFF"/>
                </a:highlight>
                <a:latin typeface="Times New Roman"/>
                <a:ea typeface="Times New Roman"/>
                <a:cs typeface="Times New Roman"/>
                <a:sym typeface="Times New Roman"/>
              </a:rPr>
              <a:t> : Nichols, K.; Jacobson, V.; McGregor, A.; Iyengar, J. Controlled Delay Active Queue Management. RFC 8289. January 2018. Available online: </a:t>
            </a:r>
            <a:r>
              <a:rPr lang="en" sz="1600">
                <a:solidFill>
                  <a:srgbClr val="4F567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https://tools.ietf.org/html/rfc8289</a:t>
            </a:r>
            <a:r>
              <a:rPr lang="en" sz="1600">
                <a:solidFill>
                  <a:srgbClr val="222222"/>
                </a:solidFill>
                <a:highlight>
                  <a:srgbClr val="FFFFFF"/>
                </a:highlight>
                <a:latin typeface="Times New Roman"/>
                <a:ea typeface="Times New Roman"/>
                <a:cs typeface="Times New Roman"/>
                <a:sym typeface="Times New Roman"/>
              </a:rPr>
              <a:t> </a:t>
            </a:r>
            <a:endParaRPr sz="1600">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highlight>
                  <a:srgbClr val="FFFFFF"/>
                </a:highlight>
                <a:latin typeface="Times New Roman"/>
                <a:ea typeface="Times New Roman"/>
                <a:cs typeface="Times New Roman"/>
                <a:sym typeface="Times New Roman"/>
              </a:rPr>
              <a:t>Mikel Irazabal, Elena Lopez-Aguilera, Ilker Demirkol, Navid Nikaein, "Dynamic Buffer Sizing and Pacing as Enablers of 5G Low-Latency Services", IEEE Transactions on Mobile Computing, vol.21, no.3, pp.926-939, 2022.</a:t>
            </a:r>
            <a:endParaRPr b="1" sz="1600">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highlight>
                  <a:srgbClr val="FFFFFF"/>
                </a:highlight>
                <a:uFill>
                  <a:noFill/>
                </a:uFill>
                <a:latin typeface="Times New Roman"/>
                <a:ea typeface="Times New Roman"/>
                <a:cs typeface="Times New Roman"/>
                <a:sym typeface="Times New Roman"/>
                <a:hlinkClick r:id="rId4"/>
              </a:rPr>
              <a:t>https://www.ericsson.com/en/reports-and-papers/ericsson-technology-review/articles/virtual-aqm-for-mobile-networks</a:t>
            </a:r>
            <a:endParaRPr sz="1600">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highlight>
                  <a:srgbClr val="FFFFFF"/>
                </a:highlight>
                <a:uFill>
                  <a:noFill/>
                </a:uFill>
                <a:latin typeface="Times New Roman"/>
                <a:ea typeface="Times New Roman"/>
                <a:cs typeface="Times New Roman"/>
                <a:sym typeface="Times New Roman"/>
                <a:hlinkClick r:id="rId5"/>
              </a:rPr>
              <a:t>Bufferbloat Demo at IETF 86 - YouTube</a:t>
            </a:r>
            <a:endParaRPr b="1" sz="1600">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highlight>
                  <a:srgbClr val="FFFFFF"/>
                </a:highlight>
                <a:latin typeface="Times New Roman"/>
                <a:ea typeface="Times New Roman"/>
                <a:cs typeface="Times New Roman"/>
                <a:sym typeface="Times New Roman"/>
              </a:rPr>
              <a:t>http://ce.sc.edu/cyberinfra/workshops/Material/NTP/Lab%2018.pdf</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729450" y="6560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155">
                <a:solidFill>
                  <a:srgbClr val="000000"/>
                </a:solidFill>
                <a:latin typeface="Arial"/>
                <a:ea typeface="Arial"/>
                <a:cs typeface="Arial"/>
                <a:sym typeface="Arial"/>
              </a:rPr>
              <a:t>Problem Statement:</a:t>
            </a:r>
            <a:endParaRPr sz="3155"/>
          </a:p>
        </p:txBody>
      </p:sp>
      <p:sp>
        <p:nvSpPr>
          <p:cNvPr id="79" name="Google Shape;79;p14"/>
          <p:cNvSpPr txBox="1"/>
          <p:nvPr>
            <p:ph idx="1" type="body"/>
          </p:nvPr>
        </p:nvSpPr>
        <p:spPr>
          <a:xfrm>
            <a:off x="847600" y="1441200"/>
            <a:ext cx="7570500" cy="2138100"/>
          </a:xfrm>
          <a:prstGeom prst="rect">
            <a:avLst/>
          </a:prstGeom>
        </p:spPr>
        <p:txBody>
          <a:bodyPr anchorCtr="0" anchor="t" bIns="91425" lIns="91425" spcFirstLastPara="1" rIns="91425" wrap="square" tIns="91425">
            <a:normAutofit lnSpcReduction="10000"/>
          </a:bodyPr>
          <a:lstStyle/>
          <a:p>
            <a:pPr indent="-323850" lvl="0" marL="457200" rtl="0" algn="just">
              <a:spcBef>
                <a:spcPts val="0"/>
              </a:spcBef>
              <a:spcAft>
                <a:spcPts val="0"/>
              </a:spcAft>
              <a:buSzPts val="1500"/>
              <a:buChar char="●"/>
            </a:pPr>
            <a:r>
              <a:rPr lang="en" sz="1500">
                <a:highlight>
                  <a:srgbClr val="FFFFFF"/>
                </a:highlight>
                <a:latin typeface="Times New Roman"/>
                <a:ea typeface="Times New Roman"/>
                <a:cs typeface="Times New Roman"/>
                <a:sym typeface="Times New Roman"/>
              </a:rPr>
              <a:t>Bufferbloat is an unfavorable condition that frequently occurs in the network and causes end-to-end latency, jitter and performance reduction.</a:t>
            </a:r>
            <a:endParaRPr sz="1500">
              <a:highlight>
                <a:srgbClr val="FFFFFF"/>
              </a:highlight>
              <a:latin typeface="Times New Roman"/>
              <a:ea typeface="Times New Roman"/>
              <a:cs typeface="Times New Roman"/>
              <a:sym typeface="Times New Roman"/>
            </a:endParaRPr>
          </a:p>
          <a:p>
            <a:pPr indent="-323850" lvl="0" marL="457200" rtl="0" algn="just">
              <a:spcBef>
                <a:spcPts val="0"/>
              </a:spcBef>
              <a:spcAft>
                <a:spcPts val="0"/>
              </a:spcAft>
              <a:buSzPts val="1500"/>
              <a:buFont typeface="Times New Roman"/>
              <a:buChar char="●"/>
            </a:pPr>
            <a:r>
              <a:rPr lang="en" sz="1500">
                <a:highlight>
                  <a:srgbClr val="FFFFFF"/>
                </a:highlight>
                <a:latin typeface="Times New Roman"/>
                <a:ea typeface="Times New Roman"/>
                <a:cs typeface="Times New Roman"/>
                <a:sym typeface="Times New Roman"/>
              </a:rPr>
              <a:t>It occurs as a result of lengthy waiting time that absorbs a significant quantity of traffic in a clogged path.</a:t>
            </a:r>
            <a:endParaRPr sz="1500">
              <a:highlight>
                <a:srgbClr val="FFFFFF"/>
              </a:highlight>
              <a:latin typeface="Times New Roman"/>
              <a:ea typeface="Times New Roman"/>
              <a:cs typeface="Times New Roman"/>
              <a:sym typeface="Times New Roman"/>
            </a:endParaRPr>
          </a:p>
          <a:p>
            <a:pPr indent="-323850" lvl="0" marL="457200" rtl="0" algn="just">
              <a:spcBef>
                <a:spcPts val="0"/>
              </a:spcBef>
              <a:spcAft>
                <a:spcPts val="0"/>
              </a:spcAft>
              <a:buSzPts val="1500"/>
              <a:buFont typeface="Times New Roman"/>
              <a:buChar char="●"/>
            </a:pPr>
            <a:r>
              <a:rPr lang="en" sz="1500">
                <a:highlight>
                  <a:srgbClr val="FFFFFF"/>
                </a:highlight>
                <a:latin typeface="Times New Roman"/>
                <a:ea typeface="Times New Roman"/>
                <a:cs typeface="Times New Roman"/>
                <a:sym typeface="Times New Roman"/>
              </a:rPr>
              <a:t>Even very high-speed networks can become virtually unusable for many interactive activities, such as voice over IP (VoIP), audio streaming, online gaming, and even basic web browsing, when a router or switch is set to use very large buffers.</a:t>
            </a:r>
            <a:endParaRPr sz="1500">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a:highlight>
                <a:srgbClr val="FFFFFF"/>
              </a:highlight>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72945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Contribution</a:t>
            </a:r>
            <a:endParaRPr/>
          </a:p>
        </p:txBody>
      </p:sp>
      <p:sp>
        <p:nvSpPr>
          <p:cNvPr id="186" name="Google Shape;186;p32"/>
          <p:cNvSpPr txBox="1"/>
          <p:nvPr>
            <p:ph idx="1" type="body"/>
          </p:nvPr>
        </p:nvSpPr>
        <p:spPr>
          <a:xfrm>
            <a:off x="847600" y="1441200"/>
            <a:ext cx="7688700" cy="22611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b="1" lang="en" sz="1400">
                <a:highlight>
                  <a:srgbClr val="FFFFFF"/>
                </a:highlight>
                <a:latin typeface="Times New Roman"/>
                <a:ea typeface="Times New Roman"/>
                <a:cs typeface="Times New Roman"/>
                <a:sym typeface="Times New Roman"/>
              </a:rPr>
              <a:t>Medha:</a:t>
            </a:r>
            <a:r>
              <a:rPr lang="en">
                <a:highlight>
                  <a:srgbClr val="FFFFFF"/>
                </a:highlight>
                <a:latin typeface="Times New Roman"/>
                <a:ea typeface="Times New Roman"/>
                <a:cs typeface="Times New Roman"/>
                <a:sym typeface="Times New Roman"/>
              </a:rPr>
              <a:t> When through the research papers to find the base paper  for project implementation.</a:t>
            </a:r>
            <a:r>
              <a:rPr b="1" lang="en" sz="1400">
                <a:highlight>
                  <a:srgbClr val="FFFFFF"/>
                </a:highlight>
                <a:latin typeface="Times New Roman"/>
                <a:ea typeface="Times New Roman"/>
                <a:cs typeface="Times New Roman"/>
                <a:sym typeface="Times New Roman"/>
              </a:rPr>
              <a:t> </a:t>
            </a:r>
            <a:r>
              <a:rPr lang="en">
                <a:highlight>
                  <a:srgbClr val="FFFFFF"/>
                </a:highlight>
                <a:latin typeface="Times New Roman"/>
                <a:ea typeface="Times New Roman"/>
                <a:cs typeface="Times New Roman"/>
                <a:sym typeface="Times New Roman"/>
              </a:rPr>
              <a:t>Involved in base case scenario, and in verifying RLC logs. Tried implementing CoDel on the router connecting from the gNB to the internet. Involved in writing the report and the presentation making. </a:t>
            </a:r>
            <a:endParaRPr>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b="1" lang="en" sz="1400">
                <a:highlight>
                  <a:srgbClr val="FFFFFF"/>
                </a:highlight>
                <a:latin typeface="Times New Roman"/>
                <a:ea typeface="Times New Roman"/>
                <a:cs typeface="Times New Roman"/>
                <a:sym typeface="Times New Roman"/>
              </a:rPr>
              <a:t>Prathyush: </a:t>
            </a:r>
            <a:r>
              <a:rPr lang="en" sz="1400">
                <a:highlight>
                  <a:srgbClr val="FFFFFF"/>
                </a:highlight>
                <a:latin typeface="Times New Roman"/>
                <a:ea typeface="Times New Roman"/>
                <a:cs typeface="Times New Roman"/>
                <a:sym typeface="Times New Roman"/>
              </a:rPr>
              <a:t>Wrote the code for the codel implementation,was a part of writing the code for the base case scenario, generated the graphs and output files for the report and was involved in the report writing as well as presentation making process.</a:t>
            </a:r>
            <a:endParaRPr sz="1400">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b="1" lang="en" sz="1400">
                <a:highlight>
                  <a:srgbClr val="FFFFFF"/>
                </a:highlight>
                <a:latin typeface="Times New Roman"/>
                <a:ea typeface="Times New Roman"/>
                <a:cs typeface="Times New Roman"/>
                <a:sym typeface="Times New Roman"/>
              </a:rPr>
              <a:t>Manisha: </a:t>
            </a:r>
            <a:r>
              <a:rPr lang="en" sz="1400">
                <a:highlight>
                  <a:srgbClr val="FFFFFF"/>
                </a:highlight>
                <a:latin typeface="Times New Roman"/>
                <a:ea typeface="Times New Roman"/>
                <a:cs typeface="Times New Roman"/>
                <a:sym typeface="Times New Roman"/>
              </a:rPr>
              <a:t>Was involved in the pgw based implementation for the router connection to the internet and involved in a part of the report writing. </a:t>
            </a:r>
            <a:endParaRPr sz="1400">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799950" y="20365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140"/>
              <a:t>Thank You!</a:t>
            </a:r>
            <a:endParaRPr sz="314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72945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85" name="Google Shape;85;p15"/>
          <p:cNvSpPr txBox="1"/>
          <p:nvPr>
            <p:ph idx="1" type="body"/>
          </p:nvPr>
        </p:nvSpPr>
        <p:spPr>
          <a:xfrm>
            <a:off x="847600" y="1441200"/>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highlight>
                  <a:srgbClr val="FFFFFF"/>
                </a:highlight>
                <a:latin typeface="Times New Roman"/>
                <a:ea typeface="Times New Roman"/>
                <a:cs typeface="Times New Roman"/>
                <a:sym typeface="Times New Roman"/>
              </a:rPr>
              <a:t>There are various scheduling algorithms that are trying to tackle the bufferbloat problem. We aim to showcase the bufferbloat problem in the 5G scenario with the help of ns-3. Taking the base paper  on ‘Controlled Delay Active Queue Management’, AQM algorithm that is CoDel (Controlled Delay)  is used to solve the bufferbloat problem. </a:t>
            </a:r>
            <a:endParaRPr sz="14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400">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
                <a:highlight>
                  <a:srgbClr val="FFFFFF"/>
                </a:highlight>
                <a:latin typeface="Times New Roman"/>
                <a:ea typeface="Times New Roman"/>
                <a:cs typeface="Times New Roman"/>
                <a:sym typeface="Times New Roman"/>
              </a:rPr>
              <a:t>There are two scenarios, first will be to demonstrate the bufferbloat problem in ns3. There is a single UE and a gNB with two downlink flows, one flow is mice flow and the other is elephant flow. In the second scenario, the AQM algorithm that is CoDel is used to solve this problem of bufferbloat. </a:t>
            </a:r>
            <a:endParaRPr>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4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400">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72945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CoDel </a:t>
            </a:r>
            <a:r>
              <a:rPr lang="en"/>
              <a:t>Algorithm</a:t>
            </a:r>
            <a:endParaRPr/>
          </a:p>
        </p:txBody>
      </p:sp>
      <p:sp>
        <p:nvSpPr>
          <p:cNvPr id="91" name="Google Shape;91;p16"/>
          <p:cNvSpPr txBox="1"/>
          <p:nvPr>
            <p:ph idx="1" type="body"/>
          </p:nvPr>
        </p:nvSpPr>
        <p:spPr>
          <a:xfrm>
            <a:off x="729450" y="3319350"/>
            <a:ext cx="7688700" cy="1513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highlight>
                  <a:srgbClr val="FFFFFF"/>
                </a:highlight>
                <a:latin typeface="Times New Roman"/>
                <a:ea typeface="Times New Roman"/>
                <a:cs typeface="Times New Roman"/>
                <a:sym typeface="Times New Roman"/>
              </a:rPr>
              <a:t>CoDel is a packet layover time based algorithm. It discards the packets to let the sender's  congestion control algorithm know that there is too much buffering going on. It is one of the most well-known AQM and a frequently used fix for the bufferbloat issue.</a:t>
            </a:r>
            <a:endParaRPr sz="1600"/>
          </a:p>
        </p:txBody>
      </p:sp>
      <p:pic>
        <p:nvPicPr>
          <p:cNvPr id="92" name="Google Shape;92;p16"/>
          <p:cNvPicPr preferRelativeResize="0"/>
          <p:nvPr/>
        </p:nvPicPr>
        <p:blipFill>
          <a:blip r:embed="rId3">
            <a:alphaModFix/>
          </a:blip>
          <a:stretch>
            <a:fillRect/>
          </a:stretch>
        </p:blipFill>
        <p:spPr>
          <a:xfrm>
            <a:off x="1442125" y="1500075"/>
            <a:ext cx="5943600" cy="181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729450" y="656050"/>
            <a:ext cx="7688700" cy="5352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None/>
            </a:pPr>
            <a:r>
              <a:rPr lang="en" sz="2155">
                <a:solidFill>
                  <a:srgbClr val="000000"/>
                </a:solidFill>
                <a:highlight>
                  <a:srgbClr val="FFFFFF"/>
                </a:highlight>
                <a:latin typeface="Times New Roman"/>
                <a:ea typeface="Times New Roman"/>
                <a:cs typeface="Times New Roman"/>
                <a:sym typeface="Times New Roman"/>
              </a:rPr>
              <a:t>Project Implementation Details:</a:t>
            </a:r>
            <a:endParaRPr sz="3155"/>
          </a:p>
        </p:txBody>
      </p:sp>
      <p:sp>
        <p:nvSpPr>
          <p:cNvPr id="98" name="Google Shape;98;p17"/>
          <p:cNvSpPr txBox="1"/>
          <p:nvPr>
            <p:ph idx="1" type="body"/>
          </p:nvPr>
        </p:nvSpPr>
        <p:spPr>
          <a:xfrm>
            <a:off x="1347700" y="2231650"/>
            <a:ext cx="7188600" cy="147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100"/>
              <a:t>Modification in the NS3 code</a:t>
            </a:r>
            <a:endParaRPr sz="3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727650" y="21776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Explained Using the Code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72945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Faced</a:t>
            </a:r>
            <a:endParaRPr/>
          </a:p>
        </p:txBody>
      </p:sp>
      <p:sp>
        <p:nvSpPr>
          <p:cNvPr id="109" name="Google Shape;109;p19"/>
          <p:cNvSpPr txBox="1"/>
          <p:nvPr>
            <p:ph idx="1" type="body"/>
          </p:nvPr>
        </p:nvSpPr>
        <p:spPr>
          <a:xfrm>
            <a:off x="427350" y="1397725"/>
            <a:ext cx="8600700" cy="3138000"/>
          </a:xfrm>
          <a:prstGeom prst="rect">
            <a:avLst/>
          </a:prstGeom>
        </p:spPr>
        <p:txBody>
          <a:bodyPr anchorCtr="0" anchor="t" bIns="91425" lIns="91425" spcFirstLastPara="1" rIns="91425" wrap="square" tIns="91425">
            <a:noAutofit/>
          </a:bodyPr>
          <a:lstStyle/>
          <a:p>
            <a:pPr indent="-311150" lvl="0" marL="457200" rtl="0" algn="just">
              <a:lnSpc>
                <a:spcPct val="105000"/>
              </a:lnSpc>
              <a:spcBef>
                <a:spcPts val="0"/>
              </a:spcBef>
              <a:spcAft>
                <a:spcPts val="0"/>
              </a:spcAft>
              <a:buSzPts val="1300"/>
              <a:buFont typeface="Times New Roman"/>
              <a:buChar char="●"/>
            </a:pPr>
            <a:r>
              <a:rPr lang="en">
                <a:highlight>
                  <a:srgbClr val="FFFFFF"/>
                </a:highlight>
                <a:latin typeface="Times New Roman"/>
                <a:ea typeface="Times New Roman"/>
                <a:cs typeface="Times New Roman"/>
                <a:sym typeface="Times New Roman"/>
              </a:rPr>
              <a:t>Using the grep command to search through numerous files was a challenge.  Additionally, make sure that any modifications made to one file do not have an impact on the other file.</a:t>
            </a:r>
            <a:endParaRPr>
              <a:highlight>
                <a:srgbClr val="FFFFFF"/>
              </a:highlight>
              <a:latin typeface="Times New Roman"/>
              <a:ea typeface="Times New Roman"/>
              <a:cs typeface="Times New Roman"/>
              <a:sym typeface="Times New Roman"/>
            </a:endParaRPr>
          </a:p>
          <a:p>
            <a:pPr indent="0" lvl="0" marL="457200" rtl="0" algn="just">
              <a:lnSpc>
                <a:spcPct val="105000"/>
              </a:lnSpc>
              <a:spcBef>
                <a:spcPts val="0"/>
              </a:spcBef>
              <a:spcAft>
                <a:spcPts val="0"/>
              </a:spcAft>
              <a:buNone/>
            </a:pPr>
            <a:r>
              <a:t/>
            </a:r>
            <a:endParaRPr>
              <a:highlight>
                <a:srgbClr val="FFFFFF"/>
              </a:highlight>
              <a:latin typeface="Times New Roman"/>
              <a:ea typeface="Times New Roman"/>
              <a:cs typeface="Times New Roman"/>
              <a:sym typeface="Times New Roman"/>
            </a:endParaRPr>
          </a:p>
          <a:p>
            <a:pPr indent="-311150" lvl="0" marL="457200" rtl="0" algn="just">
              <a:lnSpc>
                <a:spcPct val="105000"/>
              </a:lnSpc>
              <a:spcBef>
                <a:spcPts val="0"/>
              </a:spcBef>
              <a:spcAft>
                <a:spcPts val="0"/>
              </a:spcAft>
              <a:buSzPts val="1300"/>
              <a:buFont typeface="Times New Roman"/>
              <a:buChar char="●"/>
            </a:pPr>
            <a:r>
              <a:rPr lang="en">
                <a:highlight>
                  <a:srgbClr val="FFFFFF"/>
                </a:highlight>
                <a:latin typeface="Times New Roman"/>
                <a:ea typeface="Times New Roman"/>
                <a:cs typeface="Times New Roman"/>
                <a:sym typeface="Times New Roman"/>
              </a:rPr>
              <a:t>Examining the RLC logs to confirm that the same RLC buffer is used for both downlink flows.</a:t>
            </a:r>
            <a:endParaRPr>
              <a:highlight>
                <a:srgbClr val="FFFFFF"/>
              </a:highlight>
              <a:latin typeface="Times New Roman"/>
              <a:ea typeface="Times New Roman"/>
              <a:cs typeface="Times New Roman"/>
              <a:sym typeface="Times New Roman"/>
            </a:endParaRPr>
          </a:p>
          <a:p>
            <a:pPr indent="0" lvl="0" marL="457200" rtl="0" algn="just">
              <a:lnSpc>
                <a:spcPct val="105000"/>
              </a:lnSpc>
              <a:spcBef>
                <a:spcPts val="0"/>
              </a:spcBef>
              <a:spcAft>
                <a:spcPts val="0"/>
              </a:spcAft>
              <a:buNone/>
            </a:pPr>
            <a:r>
              <a:t/>
            </a:r>
            <a:endParaRPr>
              <a:highlight>
                <a:srgbClr val="FFFFFF"/>
              </a:highlight>
              <a:latin typeface="Times New Roman"/>
              <a:ea typeface="Times New Roman"/>
              <a:cs typeface="Times New Roman"/>
              <a:sym typeface="Times New Roman"/>
            </a:endParaRPr>
          </a:p>
          <a:p>
            <a:pPr indent="-311150" lvl="0" marL="457200" rtl="0" algn="just">
              <a:lnSpc>
                <a:spcPct val="105000"/>
              </a:lnSpc>
              <a:spcBef>
                <a:spcPts val="0"/>
              </a:spcBef>
              <a:spcAft>
                <a:spcPts val="0"/>
              </a:spcAft>
              <a:buSzPts val="1300"/>
              <a:buFont typeface="Times New Roman"/>
              <a:buChar char="●"/>
            </a:pPr>
            <a:r>
              <a:rPr lang="en">
                <a:highlight>
                  <a:srgbClr val="FFFFFF"/>
                </a:highlight>
                <a:latin typeface="Times New Roman"/>
                <a:ea typeface="Times New Roman"/>
                <a:cs typeface="Times New Roman"/>
                <a:sym typeface="Times New Roman"/>
              </a:rPr>
              <a:t>Locating the RLC buffer that has to be modified and verifying that any modifications made don't interfere with the packet-receiving procedure.</a:t>
            </a:r>
            <a:endParaRPr>
              <a:highlight>
                <a:srgbClr val="FFFFFF"/>
              </a:highlight>
              <a:latin typeface="Times New Roman"/>
              <a:ea typeface="Times New Roman"/>
              <a:cs typeface="Times New Roman"/>
              <a:sym typeface="Times New Roman"/>
            </a:endParaRPr>
          </a:p>
          <a:p>
            <a:pPr indent="0" lvl="0" marL="457200" rtl="0" algn="just">
              <a:lnSpc>
                <a:spcPct val="105000"/>
              </a:lnSpc>
              <a:spcBef>
                <a:spcPts val="0"/>
              </a:spcBef>
              <a:spcAft>
                <a:spcPts val="0"/>
              </a:spcAft>
              <a:buNone/>
            </a:pPr>
            <a:r>
              <a:t/>
            </a:r>
            <a:endParaRPr>
              <a:highlight>
                <a:srgbClr val="FFFFFF"/>
              </a:highlight>
              <a:latin typeface="Times New Roman"/>
              <a:ea typeface="Times New Roman"/>
              <a:cs typeface="Times New Roman"/>
              <a:sym typeface="Times New Roman"/>
            </a:endParaRPr>
          </a:p>
          <a:p>
            <a:pPr indent="-311150" lvl="0" marL="457200" rtl="0" algn="just">
              <a:lnSpc>
                <a:spcPct val="105000"/>
              </a:lnSpc>
              <a:spcBef>
                <a:spcPts val="0"/>
              </a:spcBef>
              <a:spcAft>
                <a:spcPts val="0"/>
              </a:spcAft>
              <a:buSzPts val="1300"/>
              <a:buFont typeface="Times New Roman"/>
              <a:buChar char="●"/>
            </a:pPr>
            <a:r>
              <a:rPr lang="en">
                <a:highlight>
                  <a:srgbClr val="FFFFFF"/>
                </a:highlight>
                <a:latin typeface="Times New Roman"/>
                <a:ea typeface="Times New Roman"/>
                <a:cs typeface="Times New Roman"/>
                <a:sym typeface="Times New Roman"/>
              </a:rPr>
              <a:t>Initially our idea was to implement a bufferbloat on the router that will be connected from the gNB to the internet through UPF. We ultimately dropped this strategy after understanding through our research that NS3 has no UPF implementation.</a:t>
            </a:r>
            <a:endParaRPr>
              <a:highlight>
                <a:srgbClr val="FFFFFF"/>
              </a:highlight>
              <a:latin typeface="Times New Roman"/>
              <a:ea typeface="Times New Roman"/>
              <a:cs typeface="Times New Roman"/>
              <a:sym typeface="Times New Roman"/>
            </a:endParaRPr>
          </a:p>
          <a:p>
            <a:pPr indent="0" lvl="0" marL="457200" rtl="0" algn="just">
              <a:lnSpc>
                <a:spcPct val="105000"/>
              </a:lnSpc>
              <a:spcBef>
                <a:spcPts val="0"/>
              </a:spcBef>
              <a:spcAft>
                <a:spcPts val="0"/>
              </a:spcAft>
              <a:buNone/>
            </a:pPr>
            <a:r>
              <a:t/>
            </a:r>
            <a:endParaRPr>
              <a:highlight>
                <a:srgbClr val="FFFFFF"/>
              </a:highlight>
              <a:latin typeface="Times New Roman"/>
              <a:ea typeface="Times New Roman"/>
              <a:cs typeface="Times New Roman"/>
              <a:sym typeface="Times New Roman"/>
            </a:endParaRPr>
          </a:p>
          <a:p>
            <a:pPr indent="-311150" lvl="0" marL="457200" rtl="0" algn="just">
              <a:lnSpc>
                <a:spcPct val="105000"/>
              </a:lnSpc>
              <a:spcBef>
                <a:spcPts val="0"/>
              </a:spcBef>
              <a:spcAft>
                <a:spcPts val="0"/>
              </a:spcAft>
              <a:buSzPts val="1300"/>
              <a:buFont typeface="Times New Roman"/>
              <a:buChar char="●"/>
            </a:pPr>
            <a:r>
              <a:rPr lang="en">
                <a:highlight>
                  <a:srgbClr val="FFFFFF"/>
                </a:highlight>
                <a:latin typeface="Times New Roman"/>
                <a:ea typeface="Times New Roman"/>
                <a:cs typeface="Times New Roman"/>
                <a:sym typeface="Times New Roman"/>
              </a:rPr>
              <a:t>Verification of logs at every step to ensure that the code was functioning properly.</a:t>
            </a:r>
            <a:endParaRPr>
              <a:highlight>
                <a:srgbClr val="FFFFFF"/>
              </a:highlight>
              <a:latin typeface="Times New Roman"/>
              <a:ea typeface="Times New Roman"/>
              <a:cs typeface="Times New Roman"/>
              <a:sym typeface="Times New Roman"/>
            </a:endParaRPr>
          </a:p>
          <a:p>
            <a:pPr indent="0" lvl="0" marL="0" rtl="0" algn="l">
              <a:lnSpc>
                <a:spcPct val="105000"/>
              </a:lnSpc>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729450" y="656050"/>
            <a:ext cx="7688700" cy="5352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None/>
            </a:pPr>
            <a:r>
              <a:rPr lang="en" sz="2477">
                <a:solidFill>
                  <a:srgbClr val="000000"/>
                </a:solidFill>
                <a:highlight>
                  <a:srgbClr val="FFFFFF"/>
                </a:highlight>
                <a:latin typeface="Times New Roman"/>
                <a:ea typeface="Times New Roman"/>
                <a:cs typeface="Times New Roman"/>
                <a:sym typeface="Times New Roman"/>
              </a:rPr>
              <a:t>Simulation/Experimental Setup:</a:t>
            </a:r>
            <a:endParaRPr sz="2477">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15" name="Google Shape;115;p20"/>
          <p:cNvSpPr txBox="1"/>
          <p:nvPr>
            <p:ph idx="1" type="body"/>
          </p:nvPr>
        </p:nvSpPr>
        <p:spPr>
          <a:xfrm>
            <a:off x="862100" y="2774400"/>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just">
              <a:spcBef>
                <a:spcPts val="1200"/>
              </a:spcBef>
              <a:spcAft>
                <a:spcPts val="0"/>
              </a:spcAft>
              <a:buNone/>
            </a:pPr>
            <a:r>
              <a:rPr b="1" lang="en" sz="1600">
                <a:highlight>
                  <a:srgbClr val="FFFFFF"/>
                </a:highlight>
                <a:latin typeface="Times New Roman"/>
                <a:ea typeface="Times New Roman"/>
                <a:cs typeface="Times New Roman"/>
                <a:sym typeface="Times New Roman"/>
              </a:rPr>
              <a:t>Phase 1: Simulation of bufferbloat problem</a:t>
            </a:r>
            <a:endParaRPr b="1" sz="1600">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1600">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 sz="1500">
                <a:highlight>
                  <a:srgbClr val="FFFFFF"/>
                </a:highlight>
                <a:latin typeface="Times New Roman"/>
                <a:ea typeface="Times New Roman"/>
                <a:cs typeface="Times New Roman"/>
                <a:sym typeface="Times New Roman"/>
              </a:rPr>
              <a:t>Simulation of bufferbloat problem in ns3. There are two downlink flows with single UE and a gNB, by setting 1 packet per sec for mice flow and above 15,000 packets per sec for elephant flow.</a:t>
            </a:r>
            <a:endParaRPr b="1" sz="16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16" name="Google Shape;116;p20"/>
          <p:cNvPicPr preferRelativeResize="0"/>
          <p:nvPr/>
        </p:nvPicPr>
        <p:blipFill>
          <a:blip r:embed="rId3">
            <a:alphaModFix/>
          </a:blip>
          <a:stretch>
            <a:fillRect/>
          </a:stretch>
        </p:blipFill>
        <p:spPr>
          <a:xfrm>
            <a:off x="2804588" y="1282750"/>
            <a:ext cx="4151524" cy="1813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idx="1" type="body"/>
          </p:nvPr>
        </p:nvSpPr>
        <p:spPr>
          <a:xfrm>
            <a:off x="727650" y="673150"/>
            <a:ext cx="7688700" cy="2261100"/>
          </a:xfrm>
          <a:prstGeom prst="rect">
            <a:avLst/>
          </a:prstGeom>
        </p:spPr>
        <p:txBody>
          <a:bodyPr anchorCtr="0" anchor="t" bIns="91425" lIns="91425" spcFirstLastPara="1" rIns="91425" wrap="square" tIns="91425">
            <a:normAutofit fontScale="40000" lnSpcReduction="20000"/>
          </a:bodyPr>
          <a:lstStyle/>
          <a:p>
            <a:pPr indent="0" lvl="0" marL="0" rtl="0" algn="just">
              <a:spcBef>
                <a:spcPts val="0"/>
              </a:spcBef>
              <a:spcAft>
                <a:spcPts val="0"/>
              </a:spcAft>
              <a:buNone/>
            </a:pPr>
            <a:r>
              <a:rPr b="1" lang="en" sz="3437">
                <a:highlight>
                  <a:srgbClr val="FFFFFF"/>
                </a:highlight>
                <a:latin typeface="Times New Roman"/>
                <a:ea typeface="Times New Roman"/>
                <a:cs typeface="Times New Roman"/>
                <a:sym typeface="Times New Roman"/>
              </a:rPr>
              <a:t>Phase 2: Solution to Bufferbloat Problem</a:t>
            </a:r>
            <a:endParaRPr b="1" sz="3437">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3437">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b="1" lang="en" sz="3437">
                <a:highlight>
                  <a:srgbClr val="FFFFFF"/>
                </a:highlight>
                <a:latin typeface="Times New Roman"/>
                <a:ea typeface="Times New Roman"/>
                <a:cs typeface="Times New Roman"/>
                <a:sym typeface="Times New Roman"/>
              </a:rPr>
              <a:t>Implementation 1:</a:t>
            </a:r>
            <a:endParaRPr b="1" sz="3437">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2292">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 sz="2292">
                <a:highlight>
                  <a:srgbClr val="FFFFFF"/>
                </a:highlight>
                <a:latin typeface="Times New Roman"/>
                <a:ea typeface="Times New Roman"/>
                <a:cs typeface="Times New Roman"/>
                <a:sym typeface="Times New Roman"/>
              </a:rPr>
              <a:t> </a:t>
            </a:r>
            <a:r>
              <a:rPr lang="en" sz="3279">
                <a:highlight>
                  <a:srgbClr val="FFFFFF"/>
                </a:highlight>
                <a:latin typeface="Times New Roman"/>
                <a:ea typeface="Times New Roman"/>
                <a:cs typeface="Times New Roman"/>
                <a:sym typeface="Times New Roman"/>
              </a:rPr>
              <a:t>In order to fully utilize the radio channel and to reduce the delay we vary RLC buffer size which thereby changes the delay. </a:t>
            </a:r>
            <a:endParaRPr b="1" sz="3279">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3279">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 sz="3279">
                <a:latin typeface="Times New Roman"/>
                <a:ea typeface="Times New Roman"/>
                <a:cs typeface="Times New Roman"/>
                <a:sym typeface="Times New Roman"/>
              </a:rPr>
              <a:t>In this implementation we plan to understand the relation between buffer size and the occurring delay for a packet with the help of an experiment ( they are inversely proportional ).</a:t>
            </a:r>
            <a:endParaRPr b="1" sz="3279">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1600">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1600">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1600">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