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3CC428-E730-484A-AC5A-E930111B6F22}" v="14" dt="2020-10-22T06:31:30.6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5/7/2021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24712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5/7/2021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622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5/7/2021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00033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5/7/2021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7628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5/7/2021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2621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5/7/2021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0105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5/7/2021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1861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5/7/2021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48853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5/7/2021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60368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5/7/2021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66319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5/7/2021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5708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5/7/2021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03642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rdrr.io/cran/ClustImpute/man/ClustImpute.html"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1">
            <a:extLst>
              <a:ext uri="{FF2B5EF4-FFF2-40B4-BE49-F238E27FC236}">
                <a16:creationId xmlns:a16="http://schemas.microsoft.com/office/drawing/2014/main" id="{3A3E5C0B-05C2-4DF5-8CEC-EBB51BFD3DB2}"/>
              </a:ext>
            </a:extLst>
          </p:cNvPr>
          <p:cNvPicPr>
            <a:picLocks noChangeAspect="1"/>
          </p:cNvPicPr>
          <p:nvPr/>
        </p:nvPicPr>
        <p:blipFill rotWithShape="1">
          <a:blip r:embed="rId2"/>
          <a:srcRect t="15730"/>
          <a:stretch/>
        </p:blipFill>
        <p:spPr>
          <a:xfrm>
            <a:off x="20" y="-671322"/>
            <a:ext cx="12191980" cy="6857990"/>
          </a:xfrm>
          <a:prstGeom prst="rect">
            <a:avLst/>
          </a:prstGeom>
        </p:spPr>
      </p:pic>
      <p:sp>
        <p:nvSpPr>
          <p:cNvPr id="5" name="TextBox 4">
            <a:extLst>
              <a:ext uri="{FF2B5EF4-FFF2-40B4-BE49-F238E27FC236}">
                <a16:creationId xmlns:a16="http://schemas.microsoft.com/office/drawing/2014/main" id="{B52976D3-28DB-4EF7-8CE9-8A5E3BF7E775}"/>
              </a:ext>
            </a:extLst>
          </p:cNvPr>
          <p:cNvSpPr txBox="1"/>
          <p:nvPr/>
        </p:nvSpPr>
        <p:spPr>
          <a:xfrm>
            <a:off x="2581154" y="196770"/>
            <a:ext cx="7268901" cy="523220"/>
          </a:xfrm>
          <a:prstGeom prst="rect">
            <a:avLst/>
          </a:prstGeom>
          <a:noFill/>
        </p:spPr>
        <p:txBody>
          <a:bodyPr wrap="square" rtlCol="0">
            <a:spAutoFit/>
          </a:bodyPr>
          <a:lstStyle/>
          <a:p>
            <a:r>
              <a:rPr lang="en-US" sz="2800" b="1" dirty="0"/>
              <a:t>Imputing Missing values in the data</a:t>
            </a:r>
          </a:p>
        </p:txBody>
      </p:sp>
      <p:sp>
        <p:nvSpPr>
          <p:cNvPr id="6" name="TextBox 5">
            <a:extLst>
              <a:ext uri="{FF2B5EF4-FFF2-40B4-BE49-F238E27FC236}">
                <a16:creationId xmlns:a16="http://schemas.microsoft.com/office/drawing/2014/main" id="{62A22226-8DDC-4F19-8CB4-CE23470BDA21}"/>
              </a:ext>
            </a:extLst>
          </p:cNvPr>
          <p:cNvSpPr txBox="1"/>
          <p:nvPr/>
        </p:nvSpPr>
        <p:spPr>
          <a:xfrm>
            <a:off x="1331089" y="1041722"/>
            <a:ext cx="10324617" cy="369332"/>
          </a:xfrm>
          <a:prstGeom prst="rect">
            <a:avLst/>
          </a:prstGeom>
          <a:noFill/>
        </p:spPr>
        <p:txBody>
          <a:bodyPr wrap="square" rtlCol="0">
            <a:spAutoFit/>
          </a:bodyPr>
          <a:lstStyle/>
          <a:p>
            <a:pPr marL="285750" indent="-285750">
              <a:buFont typeface="Arial" panose="020B0604020202020204" pitchFamily="34" charset="0"/>
              <a:buChar char="•"/>
            </a:pPr>
            <a:r>
              <a:rPr lang="en-US" dirty="0"/>
              <a:t> Checking the missing the values in the </a:t>
            </a:r>
            <a:r>
              <a:rPr lang="en-US" dirty="0" err="1"/>
              <a:t>dataframe</a:t>
            </a:r>
            <a:r>
              <a:rPr lang="en-US" dirty="0"/>
              <a:t> </a:t>
            </a:r>
          </a:p>
        </p:txBody>
      </p:sp>
      <p:pic>
        <p:nvPicPr>
          <p:cNvPr id="8" name="Picture 7">
            <a:extLst>
              <a:ext uri="{FF2B5EF4-FFF2-40B4-BE49-F238E27FC236}">
                <a16:creationId xmlns:a16="http://schemas.microsoft.com/office/drawing/2014/main" id="{6ABE7672-756F-4CC9-ACF0-6D8AD969DCE7}"/>
              </a:ext>
            </a:extLst>
          </p:cNvPr>
          <p:cNvPicPr>
            <a:picLocks noChangeAspect="1"/>
          </p:cNvPicPr>
          <p:nvPr/>
        </p:nvPicPr>
        <p:blipFill>
          <a:blip r:embed="rId3"/>
          <a:stretch>
            <a:fillRect/>
          </a:stretch>
        </p:blipFill>
        <p:spPr>
          <a:xfrm>
            <a:off x="1886672" y="1723776"/>
            <a:ext cx="8646289" cy="4405224"/>
          </a:xfrm>
          <a:prstGeom prst="rect">
            <a:avLst/>
          </a:prstGeom>
        </p:spPr>
      </p:pic>
    </p:spTree>
    <p:extLst>
      <p:ext uri="{BB962C8B-B14F-4D97-AF65-F5344CB8AC3E}">
        <p14:creationId xmlns:p14="http://schemas.microsoft.com/office/powerpoint/2010/main" val="414359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1">
            <a:extLst>
              <a:ext uri="{FF2B5EF4-FFF2-40B4-BE49-F238E27FC236}">
                <a16:creationId xmlns:a16="http://schemas.microsoft.com/office/drawing/2014/main" id="{3A3E5C0B-05C2-4DF5-8CEC-EBB51BFD3DB2}"/>
              </a:ext>
            </a:extLst>
          </p:cNvPr>
          <p:cNvPicPr>
            <a:picLocks noChangeAspect="1"/>
          </p:cNvPicPr>
          <p:nvPr/>
        </p:nvPicPr>
        <p:blipFill rotWithShape="1">
          <a:blip r:embed="rId2"/>
          <a:srcRect t="15730"/>
          <a:stretch/>
        </p:blipFill>
        <p:spPr>
          <a:xfrm>
            <a:off x="20" y="-671322"/>
            <a:ext cx="12191980" cy="6857990"/>
          </a:xfrm>
          <a:prstGeom prst="rect">
            <a:avLst/>
          </a:prstGeom>
        </p:spPr>
      </p:pic>
      <p:sp>
        <p:nvSpPr>
          <p:cNvPr id="2" name="TextBox 1">
            <a:extLst>
              <a:ext uri="{FF2B5EF4-FFF2-40B4-BE49-F238E27FC236}">
                <a16:creationId xmlns:a16="http://schemas.microsoft.com/office/drawing/2014/main" id="{3555F702-BB25-47E5-A8E4-F8C3B8390239}"/>
              </a:ext>
            </a:extLst>
          </p:cNvPr>
          <p:cNvSpPr txBox="1"/>
          <p:nvPr/>
        </p:nvSpPr>
        <p:spPr>
          <a:xfrm>
            <a:off x="1881963" y="406424"/>
            <a:ext cx="8697432" cy="1200329"/>
          </a:xfrm>
          <a:prstGeom prst="rect">
            <a:avLst/>
          </a:prstGeom>
          <a:noFill/>
        </p:spPr>
        <p:txBody>
          <a:bodyPr wrap="square" rtlCol="0">
            <a:spAutoFit/>
          </a:bodyPr>
          <a:lstStyle/>
          <a:p>
            <a:r>
              <a:rPr lang="en-US" sz="2400" b="1" dirty="0"/>
              <a:t>Using K Means clustering to Impute the missing values</a:t>
            </a:r>
          </a:p>
          <a:p>
            <a:endParaRPr lang="en-US" sz="2400" b="1" dirty="0"/>
          </a:p>
          <a:p>
            <a:r>
              <a:rPr lang="en-US" sz="2400" b="1" dirty="0"/>
              <a:t>Library (</a:t>
            </a:r>
            <a:r>
              <a:rPr lang="en-US" sz="2400" b="1" dirty="0" err="1"/>
              <a:t>Clustimpute</a:t>
            </a:r>
            <a:r>
              <a:rPr lang="en-US" sz="2400" b="1" dirty="0"/>
              <a:t>)</a:t>
            </a:r>
          </a:p>
        </p:txBody>
      </p:sp>
      <p:sp>
        <p:nvSpPr>
          <p:cNvPr id="3" name="TextBox 2">
            <a:extLst>
              <a:ext uri="{FF2B5EF4-FFF2-40B4-BE49-F238E27FC236}">
                <a16:creationId xmlns:a16="http://schemas.microsoft.com/office/drawing/2014/main" id="{A58F9E44-D4B4-44E6-AC35-8900346EF051}"/>
              </a:ext>
            </a:extLst>
          </p:cNvPr>
          <p:cNvSpPr txBox="1"/>
          <p:nvPr/>
        </p:nvSpPr>
        <p:spPr>
          <a:xfrm>
            <a:off x="1132367" y="1840946"/>
            <a:ext cx="10196623" cy="3693319"/>
          </a:xfrm>
          <a:prstGeom prst="rect">
            <a:avLst/>
          </a:prstGeom>
          <a:noFill/>
        </p:spPr>
        <p:txBody>
          <a:bodyPr wrap="square" rtlCol="0">
            <a:spAutoFit/>
          </a:bodyPr>
          <a:lstStyle/>
          <a:p>
            <a:r>
              <a:rPr kumimoji="0" lang="en-US" altLang="en-US" sz="1800" b="0" i="0" u="none" strike="noStrike" cap="none" normalizeH="0" baseline="0" dirty="0" err="1">
                <a:ln>
                  <a:noFill/>
                </a:ln>
                <a:solidFill>
                  <a:srgbClr val="4183C4"/>
                </a:solidFill>
                <a:effectLst/>
                <a:latin typeface="Consolas" panose="020B0609020204030204" pitchFamily="49" charset="0"/>
                <a:hlinkClick r:id="rId3"/>
              </a:rPr>
              <a:t>ClustImpute</a:t>
            </a:r>
            <a:r>
              <a:rPr kumimoji="0" lang="en-US" altLang="en-US" sz="1800" b="0" i="0" u="none" strike="noStrike" cap="none" normalizeH="0" baseline="0" dirty="0">
                <a:ln>
                  <a:noFill/>
                </a:ln>
                <a:solidFill>
                  <a:schemeClr val="tx1"/>
                </a:solidFill>
                <a:effectLst/>
                <a:latin typeface="Consolas" panose="020B0609020204030204" pitchFamily="49" charset="0"/>
              </a:rPr>
              <a:t>( X, </a:t>
            </a:r>
            <a:r>
              <a:rPr kumimoji="0" lang="en-US" altLang="en-US" sz="1800" b="0" i="0" u="none" strike="noStrike" cap="none" normalizeH="0" baseline="0" dirty="0" err="1">
                <a:ln>
                  <a:noFill/>
                </a:ln>
                <a:solidFill>
                  <a:schemeClr val="tx1"/>
                </a:solidFill>
                <a:effectLst/>
                <a:latin typeface="Consolas" panose="020B0609020204030204" pitchFamily="49" charset="0"/>
              </a:rPr>
              <a:t>nr_cluster</a:t>
            </a:r>
            <a:r>
              <a:rPr kumimoji="0" lang="en-US" altLang="en-US" sz="1800" b="0" i="0" u="none" strike="noStrike" cap="none" normalizeH="0" baseline="0" dirty="0">
                <a:ln>
                  <a:noFill/>
                </a:ln>
                <a:solidFill>
                  <a:schemeClr val="tx1"/>
                </a:solidFill>
                <a:effectLst/>
                <a:latin typeface="Consolas" panose="020B0609020204030204" pitchFamily="49" charset="0"/>
              </a:rPr>
              <a:t>, </a:t>
            </a:r>
            <a:r>
              <a:rPr kumimoji="0" lang="en-US" altLang="en-US" sz="1800" b="0" i="0" u="none" strike="noStrike" cap="none" normalizeH="0" baseline="0" dirty="0" err="1">
                <a:ln>
                  <a:noFill/>
                </a:ln>
                <a:solidFill>
                  <a:schemeClr val="tx1"/>
                </a:solidFill>
                <a:effectLst/>
                <a:latin typeface="Consolas" panose="020B0609020204030204" pitchFamily="49" charset="0"/>
              </a:rPr>
              <a:t>nr_iter</a:t>
            </a:r>
            <a:r>
              <a:rPr kumimoji="0" lang="en-US" altLang="en-US" sz="1800" b="0" i="0" u="none" strike="noStrike" cap="none" normalizeH="0" baseline="0" dirty="0">
                <a:ln>
                  <a:noFill/>
                </a:ln>
                <a:solidFill>
                  <a:schemeClr val="tx1"/>
                </a:solidFill>
                <a:effectLst/>
                <a:latin typeface="Consolas" panose="020B0609020204030204" pitchFamily="49" charset="0"/>
              </a:rPr>
              <a:t>, </a:t>
            </a:r>
            <a:r>
              <a:rPr kumimoji="0" lang="en-US" altLang="en-US" sz="1800" b="0" i="0" u="none" strike="noStrike" cap="none" normalizeH="0" baseline="0" dirty="0" err="1">
                <a:ln>
                  <a:noFill/>
                </a:ln>
                <a:solidFill>
                  <a:schemeClr val="tx1"/>
                </a:solidFill>
                <a:effectLst/>
                <a:latin typeface="Consolas" panose="020B0609020204030204" pitchFamily="49" charset="0"/>
              </a:rPr>
              <a:t>c_steps,n_end</a:t>
            </a:r>
            <a:r>
              <a:rPr kumimoji="0" lang="en-US" altLang="en-US" sz="1800" b="0" i="0" u="none" strike="noStrike" cap="none" normalizeH="0" baseline="0" dirty="0">
                <a:ln>
                  <a:noFill/>
                </a:ln>
                <a:solidFill>
                  <a:schemeClr val="tx1"/>
                </a:solidFill>
                <a:effectLst/>
                <a:latin typeface="Consolas" panose="020B0609020204030204" pitchFamily="49" charset="0"/>
              </a:rPr>
              <a:t> , </a:t>
            </a:r>
            <a:r>
              <a:rPr kumimoji="0" lang="en-US" altLang="en-US" sz="1800" b="0" i="0" u="none" strike="noStrike" cap="none" normalizeH="0" baseline="0" dirty="0" err="1">
                <a:ln>
                  <a:noFill/>
                </a:ln>
                <a:solidFill>
                  <a:schemeClr val="tx1"/>
                </a:solidFill>
                <a:effectLst/>
                <a:latin typeface="Consolas" panose="020B0609020204030204" pitchFamily="49" charset="0"/>
              </a:rPr>
              <a:t>wf</a:t>
            </a:r>
            <a:r>
              <a:rPr kumimoji="0" lang="en-US" altLang="en-US" sz="1800" b="0" i="0" u="none" strike="noStrike" cap="none" normalizeH="0" baseline="0" dirty="0">
                <a:ln>
                  <a:noFill/>
                </a:ln>
                <a:solidFill>
                  <a:schemeClr val="tx1"/>
                </a:solidFill>
                <a:effectLst/>
                <a:latin typeface="Consolas" panose="020B0609020204030204" pitchFamily="49" charset="0"/>
              </a:rPr>
              <a:t> = </a:t>
            </a:r>
            <a:r>
              <a:rPr kumimoji="0" lang="en-US" altLang="en-US" sz="1800" b="0" i="0" u="none" strike="noStrike" cap="none" normalizeH="0" baseline="0" dirty="0" err="1">
                <a:ln>
                  <a:noFill/>
                </a:ln>
                <a:solidFill>
                  <a:schemeClr val="tx1"/>
                </a:solidFill>
                <a:effectLst/>
                <a:latin typeface="Consolas" panose="020B0609020204030204" pitchFamily="49" charset="0"/>
              </a:rPr>
              <a:t>default_wf</a:t>
            </a:r>
            <a:r>
              <a:rPr kumimoji="0" lang="en-US" altLang="en-US" sz="1800" b="0" i="0" u="none" strike="noStrike" cap="none" normalizeH="0" baseline="0" dirty="0">
                <a:ln>
                  <a:noFill/>
                </a:ln>
                <a:solidFill>
                  <a:schemeClr val="tx1"/>
                </a:solidFill>
                <a:effectLst/>
                <a:latin typeface="Consolas" panose="020B0609020204030204" pitchFamily="49" charset="0"/>
              </a:rPr>
              <a:t>)</a:t>
            </a:r>
            <a:r>
              <a:rPr kumimoji="0" lang="en-US" altLang="en-US" sz="18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endParaRPr lang="en-US" dirty="0"/>
          </a:p>
          <a:p>
            <a:pPr marL="0" algn="l" rtl="0" eaLnBrk="1" fontAlgn="t" latinLnBrk="0" hangingPunct="1">
              <a:spcBef>
                <a:spcPts val="0"/>
              </a:spcBef>
              <a:spcAft>
                <a:spcPts val="0"/>
              </a:spcAft>
            </a:pPr>
            <a:r>
              <a:rPr lang="en-US" sz="1800" b="1" i="0" u="none" strike="noStrike" kern="1200" dirty="0">
                <a:solidFill>
                  <a:srgbClr val="000000"/>
                </a:solidFill>
                <a:effectLst/>
                <a:latin typeface="Avenir Next LT Pro" panose="020B0504020202020204" pitchFamily="34" charset="0"/>
              </a:rPr>
              <a:t>X</a:t>
            </a:r>
            <a:r>
              <a:rPr lang="en-US" dirty="0">
                <a:latin typeface="Arial" panose="020B0604020202020204" pitchFamily="34" charset="0"/>
              </a:rPr>
              <a:t>    :    </a:t>
            </a:r>
            <a:r>
              <a:rPr lang="en-US" sz="1800" b="0" i="0" u="none" strike="noStrike" kern="1200" dirty="0">
                <a:solidFill>
                  <a:srgbClr val="000000"/>
                </a:solidFill>
                <a:effectLst/>
                <a:highlight>
                  <a:srgbClr val="FFFF00"/>
                </a:highlight>
                <a:latin typeface="Avenir Next LT Pro" panose="020B0504020202020204" pitchFamily="34" charset="0"/>
              </a:rPr>
              <a:t>Data frame with only numeric values or NAs</a:t>
            </a:r>
            <a:endParaRPr lang="en-US" sz="1800" b="0" i="0" u="none" strike="noStrike" dirty="0">
              <a:effectLst/>
              <a:highlight>
                <a:srgbClr val="FFFF00"/>
              </a:highligh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err="1">
                <a:solidFill>
                  <a:srgbClr val="000000"/>
                </a:solidFill>
                <a:effectLst/>
                <a:latin typeface="Avenir Next LT Pro" panose="020B0504020202020204" pitchFamily="34" charset="0"/>
              </a:rPr>
              <a:t>nr_cluster</a:t>
            </a:r>
            <a:r>
              <a:rPr lang="en-US" dirty="0">
                <a:latin typeface="Arial" panose="020B0604020202020204" pitchFamily="34" charset="0"/>
              </a:rPr>
              <a:t>    :   </a:t>
            </a:r>
            <a:r>
              <a:rPr lang="en-US" sz="1800" b="0" i="0" u="none" strike="noStrike" kern="1200" dirty="0">
                <a:solidFill>
                  <a:srgbClr val="000000"/>
                </a:solidFill>
                <a:effectLst/>
                <a:latin typeface="Avenir Next LT Pro" panose="020B0504020202020204" pitchFamily="34" charset="0"/>
              </a:rPr>
              <a:t>Number of clusters</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err="1">
                <a:solidFill>
                  <a:srgbClr val="000000"/>
                </a:solidFill>
                <a:effectLst/>
                <a:latin typeface="Avenir Next LT Pro" panose="020B0504020202020204" pitchFamily="34" charset="0"/>
              </a:rPr>
              <a:t>nr_iter</a:t>
            </a:r>
            <a:r>
              <a:rPr lang="en-US" dirty="0">
                <a:latin typeface="Arial" panose="020B0604020202020204" pitchFamily="34" charset="0"/>
              </a:rPr>
              <a:t>  :  </a:t>
            </a:r>
            <a:r>
              <a:rPr lang="en-US" sz="1800" b="0" i="0" u="none" strike="noStrike" kern="1200" dirty="0">
                <a:solidFill>
                  <a:srgbClr val="000000"/>
                </a:solidFill>
                <a:effectLst/>
                <a:latin typeface="Avenir Next LT Pro" panose="020B0504020202020204" pitchFamily="34" charset="0"/>
              </a:rPr>
              <a:t>Iterations of procedure</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err="1">
                <a:solidFill>
                  <a:srgbClr val="000000"/>
                </a:solidFill>
                <a:effectLst/>
                <a:latin typeface="Avenir Next LT Pro" panose="020B0504020202020204" pitchFamily="34" charset="0"/>
              </a:rPr>
              <a:t>c_steps</a:t>
            </a:r>
            <a:r>
              <a:rPr lang="en-US" dirty="0">
                <a:latin typeface="Arial" panose="020B0604020202020204" pitchFamily="34" charset="0"/>
              </a:rPr>
              <a:t>   :   </a:t>
            </a:r>
            <a:r>
              <a:rPr lang="en-US" sz="1800" b="0" i="0" u="none" strike="noStrike" kern="1200" dirty="0">
                <a:solidFill>
                  <a:srgbClr val="000000"/>
                </a:solidFill>
                <a:effectLst/>
                <a:latin typeface="Avenir Next LT Pro" panose="020B0504020202020204" pitchFamily="34" charset="0"/>
              </a:rPr>
              <a:t>Number of clustering steps per iteration</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err="1">
                <a:solidFill>
                  <a:srgbClr val="000000"/>
                </a:solidFill>
                <a:effectLst/>
                <a:latin typeface="Avenir Next LT Pro" panose="020B0504020202020204" pitchFamily="34" charset="0"/>
              </a:rPr>
              <a:t>Wf</a:t>
            </a:r>
            <a:r>
              <a:rPr lang="en-US" dirty="0">
                <a:latin typeface="Arial" panose="020B0604020202020204" pitchFamily="34" charset="0"/>
              </a:rPr>
              <a:t>    :    </a:t>
            </a:r>
            <a:r>
              <a:rPr lang="en-US" sz="1800" b="0" i="0" u="none" strike="noStrike" kern="1200" dirty="0">
                <a:solidFill>
                  <a:srgbClr val="000000"/>
                </a:solidFill>
                <a:effectLst/>
                <a:latin typeface="Avenir Next LT Pro" panose="020B0504020202020204" pitchFamily="34" charset="0"/>
              </a:rPr>
              <a:t>Weight function. linear up to n end by default</a:t>
            </a:r>
            <a:endParaRPr lang="en-US"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1800" b="1" i="0" u="none" strike="noStrike" kern="1200" dirty="0" err="1">
                <a:solidFill>
                  <a:srgbClr val="000000"/>
                </a:solidFill>
                <a:effectLst/>
                <a:latin typeface="Avenir Next LT Pro" panose="020B0504020202020204" pitchFamily="34" charset="0"/>
              </a:rPr>
              <a:t>n_end</a:t>
            </a:r>
            <a:r>
              <a:rPr lang="en-US" dirty="0">
                <a:latin typeface="Arial" panose="020B0604020202020204" pitchFamily="34" charset="0"/>
              </a:rPr>
              <a:t>    :    </a:t>
            </a:r>
            <a:r>
              <a:rPr lang="en-US" sz="1800" b="0" i="0" u="none" strike="noStrike" kern="1200" dirty="0">
                <a:solidFill>
                  <a:srgbClr val="000000"/>
                </a:solidFill>
                <a:effectLst/>
                <a:latin typeface="Avenir Next LT Pro" panose="020B0504020202020204" pitchFamily="34" charset="0"/>
              </a:rPr>
              <a:t>Steps until convergence of weight function to 1</a:t>
            </a:r>
          </a:p>
          <a:p>
            <a:pPr marL="0" algn="l" rtl="0" eaLnBrk="1" fontAlgn="t" latinLnBrk="0" hangingPunct="1">
              <a:spcBef>
                <a:spcPts val="0"/>
              </a:spcBef>
              <a:spcAft>
                <a:spcPts val="0"/>
              </a:spcAft>
            </a:pPr>
            <a:endParaRPr lang="en-US" dirty="0">
              <a:solidFill>
                <a:srgbClr val="000000"/>
              </a:solidFill>
              <a:latin typeface="Avenir Next LT Pro" panose="020B0504020202020204" pitchFamily="34" charset="0"/>
            </a:endParaRPr>
          </a:p>
          <a:p>
            <a:pPr marL="0" algn="l" rtl="0" eaLnBrk="1" fontAlgn="t" latinLnBrk="0" hangingPunct="1">
              <a:spcBef>
                <a:spcPts val="0"/>
              </a:spcBef>
              <a:spcAft>
                <a:spcPts val="0"/>
              </a:spcAft>
            </a:pPr>
            <a:r>
              <a:rPr lang="en-US" b="0" i="0" dirty="0">
                <a:effectLst/>
                <a:latin typeface="Lato"/>
              </a:rPr>
              <a:t>Default weight function. One minus the return value is multiplied with missing(=imputed) values. It starts with 1 and goes to 0 at </a:t>
            </a:r>
            <a:r>
              <a:rPr lang="en-US" b="0" i="0" dirty="0" err="1">
                <a:effectLst/>
                <a:latin typeface="Lato"/>
              </a:rPr>
              <a:t>n_end</a:t>
            </a:r>
            <a:r>
              <a:rPr lang="en-US" b="0" i="0">
                <a:effectLst/>
                <a:latin typeface="Lato"/>
              </a:rPr>
              <a:t>.</a:t>
            </a:r>
            <a:endParaRPr lang="en-US" sz="1800" b="0" i="0" u="none" strike="noStrike" dirty="0">
              <a:effectLst/>
              <a:latin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1418543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1">
            <a:extLst>
              <a:ext uri="{FF2B5EF4-FFF2-40B4-BE49-F238E27FC236}">
                <a16:creationId xmlns:a16="http://schemas.microsoft.com/office/drawing/2014/main" id="{3A3E5C0B-05C2-4DF5-8CEC-EBB51BFD3DB2}"/>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2" name="TextBox 1">
            <a:extLst>
              <a:ext uri="{FF2B5EF4-FFF2-40B4-BE49-F238E27FC236}">
                <a16:creationId xmlns:a16="http://schemas.microsoft.com/office/drawing/2014/main" id="{3555F702-BB25-47E5-A8E4-F8C3B8390239}"/>
              </a:ext>
            </a:extLst>
          </p:cNvPr>
          <p:cNvSpPr txBox="1"/>
          <p:nvPr/>
        </p:nvSpPr>
        <p:spPr>
          <a:xfrm>
            <a:off x="2216297" y="586225"/>
            <a:ext cx="8697432" cy="461665"/>
          </a:xfrm>
          <a:prstGeom prst="rect">
            <a:avLst/>
          </a:prstGeom>
          <a:noFill/>
        </p:spPr>
        <p:txBody>
          <a:bodyPr wrap="square" rtlCol="0">
            <a:spAutoFit/>
          </a:bodyPr>
          <a:lstStyle/>
          <a:p>
            <a:r>
              <a:rPr lang="en-US" sz="2400" b="1" dirty="0"/>
              <a:t>Algorithm of K Means Cluster Imputation</a:t>
            </a:r>
          </a:p>
        </p:txBody>
      </p:sp>
      <p:sp>
        <p:nvSpPr>
          <p:cNvPr id="3" name="TextBox 2">
            <a:extLst>
              <a:ext uri="{FF2B5EF4-FFF2-40B4-BE49-F238E27FC236}">
                <a16:creationId xmlns:a16="http://schemas.microsoft.com/office/drawing/2014/main" id="{A58F9E44-D4B4-44E6-AC35-8900346EF051}"/>
              </a:ext>
            </a:extLst>
          </p:cNvPr>
          <p:cNvSpPr txBox="1"/>
          <p:nvPr/>
        </p:nvSpPr>
        <p:spPr>
          <a:xfrm>
            <a:off x="887227" y="2095770"/>
            <a:ext cx="11021533" cy="4247317"/>
          </a:xfrm>
          <a:prstGeom prst="rect">
            <a:avLst/>
          </a:prstGeom>
          <a:noFill/>
        </p:spPr>
        <p:txBody>
          <a:bodyPr wrap="square" rtlCol="0">
            <a:spAutoFit/>
          </a:bodyPr>
          <a:lstStyle/>
          <a:p>
            <a:pPr marL="342900" indent="-342900" algn="l">
              <a:buFont typeface="+mj-lt"/>
              <a:buAutoNum type="arabicPeriod"/>
            </a:pPr>
            <a:r>
              <a:rPr lang="en-US" b="0" i="0" dirty="0">
                <a:solidFill>
                  <a:srgbClr val="000000"/>
                </a:solidFill>
                <a:effectLst/>
              </a:rPr>
              <a:t>It replaces all NAs by random imputation, i.e., for each variable with </a:t>
            </a:r>
            <a:r>
              <a:rPr lang="en-US" b="0" i="0" dirty="0" err="1">
                <a:solidFill>
                  <a:srgbClr val="000000"/>
                </a:solidFill>
                <a:effectLst/>
              </a:rPr>
              <a:t>missings</a:t>
            </a:r>
            <a:r>
              <a:rPr lang="en-US" b="0" i="0" dirty="0">
                <a:solidFill>
                  <a:srgbClr val="000000"/>
                </a:solidFill>
                <a:effectLst/>
              </a:rPr>
              <a:t>, it draws from the marginal distribution of this variable not taking into account any correlations with other variables</a:t>
            </a:r>
          </a:p>
          <a:p>
            <a:pPr marL="342900" indent="-342900" algn="l">
              <a:buFont typeface="+mj-lt"/>
              <a:buAutoNum type="arabicPeriod"/>
            </a:pPr>
            <a:r>
              <a:rPr lang="en-US" b="0" i="0" dirty="0">
                <a:solidFill>
                  <a:srgbClr val="000000"/>
                </a:solidFill>
                <a:effectLst/>
              </a:rPr>
              <a:t>Weights &lt;1 are used to adjust the scale of an observation that was generated in step 1. The weights are calculated by a (linear) weight function that starts near zero and converges to 1 at </a:t>
            </a:r>
            <a:r>
              <a:rPr lang="en-US" b="0" i="0" dirty="0" err="1">
                <a:solidFill>
                  <a:srgbClr val="000000"/>
                </a:solidFill>
                <a:effectLst/>
              </a:rPr>
              <a:t>n_end</a:t>
            </a:r>
            <a:r>
              <a:rPr lang="en-US" b="0" i="0" dirty="0">
                <a:solidFill>
                  <a:srgbClr val="000000"/>
                </a:solidFill>
                <a:effectLst/>
              </a:rPr>
              <a:t>.</a:t>
            </a:r>
          </a:p>
          <a:p>
            <a:pPr marL="342900" indent="-342900" algn="l">
              <a:buFont typeface="+mj-lt"/>
              <a:buAutoNum type="arabicPeriod"/>
            </a:pPr>
            <a:r>
              <a:rPr lang="en-US" b="0" i="0" dirty="0">
                <a:solidFill>
                  <a:srgbClr val="000000"/>
                </a:solidFill>
                <a:effectLst/>
              </a:rPr>
              <a:t>A k-means clustering is performed with a number of </a:t>
            </a:r>
            <a:r>
              <a:rPr lang="en-US" b="0" i="0" dirty="0" err="1">
                <a:solidFill>
                  <a:srgbClr val="000000"/>
                </a:solidFill>
                <a:effectLst/>
              </a:rPr>
              <a:t>c_steps</a:t>
            </a:r>
            <a:r>
              <a:rPr lang="en-US" b="0" i="0" dirty="0">
                <a:solidFill>
                  <a:srgbClr val="000000"/>
                </a:solidFill>
                <a:effectLst/>
              </a:rPr>
              <a:t> steps starting with a random initialization.</a:t>
            </a:r>
          </a:p>
          <a:p>
            <a:pPr marL="342900" indent="-342900" algn="l">
              <a:buFont typeface="+mj-lt"/>
              <a:buAutoNum type="arabicPeriod"/>
            </a:pPr>
            <a:r>
              <a:rPr lang="en-US" b="0" i="0" dirty="0">
                <a:solidFill>
                  <a:srgbClr val="000000"/>
                </a:solidFill>
                <a:effectLst/>
              </a:rPr>
              <a:t>The values from step 2 are replaced by new draws conditionally on the assign cluster from step 3.</a:t>
            </a:r>
          </a:p>
          <a:p>
            <a:pPr marL="342900" indent="-342900" algn="l">
              <a:buFont typeface="+mj-lt"/>
              <a:buAutoNum type="arabicPeriod"/>
            </a:pPr>
            <a:r>
              <a:rPr lang="en-US" b="0" i="0" dirty="0">
                <a:solidFill>
                  <a:srgbClr val="000000"/>
                </a:solidFill>
                <a:effectLst/>
              </a:rPr>
              <a:t>Steps 2-4 are repeated </a:t>
            </a:r>
            <a:r>
              <a:rPr lang="en-US" b="0" i="0" dirty="0" err="1">
                <a:solidFill>
                  <a:srgbClr val="000000"/>
                </a:solidFill>
                <a:effectLst/>
              </a:rPr>
              <a:t>nr_iter</a:t>
            </a:r>
            <a:r>
              <a:rPr lang="en-US" b="0" i="0" dirty="0">
                <a:solidFill>
                  <a:srgbClr val="000000"/>
                </a:solidFill>
                <a:effectLst/>
              </a:rPr>
              <a:t> times in total. The k-means clustering in step 3 uses the previous cluster centroids for initialization.</a:t>
            </a:r>
          </a:p>
          <a:p>
            <a:pPr marL="342900" indent="-342900" algn="l">
              <a:buFont typeface="+mj-lt"/>
              <a:buAutoNum type="arabicPeriod"/>
            </a:pPr>
            <a:r>
              <a:rPr lang="en-US" b="0" i="0" dirty="0">
                <a:solidFill>
                  <a:srgbClr val="000000"/>
                </a:solidFill>
                <a:effectLst/>
              </a:rPr>
              <a:t>After the last draws a final k-means clustering is performed.</a:t>
            </a:r>
          </a:p>
          <a:p>
            <a:pPr marL="342900" indent="-342900" algn="l">
              <a:buFont typeface="+mj-lt"/>
              <a:buAutoNum type="arabicPeriod"/>
            </a:pPr>
            <a:endParaRPr lang="en-US" dirty="0">
              <a:solidFill>
                <a:srgbClr val="000000"/>
              </a:solidFill>
            </a:endParaRPr>
          </a:p>
          <a:p>
            <a:pPr marL="342900" indent="-342900" algn="l">
              <a:buFont typeface="+mj-lt"/>
              <a:buAutoNum type="arabicPeriod"/>
            </a:pPr>
            <a:endParaRPr lang="en-US" b="0" i="0" dirty="0">
              <a:solidFill>
                <a:srgbClr val="000000"/>
              </a:solidFill>
              <a:effectLst/>
            </a:endParaRPr>
          </a:p>
          <a:p>
            <a:pPr algn="l"/>
            <a:r>
              <a:rPr lang="en-US" b="1" i="0" dirty="0">
                <a:solidFill>
                  <a:srgbClr val="000000"/>
                </a:solidFill>
                <a:effectLst/>
              </a:rPr>
              <a:t>The intuition is that observation should be clustered with other observations mainly based on their observed values, while the resulting clusters provide donors for the missing value imputation, so that subsequently all variables can be used for the clustering.</a:t>
            </a:r>
          </a:p>
        </p:txBody>
      </p:sp>
    </p:spTree>
    <p:extLst>
      <p:ext uri="{BB962C8B-B14F-4D97-AF65-F5344CB8AC3E}">
        <p14:creationId xmlns:p14="http://schemas.microsoft.com/office/powerpoint/2010/main" val="418551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1">
            <a:extLst>
              <a:ext uri="{FF2B5EF4-FFF2-40B4-BE49-F238E27FC236}">
                <a16:creationId xmlns:a16="http://schemas.microsoft.com/office/drawing/2014/main" id="{3A3E5C0B-05C2-4DF5-8CEC-EBB51BFD3DB2}"/>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4" name="TextBox 3">
            <a:extLst>
              <a:ext uri="{FF2B5EF4-FFF2-40B4-BE49-F238E27FC236}">
                <a16:creationId xmlns:a16="http://schemas.microsoft.com/office/drawing/2014/main" id="{6BC09DF6-74B3-4797-AEE3-AEAB849BADD5}"/>
              </a:ext>
            </a:extLst>
          </p:cNvPr>
          <p:cNvSpPr txBox="1"/>
          <p:nvPr/>
        </p:nvSpPr>
        <p:spPr>
          <a:xfrm>
            <a:off x="1540244" y="774056"/>
            <a:ext cx="9410700" cy="461665"/>
          </a:xfrm>
          <a:prstGeom prst="rect">
            <a:avLst/>
          </a:prstGeom>
          <a:noFill/>
        </p:spPr>
        <p:txBody>
          <a:bodyPr wrap="square" rtlCol="0">
            <a:spAutoFit/>
          </a:bodyPr>
          <a:lstStyle/>
          <a:p>
            <a:r>
              <a:rPr lang="en-US" sz="2400" b="1" dirty="0"/>
              <a:t>Results of the Imputation </a:t>
            </a:r>
          </a:p>
        </p:txBody>
      </p:sp>
      <p:pic>
        <p:nvPicPr>
          <p:cNvPr id="5" name="Picture 4">
            <a:extLst>
              <a:ext uri="{FF2B5EF4-FFF2-40B4-BE49-F238E27FC236}">
                <a16:creationId xmlns:a16="http://schemas.microsoft.com/office/drawing/2014/main" id="{A9A09989-20C3-4DD3-8CE7-8F04F1689C61}"/>
              </a:ext>
            </a:extLst>
          </p:cNvPr>
          <p:cNvPicPr>
            <a:picLocks noChangeAspect="1"/>
          </p:cNvPicPr>
          <p:nvPr/>
        </p:nvPicPr>
        <p:blipFill>
          <a:blip r:embed="rId3"/>
          <a:stretch>
            <a:fillRect/>
          </a:stretch>
        </p:blipFill>
        <p:spPr>
          <a:xfrm>
            <a:off x="1422990" y="1724439"/>
            <a:ext cx="9942919" cy="2405616"/>
          </a:xfrm>
          <a:prstGeom prst="rect">
            <a:avLst/>
          </a:prstGeom>
        </p:spPr>
      </p:pic>
      <p:sp>
        <p:nvSpPr>
          <p:cNvPr id="6" name="TextBox 5">
            <a:extLst>
              <a:ext uri="{FF2B5EF4-FFF2-40B4-BE49-F238E27FC236}">
                <a16:creationId xmlns:a16="http://schemas.microsoft.com/office/drawing/2014/main" id="{3E8BD9B2-205B-441E-BE24-A24F3E8193D0}"/>
              </a:ext>
            </a:extLst>
          </p:cNvPr>
          <p:cNvSpPr txBox="1"/>
          <p:nvPr/>
        </p:nvSpPr>
        <p:spPr>
          <a:xfrm>
            <a:off x="1689099" y="4394527"/>
            <a:ext cx="9942919" cy="1477328"/>
          </a:xfrm>
          <a:prstGeom prst="rect">
            <a:avLst/>
          </a:prstGeom>
          <a:noFill/>
        </p:spPr>
        <p:txBody>
          <a:bodyPr wrap="square" rtlCol="0">
            <a:spAutoFit/>
          </a:bodyPr>
          <a:lstStyle/>
          <a:p>
            <a:pPr marL="285750" indent="-285750">
              <a:buFont typeface="Arial" panose="020B0604020202020204" pitchFamily="34" charset="0"/>
              <a:buChar char="•"/>
            </a:pPr>
            <a:r>
              <a:rPr lang="en-US" dirty="0" err="1"/>
              <a:t>Complete_data</a:t>
            </a:r>
            <a:r>
              <a:rPr lang="en-US" dirty="0"/>
              <a:t>  : Results consists of a </a:t>
            </a:r>
            <a:r>
              <a:rPr lang="en-US" dirty="0" err="1"/>
              <a:t>dataframe</a:t>
            </a:r>
            <a:r>
              <a:rPr lang="en-US" dirty="0"/>
              <a:t> with imputed values</a:t>
            </a:r>
          </a:p>
          <a:p>
            <a:pPr marL="285750" indent="-285750">
              <a:buFont typeface="Arial" panose="020B0604020202020204" pitchFamily="34" charset="0"/>
              <a:buChar char="•"/>
            </a:pPr>
            <a:r>
              <a:rPr lang="en-US" dirty="0"/>
              <a:t>Clusters :  The cluster numbers to which each record belongs to.</a:t>
            </a:r>
          </a:p>
          <a:p>
            <a:pPr marL="285750" indent="-285750">
              <a:buFont typeface="Arial" panose="020B0604020202020204" pitchFamily="34" charset="0"/>
              <a:buChar char="•"/>
            </a:pPr>
            <a:r>
              <a:rPr lang="en-US" dirty="0"/>
              <a:t>Centroids : The centroids of each cluster</a:t>
            </a:r>
          </a:p>
          <a:p>
            <a:pPr marL="285750" indent="-285750">
              <a:buFont typeface="Arial" panose="020B0604020202020204" pitchFamily="34" charset="0"/>
              <a:buChar char="•"/>
            </a:pPr>
            <a:r>
              <a:rPr lang="en-US" dirty="0"/>
              <a:t>Imp Values Mean : The mean of imputed values after each iteration.</a:t>
            </a:r>
          </a:p>
          <a:p>
            <a:pPr marL="285750" indent="-285750">
              <a:buFont typeface="Arial" panose="020B0604020202020204" pitchFamily="34" charset="0"/>
              <a:buChar char="•"/>
            </a:pPr>
            <a:r>
              <a:rPr lang="en-US" dirty="0"/>
              <a:t>Imp Values </a:t>
            </a:r>
            <a:r>
              <a:rPr lang="en-US" dirty="0" err="1"/>
              <a:t>sd</a:t>
            </a:r>
            <a:r>
              <a:rPr lang="en-US" dirty="0"/>
              <a:t> : The mean of imputed values after each iteration.</a:t>
            </a:r>
          </a:p>
        </p:txBody>
      </p:sp>
    </p:spTree>
    <p:extLst>
      <p:ext uri="{BB962C8B-B14F-4D97-AF65-F5344CB8AC3E}">
        <p14:creationId xmlns:p14="http://schemas.microsoft.com/office/powerpoint/2010/main" val="29103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1">
            <a:extLst>
              <a:ext uri="{FF2B5EF4-FFF2-40B4-BE49-F238E27FC236}">
                <a16:creationId xmlns:a16="http://schemas.microsoft.com/office/drawing/2014/main" id="{3A3E5C0B-05C2-4DF5-8CEC-EBB51BFD3DB2}"/>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2" name="TextBox 1">
            <a:extLst>
              <a:ext uri="{FF2B5EF4-FFF2-40B4-BE49-F238E27FC236}">
                <a16:creationId xmlns:a16="http://schemas.microsoft.com/office/drawing/2014/main" id="{5B3D57A0-0B8C-4307-9ED5-5C43FAA368E1}"/>
              </a:ext>
            </a:extLst>
          </p:cNvPr>
          <p:cNvSpPr txBox="1"/>
          <p:nvPr/>
        </p:nvSpPr>
        <p:spPr>
          <a:xfrm>
            <a:off x="1714214" y="558808"/>
            <a:ext cx="9207795" cy="461665"/>
          </a:xfrm>
          <a:prstGeom prst="rect">
            <a:avLst/>
          </a:prstGeom>
          <a:noFill/>
        </p:spPr>
        <p:txBody>
          <a:bodyPr wrap="square" rtlCol="0">
            <a:spAutoFit/>
          </a:bodyPr>
          <a:lstStyle/>
          <a:p>
            <a:r>
              <a:rPr lang="en-US" sz="2400" b="1" dirty="0"/>
              <a:t>Checking for Missing values after imputation</a:t>
            </a:r>
          </a:p>
        </p:txBody>
      </p:sp>
      <p:pic>
        <p:nvPicPr>
          <p:cNvPr id="3" name="Picture 2">
            <a:extLst>
              <a:ext uri="{FF2B5EF4-FFF2-40B4-BE49-F238E27FC236}">
                <a16:creationId xmlns:a16="http://schemas.microsoft.com/office/drawing/2014/main" id="{507D4BD2-D2B8-49D3-A8B0-36F0320836E8}"/>
              </a:ext>
            </a:extLst>
          </p:cNvPr>
          <p:cNvPicPr>
            <a:picLocks noChangeAspect="1"/>
          </p:cNvPicPr>
          <p:nvPr/>
        </p:nvPicPr>
        <p:blipFill>
          <a:blip r:embed="rId3"/>
          <a:stretch>
            <a:fillRect/>
          </a:stretch>
        </p:blipFill>
        <p:spPr>
          <a:xfrm>
            <a:off x="1926092" y="1636772"/>
            <a:ext cx="6085714" cy="2896702"/>
          </a:xfrm>
          <a:prstGeom prst="rect">
            <a:avLst/>
          </a:prstGeom>
        </p:spPr>
      </p:pic>
      <p:sp>
        <p:nvSpPr>
          <p:cNvPr id="7" name="TextBox 6">
            <a:extLst>
              <a:ext uri="{FF2B5EF4-FFF2-40B4-BE49-F238E27FC236}">
                <a16:creationId xmlns:a16="http://schemas.microsoft.com/office/drawing/2014/main" id="{629C26DC-9F6F-4B13-B11E-674C4A553DDC}"/>
              </a:ext>
            </a:extLst>
          </p:cNvPr>
          <p:cNvSpPr txBox="1"/>
          <p:nvPr/>
        </p:nvSpPr>
        <p:spPr>
          <a:xfrm>
            <a:off x="2643963" y="2541239"/>
            <a:ext cx="2324986" cy="369332"/>
          </a:xfrm>
          <a:prstGeom prst="rect">
            <a:avLst/>
          </a:prstGeom>
          <a:noFill/>
        </p:spPr>
        <p:txBody>
          <a:bodyPr wrap="square" rtlCol="0">
            <a:spAutoFit/>
          </a:bodyPr>
          <a:lstStyle/>
          <a:p>
            <a:r>
              <a:rPr lang="en-US" b="1" dirty="0">
                <a:highlight>
                  <a:srgbClr val="FFFF00"/>
                </a:highlight>
              </a:rPr>
              <a:t> No missing values</a:t>
            </a:r>
          </a:p>
        </p:txBody>
      </p:sp>
      <p:sp>
        <p:nvSpPr>
          <p:cNvPr id="8" name="TextBox 7">
            <a:extLst>
              <a:ext uri="{FF2B5EF4-FFF2-40B4-BE49-F238E27FC236}">
                <a16:creationId xmlns:a16="http://schemas.microsoft.com/office/drawing/2014/main" id="{1EE05722-446C-459B-A7B6-508D029F9C8B}"/>
              </a:ext>
            </a:extLst>
          </p:cNvPr>
          <p:cNvSpPr txBox="1"/>
          <p:nvPr/>
        </p:nvSpPr>
        <p:spPr>
          <a:xfrm>
            <a:off x="1607114" y="4781496"/>
            <a:ext cx="858950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After looking at the results, I happen to see something about the clusters.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Plotting the clusters respective to each variable. (As we can’t plot the centroids as we have more than two dimensions – too many variables)</a:t>
            </a:r>
          </a:p>
        </p:txBody>
      </p:sp>
    </p:spTree>
    <p:extLst>
      <p:ext uri="{BB962C8B-B14F-4D97-AF65-F5344CB8AC3E}">
        <p14:creationId xmlns:p14="http://schemas.microsoft.com/office/powerpoint/2010/main" val="2180900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1">
            <a:extLst>
              <a:ext uri="{FF2B5EF4-FFF2-40B4-BE49-F238E27FC236}">
                <a16:creationId xmlns:a16="http://schemas.microsoft.com/office/drawing/2014/main" id="{3A3E5C0B-05C2-4DF5-8CEC-EBB51BFD3DB2}"/>
              </a:ext>
            </a:extLst>
          </p:cNvPr>
          <p:cNvPicPr>
            <a:picLocks noChangeAspect="1"/>
          </p:cNvPicPr>
          <p:nvPr/>
        </p:nvPicPr>
        <p:blipFill rotWithShape="1">
          <a:blip r:embed="rId2"/>
          <a:srcRect t="15730"/>
          <a:stretch/>
        </p:blipFill>
        <p:spPr>
          <a:xfrm>
            <a:off x="20" y="-682906"/>
            <a:ext cx="12191980" cy="6857990"/>
          </a:xfrm>
          <a:prstGeom prst="rect">
            <a:avLst/>
          </a:prstGeom>
        </p:spPr>
      </p:pic>
      <p:pic>
        <p:nvPicPr>
          <p:cNvPr id="4" name="Picture 3">
            <a:extLst>
              <a:ext uri="{FF2B5EF4-FFF2-40B4-BE49-F238E27FC236}">
                <a16:creationId xmlns:a16="http://schemas.microsoft.com/office/drawing/2014/main" id="{9C3F33EA-BC5C-4273-9F37-B98EFD9FB606}"/>
              </a:ext>
            </a:extLst>
          </p:cNvPr>
          <p:cNvPicPr>
            <a:picLocks noChangeAspect="1"/>
          </p:cNvPicPr>
          <p:nvPr/>
        </p:nvPicPr>
        <p:blipFill>
          <a:blip r:embed="rId3"/>
          <a:stretch>
            <a:fillRect/>
          </a:stretch>
        </p:blipFill>
        <p:spPr>
          <a:xfrm>
            <a:off x="1034602" y="-450079"/>
            <a:ext cx="7301356" cy="1254418"/>
          </a:xfrm>
          <a:prstGeom prst="rect">
            <a:avLst/>
          </a:prstGeom>
        </p:spPr>
      </p:pic>
      <p:sp>
        <p:nvSpPr>
          <p:cNvPr id="5" name="TextBox 4">
            <a:extLst>
              <a:ext uri="{FF2B5EF4-FFF2-40B4-BE49-F238E27FC236}">
                <a16:creationId xmlns:a16="http://schemas.microsoft.com/office/drawing/2014/main" id="{7515A821-BC36-4F9A-B93D-22971B3254C0}"/>
              </a:ext>
            </a:extLst>
          </p:cNvPr>
          <p:cNvSpPr txBox="1"/>
          <p:nvPr/>
        </p:nvSpPr>
        <p:spPr>
          <a:xfrm>
            <a:off x="4685280" y="-164779"/>
            <a:ext cx="1977925" cy="923330"/>
          </a:xfrm>
          <a:prstGeom prst="rect">
            <a:avLst/>
          </a:prstGeom>
          <a:noFill/>
        </p:spPr>
        <p:txBody>
          <a:bodyPr wrap="square" rtlCol="0">
            <a:spAutoFit/>
          </a:bodyPr>
          <a:lstStyle/>
          <a:p>
            <a:r>
              <a:rPr lang="en-US" b="1" dirty="0"/>
              <a:t>Number of records in each Cluster</a:t>
            </a:r>
          </a:p>
        </p:txBody>
      </p:sp>
      <p:sp>
        <p:nvSpPr>
          <p:cNvPr id="12" name="TextBox 11">
            <a:extLst>
              <a:ext uri="{FF2B5EF4-FFF2-40B4-BE49-F238E27FC236}">
                <a16:creationId xmlns:a16="http://schemas.microsoft.com/office/drawing/2014/main" id="{08B81D71-42FD-4359-8D36-93A49E4F76A0}"/>
              </a:ext>
            </a:extLst>
          </p:cNvPr>
          <p:cNvSpPr txBox="1"/>
          <p:nvPr/>
        </p:nvSpPr>
        <p:spPr>
          <a:xfrm>
            <a:off x="7589134" y="1296365"/>
            <a:ext cx="4433104" cy="3970318"/>
          </a:xfrm>
          <a:prstGeom prst="rect">
            <a:avLst/>
          </a:prstGeom>
          <a:noFill/>
        </p:spPr>
        <p:txBody>
          <a:bodyPr wrap="square" rtlCol="0">
            <a:spAutoFit/>
          </a:bodyPr>
          <a:lstStyle/>
          <a:p>
            <a:pPr marL="285750" indent="-285750">
              <a:buFont typeface="Arial" panose="020B0604020202020204" pitchFamily="34" charset="0"/>
              <a:buChar char="•"/>
            </a:pPr>
            <a:r>
              <a:rPr lang="en-US" b="1" dirty="0"/>
              <a:t>Plot of country vs </a:t>
            </a:r>
            <a:r>
              <a:rPr lang="en-US" b="1" dirty="0" err="1"/>
              <a:t>gdp</a:t>
            </a:r>
            <a:r>
              <a:rPr lang="en-US" b="1" dirty="0"/>
              <a:t> with cluster indication.</a:t>
            </a:r>
          </a:p>
          <a:p>
            <a:pPr marL="285750" indent="-285750">
              <a:buFont typeface="Arial" panose="020B0604020202020204" pitchFamily="34" charset="0"/>
              <a:buChar char="•"/>
            </a:pPr>
            <a:r>
              <a:rPr lang="en-US" b="1" dirty="0"/>
              <a:t>As the GDP values are very high when compared to other variables, the clusters are clearly divided by GDP values.</a:t>
            </a:r>
          </a:p>
          <a:p>
            <a:pPr marL="285750" indent="-285750">
              <a:buFont typeface="Arial" panose="020B0604020202020204" pitchFamily="34" charset="0"/>
              <a:buChar char="•"/>
            </a:pPr>
            <a:r>
              <a:rPr lang="en-US" b="1" dirty="0"/>
              <a:t>We want the K means to consider all the variables and create clusters.</a:t>
            </a:r>
          </a:p>
          <a:p>
            <a:pPr marL="285750" indent="-285750">
              <a:buFont typeface="Arial" panose="020B0604020202020204" pitchFamily="34" charset="0"/>
              <a:buChar char="•"/>
            </a:pPr>
            <a:r>
              <a:rPr lang="en-US" b="1" dirty="0"/>
              <a:t>So, we scaled GDP to 1000’s and re run the imputation process on the modified data</a:t>
            </a:r>
          </a:p>
          <a:p>
            <a:pPr marL="285750" indent="-285750">
              <a:buFont typeface="Arial" panose="020B0604020202020204" pitchFamily="34" charset="0"/>
              <a:buChar char="•"/>
            </a:pPr>
            <a:r>
              <a:rPr lang="en-US" b="1" dirty="0"/>
              <a:t>Increasing the clusters also seems like a good idea as we don’t want most of the data in a single cluster.</a:t>
            </a:r>
          </a:p>
        </p:txBody>
      </p:sp>
      <p:pic>
        <p:nvPicPr>
          <p:cNvPr id="14" name="Picture 13">
            <a:extLst>
              <a:ext uri="{FF2B5EF4-FFF2-40B4-BE49-F238E27FC236}">
                <a16:creationId xmlns:a16="http://schemas.microsoft.com/office/drawing/2014/main" id="{323C7A5C-5821-4BF9-AC5C-AD4B69A2E4F8}"/>
              </a:ext>
            </a:extLst>
          </p:cNvPr>
          <p:cNvPicPr>
            <a:picLocks noChangeAspect="1"/>
          </p:cNvPicPr>
          <p:nvPr/>
        </p:nvPicPr>
        <p:blipFill>
          <a:blip r:embed="rId4"/>
          <a:stretch>
            <a:fillRect/>
          </a:stretch>
        </p:blipFill>
        <p:spPr>
          <a:xfrm>
            <a:off x="1042578" y="917197"/>
            <a:ext cx="6376794" cy="5023605"/>
          </a:xfrm>
          <a:prstGeom prst="rect">
            <a:avLst/>
          </a:prstGeom>
        </p:spPr>
      </p:pic>
    </p:spTree>
    <p:extLst>
      <p:ext uri="{BB962C8B-B14F-4D97-AF65-F5344CB8AC3E}">
        <p14:creationId xmlns:p14="http://schemas.microsoft.com/office/powerpoint/2010/main" val="221854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1">
            <a:extLst>
              <a:ext uri="{FF2B5EF4-FFF2-40B4-BE49-F238E27FC236}">
                <a16:creationId xmlns:a16="http://schemas.microsoft.com/office/drawing/2014/main" id="{3A3E5C0B-05C2-4DF5-8CEC-EBB51BFD3DB2}"/>
              </a:ext>
            </a:extLst>
          </p:cNvPr>
          <p:cNvPicPr>
            <a:picLocks noChangeAspect="1"/>
          </p:cNvPicPr>
          <p:nvPr/>
        </p:nvPicPr>
        <p:blipFill rotWithShape="1">
          <a:blip r:embed="rId2"/>
          <a:srcRect t="15730"/>
          <a:stretch/>
        </p:blipFill>
        <p:spPr>
          <a:xfrm>
            <a:off x="20" y="-682906"/>
            <a:ext cx="12191980" cy="6857990"/>
          </a:xfrm>
          <a:prstGeom prst="rect">
            <a:avLst/>
          </a:prstGeom>
        </p:spPr>
      </p:pic>
      <p:sp>
        <p:nvSpPr>
          <p:cNvPr id="12" name="TextBox 11">
            <a:extLst>
              <a:ext uri="{FF2B5EF4-FFF2-40B4-BE49-F238E27FC236}">
                <a16:creationId xmlns:a16="http://schemas.microsoft.com/office/drawing/2014/main" id="{08B81D71-42FD-4359-8D36-93A49E4F76A0}"/>
              </a:ext>
            </a:extLst>
          </p:cNvPr>
          <p:cNvSpPr txBox="1"/>
          <p:nvPr/>
        </p:nvSpPr>
        <p:spPr>
          <a:xfrm>
            <a:off x="7589134" y="1296365"/>
            <a:ext cx="4433104"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Plot of country vs </a:t>
            </a:r>
            <a:r>
              <a:rPr lang="en-US" b="1" dirty="0" err="1"/>
              <a:t>gdp</a:t>
            </a:r>
            <a:r>
              <a:rPr lang="en-US" b="1" dirty="0"/>
              <a:t> with cluster indication.</a:t>
            </a:r>
          </a:p>
          <a:p>
            <a:pPr marL="285750" indent="-285750">
              <a:buFont typeface="Arial" panose="020B0604020202020204" pitchFamily="34" charset="0"/>
              <a:buChar char="•"/>
            </a:pPr>
            <a:r>
              <a:rPr lang="en-US" b="1" dirty="0"/>
              <a:t>Even after scaling there exists to be a cluster with only two records and the reason is GDP. But, we are able to divide the other two clusters better than </a:t>
            </a:r>
            <a:r>
              <a:rPr lang="en-US" b="1"/>
              <a:t>last time.</a:t>
            </a:r>
            <a:endParaRPr lang="en-US" b="1" dirty="0"/>
          </a:p>
        </p:txBody>
      </p:sp>
      <p:pic>
        <p:nvPicPr>
          <p:cNvPr id="2" name="Picture 1">
            <a:extLst>
              <a:ext uri="{FF2B5EF4-FFF2-40B4-BE49-F238E27FC236}">
                <a16:creationId xmlns:a16="http://schemas.microsoft.com/office/drawing/2014/main" id="{F8BD893A-17A4-42F4-BDC0-A6AFC8104709}"/>
              </a:ext>
            </a:extLst>
          </p:cNvPr>
          <p:cNvPicPr>
            <a:picLocks noChangeAspect="1"/>
          </p:cNvPicPr>
          <p:nvPr/>
        </p:nvPicPr>
        <p:blipFill>
          <a:blip r:embed="rId3"/>
          <a:stretch>
            <a:fillRect/>
          </a:stretch>
        </p:blipFill>
        <p:spPr>
          <a:xfrm>
            <a:off x="1034728" y="-573577"/>
            <a:ext cx="6554406" cy="1377916"/>
          </a:xfrm>
          <a:prstGeom prst="rect">
            <a:avLst/>
          </a:prstGeom>
        </p:spPr>
      </p:pic>
      <p:sp>
        <p:nvSpPr>
          <p:cNvPr id="3" name="TextBox 2">
            <a:extLst>
              <a:ext uri="{FF2B5EF4-FFF2-40B4-BE49-F238E27FC236}">
                <a16:creationId xmlns:a16="http://schemas.microsoft.com/office/drawing/2014/main" id="{523E0265-5791-46CD-9AFA-6A9CF50AA598}"/>
              </a:ext>
            </a:extLst>
          </p:cNvPr>
          <p:cNvSpPr txBox="1"/>
          <p:nvPr/>
        </p:nvSpPr>
        <p:spPr>
          <a:xfrm>
            <a:off x="4123997" y="-255180"/>
            <a:ext cx="2319333" cy="1200329"/>
          </a:xfrm>
          <a:prstGeom prst="rect">
            <a:avLst/>
          </a:prstGeom>
          <a:noFill/>
        </p:spPr>
        <p:txBody>
          <a:bodyPr wrap="square" rtlCol="0">
            <a:spAutoFit/>
          </a:bodyPr>
          <a:lstStyle/>
          <a:p>
            <a:r>
              <a:rPr lang="en-US" b="1" dirty="0"/>
              <a:t>Number of records in each Cluster.</a:t>
            </a:r>
          </a:p>
          <a:p>
            <a:r>
              <a:rPr lang="en-US" b="1" dirty="0"/>
              <a:t>(7 Clusters)</a:t>
            </a:r>
          </a:p>
          <a:p>
            <a:endParaRPr lang="en-US" dirty="0"/>
          </a:p>
        </p:txBody>
      </p:sp>
      <p:pic>
        <p:nvPicPr>
          <p:cNvPr id="6" name="Picture 5">
            <a:extLst>
              <a:ext uri="{FF2B5EF4-FFF2-40B4-BE49-F238E27FC236}">
                <a16:creationId xmlns:a16="http://schemas.microsoft.com/office/drawing/2014/main" id="{965AF6E8-A002-40FB-9AF4-36A08C1526EF}"/>
              </a:ext>
            </a:extLst>
          </p:cNvPr>
          <p:cNvPicPr>
            <a:picLocks noChangeAspect="1"/>
          </p:cNvPicPr>
          <p:nvPr/>
        </p:nvPicPr>
        <p:blipFill>
          <a:blip r:embed="rId4"/>
          <a:stretch>
            <a:fillRect/>
          </a:stretch>
        </p:blipFill>
        <p:spPr>
          <a:xfrm>
            <a:off x="1034729" y="887942"/>
            <a:ext cx="6384644" cy="5034900"/>
          </a:xfrm>
          <a:prstGeom prst="rect">
            <a:avLst/>
          </a:prstGeom>
        </p:spPr>
      </p:pic>
    </p:spTree>
    <p:extLst>
      <p:ext uri="{BB962C8B-B14F-4D97-AF65-F5344CB8AC3E}">
        <p14:creationId xmlns:p14="http://schemas.microsoft.com/office/powerpoint/2010/main" val="4227009500"/>
      </p:ext>
    </p:extLst>
  </p:cSld>
  <p:clrMapOvr>
    <a:masterClrMapping/>
  </p:clrMapOvr>
</p:sld>
</file>

<file path=ppt/theme/theme1.xml><?xml version="1.0" encoding="utf-8"?>
<a:theme xmlns:a="http://schemas.openxmlformats.org/drawingml/2006/main" name="Retrospec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82</TotalTime>
  <Words>602</Words>
  <Application>Microsoft Office PowerPoint</Application>
  <PresentationFormat>Widescreen</PresentationFormat>
  <Paragraphs>46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RetrospectVTI</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saketh chidepudi</dc:creator>
  <cp:lastModifiedBy>saketh chidepudi</cp:lastModifiedBy>
  <cp:revision>6</cp:revision>
  <dcterms:created xsi:type="dcterms:W3CDTF">2020-10-22T05:11:46Z</dcterms:created>
  <dcterms:modified xsi:type="dcterms:W3CDTF">2021-05-08T01:36:36Z</dcterms:modified>
</cp:coreProperties>
</file>