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5" r:id="rId3"/>
    <p:sldId id="275" r:id="rId4"/>
    <p:sldId id="273" r:id="rId5"/>
    <p:sldId id="276" r:id="rId6"/>
    <p:sldId id="282" r:id="rId7"/>
    <p:sldId id="285" r:id="rId8"/>
    <p:sldId id="277" r:id="rId9"/>
    <p:sldId id="283" r:id="rId10"/>
    <p:sldId id="284" r:id="rId11"/>
    <p:sldId id="280" r:id="rId12"/>
    <p:sldId id="281" r:id="rId13"/>
    <p:sldId id="286" r:id="rId14"/>
    <p:sldId id="278" r:id="rId15"/>
    <p:sldId id="272" r:id="rId16"/>
    <p:sldId id="291" r:id="rId17"/>
    <p:sldId id="293" r:id="rId18"/>
    <p:sldId id="292" r:id="rId19"/>
    <p:sldId id="28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9D3"/>
    <a:srgbClr val="436FC1"/>
    <a:srgbClr val="A2A4A4"/>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85" d="100"/>
          <a:sy n="85" d="100"/>
        </p:scale>
        <p:origin x="374" y="62"/>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6/24/2022</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6/24/2022</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6/24/2022</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6/24/2022</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6/24/2022</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6/24/2022</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6/24/2022</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6/24/2022</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6/24/2022</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6/24/2022</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6/24/2022</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640693" y="2307165"/>
            <a:ext cx="7774775" cy="780195"/>
          </a:xfrm>
          <a:prstGeom prst="rect">
            <a:avLst/>
          </a:prstGeom>
          <a:noFill/>
        </p:spPr>
        <p:txBody>
          <a:bodyPr wrap="square" rtlCol="0">
            <a:spAutoFit/>
          </a:bodyPr>
          <a:lstStyle/>
          <a:p>
            <a:r>
              <a:rPr lang="en-US" sz="4400" b="1" dirty="0">
                <a:solidFill>
                  <a:srgbClr val="0070C0"/>
                </a:solidFill>
                <a:latin typeface="Arial" panose="020B0604020202020204" pitchFamily="34" charset="0"/>
                <a:cs typeface="Arial" panose="020B0604020202020204" pitchFamily="34" charset="0"/>
              </a:rPr>
              <a:t>HOUSE PRICE PREDICTION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967222" y="3442445"/>
            <a:ext cx="4662613" cy="861774"/>
          </a:xfrm>
          <a:prstGeom prst="rect">
            <a:avLst/>
          </a:prstGeom>
          <a:noFill/>
        </p:spPr>
        <p:txBody>
          <a:bodyPr wrap="square" rtlCol="0">
            <a:spAutoFit/>
          </a:bodyPr>
          <a:lstStyle/>
          <a:p>
            <a:pPr marL="25400" indent="0" algn="just"/>
            <a:r>
              <a:rPr lang="en-IN" sz="1600" b="1" dirty="0">
                <a:solidFill>
                  <a:schemeClr val="accent1">
                    <a:lumMod val="75000"/>
                  </a:schemeClr>
                </a:solidFill>
              </a:rPr>
              <a:t>Compiled By:</a:t>
            </a:r>
          </a:p>
          <a:p>
            <a:pPr marL="25400" indent="0" algn="just"/>
            <a:r>
              <a:rPr lang="en-IN" sz="1600" b="1" dirty="0">
                <a:solidFill>
                  <a:schemeClr val="accent1">
                    <a:lumMod val="75000"/>
                  </a:schemeClr>
                </a:solidFill>
              </a:rPr>
              <a:t>           Manisha </a:t>
            </a:r>
            <a:r>
              <a:rPr lang="en-IN" sz="1600" b="1" dirty="0" err="1">
                <a:solidFill>
                  <a:schemeClr val="accent1">
                    <a:lumMod val="75000"/>
                  </a:schemeClr>
                </a:solidFill>
              </a:rPr>
              <a:t>Parakandla</a:t>
            </a:r>
            <a:endParaRPr lang="en-IN" sz="1600" b="1" dirty="0">
              <a:solidFill>
                <a:schemeClr val="accent1">
                  <a:lumMod val="75000"/>
                </a:schemeClr>
              </a:solidFill>
            </a:endParaRPr>
          </a:p>
          <a:p>
            <a:pPr marL="25400" indent="0" algn="just"/>
            <a:r>
              <a:rPr lang="en-IN" sz="1600" b="1" dirty="0">
                <a:solidFill>
                  <a:schemeClr val="accent1">
                    <a:lumMod val="75000"/>
                  </a:schemeClr>
                </a:solidFill>
              </a:rPr>
              <a:t>           PGP DSBA Great Learning Online</a:t>
            </a:r>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393002" y="411351"/>
            <a:ext cx="10696338" cy="6247864"/>
          </a:xfrm>
          <a:prstGeom prst="rect">
            <a:avLst/>
          </a:prstGeom>
          <a:noFill/>
        </p:spPr>
        <p:txBody>
          <a:bodyPr wrap="square" rtlCol="0">
            <a:spAutoFit/>
          </a:bodyPr>
          <a:lstStyle/>
          <a:p>
            <a:pPr>
              <a:buClr>
                <a:srgbClr val="0070C0"/>
              </a:buClr>
            </a:pPr>
            <a:r>
              <a:rPr lang="en-IN" sz="1600" b="1" dirty="0" err="1">
                <a:solidFill>
                  <a:srgbClr val="6D6868"/>
                </a:solidFill>
                <a:cs typeface="Arial" panose="020B0604020202020204" pitchFamily="34" charset="0"/>
              </a:rPr>
              <a:t>HeatMap</a:t>
            </a:r>
            <a:r>
              <a:rPr lang="en-IN" sz="1600" b="1" dirty="0">
                <a:solidFill>
                  <a:srgbClr val="6D6868"/>
                </a:solidFill>
                <a:cs typeface="Arial" panose="020B0604020202020204" pitchFamily="34" charset="0"/>
              </a:rPr>
              <a:t>: Correlations</a:t>
            </a: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r>
              <a:rPr lang="en-US" sz="1400" dirty="0">
                <a:solidFill>
                  <a:srgbClr val="6D6868"/>
                </a:solidFill>
                <a:cs typeface="Arial" panose="020B0604020202020204" pitchFamily="34" charset="0"/>
              </a:rPr>
              <a:t>price: </a:t>
            </a:r>
            <a:r>
              <a:rPr lang="en-US" sz="1400" dirty="0" err="1">
                <a:solidFill>
                  <a:srgbClr val="6D6868"/>
                </a:solidFill>
                <a:cs typeface="Arial" panose="020B0604020202020204" pitchFamily="34" charset="0"/>
              </a:rPr>
              <a:t>room_bath</a:t>
            </a:r>
            <a:r>
              <a:rPr lang="en-US" sz="1400" dirty="0">
                <a:solidFill>
                  <a:srgbClr val="6D6868"/>
                </a:solidFill>
                <a:cs typeface="Arial" panose="020B0604020202020204" pitchFamily="34" charset="0"/>
              </a:rPr>
              <a:t>, </a:t>
            </a:r>
            <a:r>
              <a:rPr lang="en-US" sz="1400" dirty="0" err="1">
                <a:solidFill>
                  <a:srgbClr val="6D6868"/>
                </a:solidFill>
                <a:cs typeface="Arial" panose="020B0604020202020204" pitchFamily="34" charset="0"/>
              </a:rPr>
              <a:t>living_measure</a:t>
            </a:r>
            <a:r>
              <a:rPr lang="en-US" sz="1400" dirty="0">
                <a:solidFill>
                  <a:srgbClr val="6D6868"/>
                </a:solidFill>
                <a:cs typeface="Arial" panose="020B0604020202020204" pitchFamily="34" charset="0"/>
              </a:rPr>
              <a:t>, quality, living_measure15, furnished</a:t>
            </a:r>
          </a:p>
          <a:p>
            <a:pPr>
              <a:buClr>
                <a:srgbClr val="0070C0"/>
              </a:buClr>
            </a:pPr>
            <a:r>
              <a:rPr lang="en-US" sz="1400" dirty="0">
                <a:solidFill>
                  <a:srgbClr val="6D6868"/>
                </a:solidFill>
                <a:cs typeface="Arial" panose="020B0604020202020204" pitchFamily="34" charset="0"/>
              </a:rPr>
              <a:t>quality: price, </a:t>
            </a:r>
            <a:r>
              <a:rPr lang="en-US" sz="1400" dirty="0" err="1">
                <a:solidFill>
                  <a:srgbClr val="6D6868"/>
                </a:solidFill>
                <a:cs typeface="Arial" panose="020B0604020202020204" pitchFamily="34" charset="0"/>
              </a:rPr>
              <a:t>room_bath</a:t>
            </a:r>
            <a:r>
              <a:rPr lang="en-US" sz="1400" dirty="0">
                <a:solidFill>
                  <a:srgbClr val="6D6868"/>
                </a:solidFill>
                <a:cs typeface="Arial" panose="020B0604020202020204" pitchFamily="34" charset="0"/>
              </a:rPr>
              <a:t>, </a:t>
            </a:r>
            <a:r>
              <a:rPr lang="en-US" sz="1400" dirty="0" err="1">
                <a:solidFill>
                  <a:srgbClr val="6D6868"/>
                </a:solidFill>
                <a:cs typeface="Arial" panose="020B0604020202020204" pitchFamily="34" charset="0"/>
              </a:rPr>
              <a:t>living_measure</a:t>
            </a:r>
            <a:endParaRPr lang="en-US" sz="1400" dirty="0">
              <a:solidFill>
                <a:srgbClr val="6D6868"/>
              </a:solidFill>
              <a:cs typeface="Arial" panose="020B0604020202020204" pitchFamily="34" charset="0"/>
            </a:endParaRPr>
          </a:p>
          <a:p>
            <a:pPr>
              <a:buClr>
                <a:srgbClr val="0070C0"/>
              </a:buClr>
            </a:pPr>
            <a:r>
              <a:rPr lang="en-US" sz="1400" dirty="0" err="1">
                <a:solidFill>
                  <a:srgbClr val="6D6868"/>
                </a:solidFill>
                <a:cs typeface="Arial" panose="020B0604020202020204" pitchFamily="34" charset="0"/>
              </a:rPr>
              <a:t>ceil_measure</a:t>
            </a:r>
            <a:r>
              <a:rPr lang="en-US" sz="1400" dirty="0">
                <a:solidFill>
                  <a:srgbClr val="6D6868"/>
                </a:solidFill>
                <a:cs typeface="Arial" panose="020B0604020202020204" pitchFamily="34" charset="0"/>
              </a:rPr>
              <a:t>: price, </a:t>
            </a:r>
            <a:r>
              <a:rPr lang="en-US" sz="1400" dirty="0" err="1">
                <a:solidFill>
                  <a:srgbClr val="6D6868"/>
                </a:solidFill>
                <a:cs typeface="Arial" panose="020B0604020202020204" pitchFamily="34" charset="0"/>
              </a:rPr>
              <a:t>room_bath</a:t>
            </a:r>
            <a:r>
              <a:rPr lang="en-US" sz="1400" dirty="0">
                <a:solidFill>
                  <a:srgbClr val="6D6868"/>
                </a:solidFill>
                <a:cs typeface="Arial" panose="020B0604020202020204" pitchFamily="34" charset="0"/>
              </a:rPr>
              <a:t>, </a:t>
            </a:r>
            <a:r>
              <a:rPr lang="en-US" sz="1400" dirty="0" err="1">
                <a:solidFill>
                  <a:srgbClr val="6D6868"/>
                </a:solidFill>
                <a:cs typeface="Arial" panose="020B0604020202020204" pitchFamily="34" charset="0"/>
              </a:rPr>
              <a:t>living_measure</a:t>
            </a:r>
            <a:r>
              <a:rPr lang="en-US" sz="1400" dirty="0">
                <a:solidFill>
                  <a:srgbClr val="6D6868"/>
                </a:solidFill>
                <a:cs typeface="Arial" panose="020B0604020202020204" pitchFamily="34" charset="0"/>
              </a:rPr>
              <a:t>, </a:t>
            </a:r>
          </a:p>
          <a:p>
            <a:pPr>
              <a:buClr>
                <a:srgbClr val="0070C0"/>
              </a:buClr>
            </a:pPr>
            <a:r>
              <a:rPr lang="en-US" sz="1400" dirty="0">
                <a:solidFill>
                  <a:srgbClr val="6D6868"/>
                </a:solidFill>
                <a:cs typeface="Arial" panose="020B0604020202020204" pitchFamily="34" charset="0"/>
              </a:rPr>
              <a:t>quality</a:t>
            </a:r>
          </a:p>
          <a:p>
            <a:pPr>
              <a:buClr>
                <a:srgbClr val="0070C0"/>
              </a:buClr>
            </a:pPr>
            <a:r>
              <a:rPr lang="en-US" sz="1400" dirty="0">
                <a:solidFill>
                  <a:srgbClr val="6D6868"/>
                </a:solidFill>
                <a:cs typeface="Arial" panose="020B0604020202020204" pitchFamily="34" charset="0"/>
              </a:rPr>
              <a:t>living_measure15: price, </a:t>
            </a:r>
            <a:r>
              <a:rPr lang="en-US" sz="1400" dirty="0" err="1">
                <a:solidFill>
                  <a:srgbClr val="6D6868"/>
                </a:solidFill>
                <a:cs typeface="Arial" panose="020B0604020202020204" pitchFamily="34" charset="0"/>
              </a:rPr>
              <a:t>living_measure</a:t>
            </a:r>
            <a:r>
              <a:rPr lang="en-US" sz="1400" dirty="0">
                <a:solidFill>
                  <a:srgbClr val="6D6868"/>
                </a:solidFill>
                <a:cs typeface="Arial" panose="020B0604020202020204" pitchFamily="34" charset="0"/>
              </a:rPr>
              <a:t>, quality. </a:t>
            </a:r>
          </a:p>
          <a:p>
            <a:pPr>
              <a:buClr>
                <a:srgbClr val="0070C0"/>
              </a:buClr>
            </a:pPr>
            <a:r>
              <a:rPr lang="en-US" sz="1400" dirty="0">
                <a:solidFill>
                  <a:srgbClr val="6D6868"/>
                </a:solidFill>
                <a:cs typeface="Arial" panose="020B0604020202020204" pitchFamily="34" charset="0"/>
              </a:rPr>
              <a:t>lot_measure15: </a:t>
            </a:r>
            <a:r>
              <a:rPr lang="en-US" sz="1400" dirty="0" err="1">
                <a:solidFill>
                  <a:srgbClr val="6D6868"/>
                </a:solidFill>
                <a:cs typeface="Arial" panose="020B0604020202020204" pitchFamily="34" charset="0"/>
              </a:rPr>
              <a:t>lot_measure</a:t>
            </a:r>
            <a:r>
              <a:rPr lang="en-US" sz="1400" dirty="0">
                <a:solidFill>
                  <a:srgbClr val="6D6868"/>
                </a:solidFill>
                <a:cs typeface="Arial" panose="020B0604020202020204" pitchFamily="34" charset="0"/>
              </a:rPr>
              <a:t>. </a:t>
            </a:r>
          </a:p>
          <a:p>
            <a:pPr>
              <a:buClr>
                <a:srgbClr val="0070C0"/>
              </a:buClr>
            </a:pPr>
            <a:r>
              <a:rPr lang="en-US" sz="1400" dirty="0">
                <a:solidFill>
                  <a:srgbClr val="6D6868"/>
                </a:solidFill>
                <a:cs typeface="Arial" panose="020B0604020202020204" pitchFamily="34" charset="0"/>
              </a:rPr>
              <a:t>furnished: quality</a:t>
            </a:r>
          </a:p>
          <a:p>
            <a:pPr>
              <a:buClr>
                <a:srgbClr val="0070C0"/>
              </a:buClr>
            </a:pPr>
            <a:r>
              <a:rPr lang="en-US" sz="1400" dirty="0" err="1">
                <a:solidFill>
                  <a:srgbClr val="6D6868"/>
                </a:solidFill>
                <a:cs typeface="Arial" panose="020B0604020202020204" pitchFamily="34" charset="0"/>
              </a:rPr>
              <a:t>total_area</a:t>
            </a:r>
            <a:r>
              <a:rPr lang="en-US" sz="1400" dirty="0">
                <a:solidFill>
                  <a:srgbClr val="6D6868"/>
                </a:solidFill>
                <a:cs typeface="Arial" panose="020B0604020202020204" pitchFamily="34" charset="0"/>
              </a:rPr>
              <a:t>: </a:t>
            </a:r>
            <a:r>
              <a:rPr lang="en-US" sz="1400" dirty="0" err="1">
                <a:solidFill>
                  <a:srgbClr val="6D6868"/>
                </a:solidFill>
                <a:cs typeface="Arial" panose="020B0604020202020204" pitchFamily="34" charset="0"/>
              </a:rPr>
              <a:t>lot_measure</a:t>
            </a:r>
            <a:r>
              <a:rPr lang="en-US" sz="1400" dirty="0">
                <a:solidFill>
                  <a:srgbClr val="6D6868"/>
                </a:solidFill>
                <a:cs typeface="Arial" panose="020B0604020202020204" pitchFamily="34" charset="0"/>
              </a:rPr>
              <a:t>, lot_measure15.</a:t>
            </a:r>
            <a:endParaRPr lang="en-IN" sz="1400" dirty="0">
              <a:solidFill>
                <a:srgbClr val="6D6868"/>
              </a:solidFill>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B57CFABA-517B-E209-30E1-AB93310B59CE}"/>
              </a:ext>
            </a:extLst>
          </p:cNvPr>
          <p:cNvPicPr>
            <a:picLocks noChangeAspect="1"/>
          </p:cNvPicPr>
          <p:nvPr/>
        </p:nvPicPr>
        <p:blipFill>
          <a:blip r:embed="rId2"/>
          <a:stretch>
            <a:fillRect/>
          </a:stretch>
        </p:blipFill>
        <p:spPr>
          <a:xfrm>
            <a:off x="4285047" y="1265150"/>
            <a:ext cx="7064352" cy="5044877"/>
          </a:xfrm>
          <a:prstGeom prst="rect">
            <a:avLst/>
          </a:prstGeom>
        </p:spPr>
      </p:pic>
    </p:spTree>
    <p:extLst>
      <p:ext uri="{BB962C8B-B14F-4D97-AF65-F5344CB8AC3E}">
        <p14:creationId xmlns:p14="http://schemas.microsoft.com/office/powerpoint/2010/main" val="3897870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358587" y="489733"/>
            <a:ext cx="10578353" cy="6001643"/>
          </a:xfrm>
          <a:prstGeom prst="rect">
            <a:avLst/>
          </a:prstGeom>
          <a:noFill/>
        </p:spPr>
        <p:txBody>
          <a:bodyPr wrap="square" rtlCol="0">
            <a:spAutoFit/>
          </a:bodyPr>
          <a:lstStyle/>
          <a:p>
            <a:endParaRPr lang="en-IN" dirty="0"/>
          </a:p>
          <a:p>
            <a:r>
              <a:rPr lang="en-IN" dirty="0"/>
              <a:t>Methodology Overview:</a:t>
            </a:r>
            <a:endParaRPr lang="en-IN" sz="32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FF6B826F-8F81-F9D4-911A-7B8A991B3CF1}"/>
              </a:ext>
            </a:extLst>
          </p:cNvPr>
          <p:cNvPicPr>
            <a:picLocks noChangeAspect="1"/>
          </p:cNvPicPr>
          <p:nvPr/>
        </p:nvPicPr>
        <p:blipFill>
          <a:blip r:embed="rId2"/>
          <a:stretch>
            <a:fillRect/>
          </a:stretch>
        </p:blipFill>
        <p:spPr>
          <a:xfrm>
            <a:off x="1524000" y="1409412"/>
            <a:ext cx="8382000" cy="4285395"/>
          </a:xfrm>
          <a:prstGeom prst="rect">
            <a:avLst/>
          </a:prstGeom>
        </p:spPr>
      </p:pic>
    </p:spTree>
    <p:extLst>
      <p:ext uri="{BB962C8B-B14F-4D97-AF65-F5344CB8AC3E}">
        <p14:creationId xmlns:p14="http://schemas.microsoft.com/office/powerpoint/2010/main" val="193925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526040" y="167153"/>
            <a:ext cx="10676857" cy="646331"/>
          </a:xfrm>
          <a:prstGeom prst="rect">
            <a:avLst/>
          </a:prstGeom>
        </p:spPr>
        <p:txBody>
          <a:bodyPr wrap="square" anchor="t">
            <a:spAutoFit/>
          </a:bodyPr>
          <a:lstStyle/>
          <a:p>
            <a:pPr algn="ctr"/>
            <a:r>
              <a:rPr lang="en-US" sz="3600" b="1" dirty="0">
                <a:solidFill>
                  <a:srgbClr val="0070C0"/>
                </a:solidFill>
                <a:latin typeface="Arial" panose="020B0604020202020204" pitchFamily="34" charset="0"/>
                <a:cs typeface="Arial" panose="020B0604020202020204" pitchFamily="34" charset="0"/>
              </a:rPr>
              <a:t>Model Building Approach used and Why?</a:t>
            </a:r>
          </a:p>
        </p:txBody>
      </p:sp>
      <p:sp>
        <p:nvSpPr>
          <p:cNvPr id="7" name="TextBox 6">
            <a:extLst>
              <a:ext uri="{FF2B5EF4-FFF2-40B4-BE49-F238E27FC236}">
                <a16:creationId xmlns:a16="http://schemas.microsoft.com/office/drawing/2014/main" id="{A84B8933-F44C-374A-B677-D79AD8184284}"/>
              </a:ext>
            </a:extLst>
          </p:cNvPr>
          <p:cNvSpPr txBox="1"/>
          <p:nvPr/>
        </p:nvSpPr>
        <p:spPr>
          <a:xfrm>
            <a:off x="428862" y="726741"/>
            <a:ext cx="10543938" cy="5834995"/>
          </a:xfrm>
          <a:prstGeom prst="rect">
            <a:avLst/>
          </a:prstGeom>
          <a:noFill/>
        </p:spPr>
        <p:txBody>
          <a:bodyPr wrap="square" rtlCol="0">
            <a:spAutoFit/>
          </a:bodyPr>
          <a:lstStyle/>
          <a:p>
            <a:pPr algn="just">
              <a:buClr>
                <a:srgbClr val="0070C0"/>
              </a:buClr>
            </a:pPr>
            <a:r>
              <a:rPr lang="en-IN" sz="1600" b="1" dirty="0">
                <a:cs typeface="Arial" panose="020B0604020202020204" pitchFamily="34" charset="0"/>
              </a:rPr>
              <a:t>Prework before Model Building:</a:t>
            </a:r>
          </a:p>
          <a:p>
            <a:pPr marL="285750" indent="-285750" algn="just">
              <a:buClr>
                <a:srgbClr val="0070C0"/>
              </a:buClr>
              <a:buFont typeface="Wingdings" panose="05000000000000000000" pitchFamily="2" charset="2"/>
              <a:buChar char="v"/>
            </a:pPr>
            <a:r>
              <a:rPr lang="en-IN" sz="1400" dirty="0">
                <a:cs typeface="Arial" panose="020B0604020202020204" pitchFamily="34" charset="0"/>
              </a:rPr>
              <a:t>Collect the data from the source.</a:t>
            </a:r>
          </a:p>
          <a:p>
            <a:pPr marL="285750" indent="-285750" algn="just">
              <a:buClr>
                <a:srgbClr val="0070C0"/>
              </a:buClr>
              <a:buFont typeface="Wingdings" panose="05000000000000000000" pitchFamily="2" charset="2"/>
              <a:buChar char="v"/>
            </a:pPr>
            <a:r>
              <a:rPr lang="en-US" sz="1400" dirty="0"/>
              <a:t>Performed Data cleaning and preparation activities.</a:t>
            </a:r>
          </a:p>
          <a:p>
            <a:pPr marL="285750" indent="-285750" algn="just">
              <a:buClr>
                <a:srgbClr val="0070C0"/>
              </a:buClr>
              <a:buFont typeface="Wingdings" panose="05000000000000000000" pitchFamily="2" charset="2"/>
              <a:buChar char="v"/>
            </a:pPr>
            <a:r>
              <a:rPr lang="en-US" sz="1400" dirty="0"/>
              <a:t>Performed Exploratory Data Analysis on the data to understand the dataset and to determine any outlier and treated the same.</a:t>
            </a:r>
          </a:p>
          <a:p>
            <a:pPr marL="285750" indent="-285750" algn="just">
              <a:buClr>
                <a:srgbClr val="0070C0"/>
              </a:buClr>
              <a:buFont typeface="Wingdings" panose="05000000000000000000" pitchFamily="2" charset="2"/>
              <a:buChar char="v"/>
            </a:pPr>
            <a:r>
              <a:rPr lang="en-US" sz="1400" dirty="0"/>
              <a:t>The purpose of Univariate Analysis is to find out which variables have clear separation for the target variable – separation of mean &amp; median of continuation variables and their skewness impacted the target variable – </a:t>
            </a:r>
            <a:r>
              <a:rPr lang="en-US" sz="1400" b="1" dirty="0"/>
              <a:t>price</a:t>
            </a:r>
          </a:p>
          <a:p>
            <a:pPr marL="285750" indent="-285750" algn="just">
              <a:buClr>
                <a:srgbClr val="0070C0"/>
              </a:buClr>
              <a:buFont typeface="Wingdings" panose="05000000000000000000" pitchFamily="2" charset="2"/>
              <a:buChar char="v"/>
            </a:pPr>
            <a:r>
              <a:rPr lang="en-US" sz="1400" dirty="0"/>
              <a:t>The purpose of Bivariate analysis is to establish the relationship among various independent variables and with dependent variables</a:t>
            </a:r>
          </a:p>
          <a:p>
            <a:pPr marL="285750" indent="-285750" algn="just">
              <a:buClr>
                <a:srgbClr val="0070C0"/>
              </a:buClr>
              <a:buFont typeface="Wingdings" panose="05000000000000000000" pitchFamily="2" charset="2"/>
              <a:buChar char="v"/>
            </a:pPr>
            <a:r>
              <a:rPr lang="en-US" sz="1400" dirty="0"/>
              <a:t>Plotted the pair plot and heatmap to test the linear relationship for features.</a:t>
            </a:r>
          </a:p>
          <a:p>
            <a:pPr marL="285750" indent="-285750" algn="just">
              <a:buClr>
                <a:srgbClr val="0070C0"/>
              </a:buClr>
              <a:buFont typeface="Wingdings" panose="05000000000000000000" pitchFamily="2" charset="2"/>
              <a:buChar char="v"/>
            </a:pPr>
            <a:r>
              <a:rPr lang="en-US" sz="1400" dirty="0"/>
              <a:t>Performed Outlier treatment and treated the outliers in the data.</a:t>
            </a:r>
          </a:p>
          <a:p>
            <a:pPr marL="285750" indent="-285750" algn="just">
              <a:buClr>
                <a:srgbClr val="0070C0"/>
              </a:buClr>
              <a:buFont typeface="Wingdings" panose="05000000000000000000" pitchFamily="2" charset="2"/>
              <a:buChar char="v"/>
            </a:pPr>
            <a:r>
              <a:rPr lang="en-US" sz="1400" dirty="0"/>
              <a:t>Split the data into train and test in 80:20 ratio.</a:t>
            </a:r>
          </a:p>
          <a:p>
            <a:pPr algn="just">
              <a:buClr>
                <a:srgbClr val="0070C0"/>
              </a:buClr>
            </a:pPr>
            <a:endParaRPr lang="en-US" sz="1400" dirty="0"/>
          </a:p>
          <a:p>
            <a:pPr algn="just">
              <a:buClr>
                <a:srgbClr val="0070C0"/>
              </a:buClr>
            </a:pPr>
            <a:r>
              <a:rPr lang="en-US" sz="1400" dirty="0">
                <a:sym typeface="Wingdings" panose="05000000000000000000" pitchFamily="2" charset="2"/>
              </a:rPr>
              <a:t></a:t>
            </a:r>
            <a:r>
              <a:rPr lang="en-US" sz="1400" dirty="0"/>
              <a:t>Out Current problem belongs to the </a:t>
            </a:r>
            <a:r>
              <a:rPr lang="en-US" sz="1400" b="1" dirty="0"/>
              <a:t>supervised learning model</a:t>
            </a:r>
            <a:r>
              <a:rPr lang="en-US" sz="1400" dirty="0"/>
              <a:t>. </a:t>
            </a:r>
            <a:r>
              <a:rPr lang="en-US" sz="1400" b="0" i="0" dirty="0">
                <a:effectLst/>
              </a:rPr>
              <a:t>In supervised learning problems, both the actual data and the ground truth is available. The algorithms are trained using the ground truth and then evaluated on unseen data. </a:t>
            </a:r>
            <a:r>
              <a:rPr lang="en-US" sz="1400" b="1" i="0" dirty="0">
                <a:solidFill>
                  <a:srgbClr val="202124"/>
                </a:solidFill>
                <a:effectLst/>
              </a:rPr>
              <a:t>supervised learning uses labeled input and output data</a:t>
            </a:r>
            <a:r>
              <a:rPr lang="en-US" sz="1400" b="1" i="0" dirty="0">
                <a:effectLst/>
              </a:rPr>
              <a:t>. </a:t>
            </a:r>
            <a:r>
              <a:rPr lang="en-US" sz="1400" i="0" dirty="0">
                <a:effectLst/>
              </a:rPr>
              <a:t>The Supervised learning model is again classified into two types, known as </a:t>
            </a:r>
            <a:r>
              <a:rPr lang="en-US" sz="1400" b="1" i="0" dirty="0">
                <a:effectLst/>
              </a:rPr>
              <a:t>Classification and Regression models.</a:t>
            </a:r>
          </a:p>
          <a:p>
            <a:pPr algn="just">
              <a:buClr>
                <a:srgbClr val="0070C0"/>
              </a:buClr>
            </a:pPr>
            <a:endParaRPr lang="en-IN" sz="1400" dirty="0">
              <a:solidFill>
                <a:srgbClr val="6D6868"/>
              </a:solidFill>
              <a:cs typeface="Arial" panose="020B0604020202020204" pitchFamily="34" charset="0"/>
            </a:endParaRPr>
          </a:p>
          <a:p>
            <a:pPr algn="just">
              <a:buClr>
                <a:srgbClr val="0070C0"/>
              </a:buClr>
            </a:pPr>
            <a:r>
              <a:rPr lang="en-IN" sz="1400" dirty="0">
                <a:cs typeface="Arial" panose="020B0604020202020204" pitchFamily="34" charset="0"/>
                <a:sym typeface="Wingdings" panose="05000000000000000000" pitchFamily="2" charset="2"/>
              </a:rPr>
              <a:t></a:t>
            </a:r>
            <a:r>
              <a:rPr lang="en-IN" sz="1400" dirty="0">
                <a:cs typeface="Arial" panose="020B0604020202020204" pitchFamily="34" charset="0"/>
              </a:rPr>
              <a:t>The present scenario belongs to the supervised regression model. </a:t>
            </a:r>
            <a:r>
              <a:rPr lang="en-US" sz="1400" b="0" i="0" dirty="0">
                <a:solidFill>
                  <a:srgbClr val="202124"/>
                </a:solidFill>
                <a:effectLst/>
              </a:rPr>
              <a:t>Regression is a supervised machine learning technique which is </a:t>
            </a:r>
            <a:r>
              <a:rPr lang="en-US" sz="1400" b="1" i="0" dirty="0">
                <a:solidFill>
                  <a:srgbClr val="202124"/>
                </a:solidFill>
                <a:effectLst/>
              </a:rPr>
              <a:t>used to predict continuous values</a:t>
            </a:r>
            <a:r>
              <a:rPr lang="en-US" sz="1400" b="0" i="0" dirty="0">
                <a:solidFill>
                  <a:srgbClr val="202124"/>
                </a:solidFill>
                <a:effectLst/>
              </a:rPr>
              <a:t>. The ultimate goal of the regression algorithm is to plot a best-fit line or a curve between the data. </a:t>
            </a:r>
            <a:endParaRPr lang="en-IN" sz="1400" b="0" i="0" dirty="0">
              <a:solidFill>
                <a:srgbClr val="202124"/>
              </a:solidFill>
              <a:effectLst/>
              <a:cs typeface="Arial" panose="020B0604020202020204" pitchFamily="34" charset="0"/>
            </a:endParaRPr>
          </a:p>
          <a:p>
            <a:pPr marL="285750" indent="-285750" algn="just">
              <a:buClr>
                <a:srgbClr val="0070C0"/>
              </a:buClr>
              <a:buFont typeface="Wingdings" panose="05000000000000000000" pitchFamily="2" charset="2"/>
              <a:buChar char="v"/>
            </a:pPr>
            <a:r>
              <a:rPr lang="en-US" sz="1400" b="1" dirty="0">
                <a:solidFill>
                  <a:srgbClr val="202124"/>
                </a:solidFill>
                <a:cs typeface="Arial" panose="020B0604020202020204" pitchFamily="34" charset="0"/>
              </a:rPr>
              <a:t>The Regression Models  performed are</a:t>
            </a:r>
            <a:r>
              <a:rPr lang="en-US" sz="1400" dirty="0">
                <a:solidFill>
                  <a:srgbClr val="202124"/>
                </a:solidFill>
                <a:cs typeface="Arial" panose="020B0604020202020204" pitchFamily="34" charset="0"/>
              </a:rPr>
              <a:t>:</a:t>
            </a:r>
          </a:p>
          <a:p>
            <a:pPr marL="342900" lvl="0" indent="-342900" algn="just">
              <a:lnSpc>
                <a:spcPct val="107000"/>
              </a:lnSpc>
              <a:buFont typeface="+mj-lt"/>
              <a:buAutoNum type="arabicPeriod"/>
            </a:pPr>
            <a:r>
              <a:rPr lang="en-IN" sz="1400" dirty="0">
                <a:effectLst/>
                <a:latin typeface="Calibri" panose="020F0502020204030204" pitchFamily="34" charset="0"/>
                <a:ea typeface="Calibri" panose="020F0502020204030204" pitchFamily="34" charset="0"/>
                <a:cs typeface="Calibri" panose="020F0502020204030204" pitchFamily="34" charset="0"/>
              </a:rPr>
              <a:t>Linear Regression Model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1400" dirty="0">
                <a:effectLst/>
                <a:latin typeface="Calibri" panose="020F0502020204030204" pitchFamily="34" charset="0"/>
                <a:ea typeface="Calibri" panose="020F0502020204030204" pitchFamily="34" charset="0"/>
                <a:cs typeface="Calibri" panose="020F0502020204030204" pitchFamily="34" charset="0"/>
              </a:rPr>
              <a:t>Ridge Model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1400" dirty="0" err="1">
                <a:effectLst/>
                <a:latin typeface="Calibri" panose="020F0502020204030204" pitchFamily="34" charset="0"/>
                <a:ea typeface="Calibri" panose="020F0502020204030204" pitchFamily="34" charset="0"/>
                <a:cs typeface="Calibri" panose="020F0502020204030204" pitchFamily="34" charset="0"/>
              </a:rPr>
              <a:t>Losso</a:t>
            </a:r>
            <a:r>
              <a:rPr lang="en-IN" sz="1400" dirty="0">
                <a:effectLst/>
                <a:latin typeface="Calibri" panose="020F0502020204030204" pitchFamily="34" charset="0"/>
                <a:ea typeface="Calibri" panose="020F0502020204030204" pitchFamily="34" charset="0"/>
                <a:cs typeface="Calibri" panose="020F0502020204030204" pitchFamily="34" charset="0"/>
              </a:rPr>
              <a:t> Model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1400" dirty="0" err="1">
                <a:effectLst/>
                <a:latin typeface="Calibri" panose="020F0502020204030204" pitchFamily="34" charset="0"/>
                <a:ea typeface="Calibri" panose="020F0502020204030204" pitchFamily="34" charset="0"/>
                <a:cs typeface="Calibri" panose="020F0502020204030204" pitchFamily="34" charset="0"/>
              </a:rPr>
              <a:t>Knn</a:t>
            </a:r>
            <a:r>
              <a:rPr lang="en-IN" sz="1400" dirty="0">
                <a:effectLst/>
                <a:latin typeface="Calibri" panose="020F0502020204030204" pitchFamily="34" charset="0"/>
                <a:ea typeface="Calibri" panose="020F0502020204030204" pitchFamily="34" charset="0"/>
                <a:cs typeface="Calibri" panose="020F0502020204030204" pitchFamily="34" charset="0"/>
              </a:rPr>
              <a:t> Model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1400" dirty="0">
                <a:effectLst/>
                <a:latin typeface="Calibri" panose="020F0502020204030204" pitchFamily="34" charset="0"/>
                <a:ea typeface="Calibri" panose="020F0502020204030204" pitchFamily="34" charset="0"/>
                <a:cs typeface="Calibri" panose="020F0502020204030204" pitchFamily="34" charset="0"/>
              </a:rPr>
              <a:t>Support Vector Regressor Model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1400" dirty="0">
                <a:effectLst/>
                <a:latin typeface="Calibri" panose="020F0502020204030204" pitchFamily="34" charset="0"/>
                <a:ea typeface="Calibri" panose="020F0502020204030204" pitchFamily="34" charset="0"/>
                <a:cs typeface="Calibri" panose="020F0502020204030204" pitchFamily="34" charset="0"/>
              </a:rPr>
              <a:t>Decision Tree Model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1400" dirty="0">
                <a:effectLst/>
                <a:latin typeface="Calibri" panose="020F0502020204030204" pitchFamily="34" charset="0"/>
                <a:ea typeface="Calibri" panose="020F0502020204030204" pitchFamily="34" charset="0"/>
                <a:cs typeface="Calibri" panose="020F0502020204030204" pitchFamily="34" charset="0"/>
              </a:rPr>
              <a:t>Ensemble Models (Bagging, Gradient Boosting)</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mj-lt"/>
              <a:buAutoNum type="arabicPeriod"/>
            </a:pPr>
            <a:r>
              <a:rPr lang="en-IN" sz="1400" dirty="0">
                <a:effectLst/>
                <a:latin typeface="Calibri" panose="020F0502020204030204" pitchFamily="34" charset="0"/>
                <a:ea typeface="Calibri" panose="020F0502020204030204" pitchFamily="34" charset="0"/>
                <a:cs typeface="Calibri" panose="020F0502020204030204" pitchFamily="34" charset="0"/>
              </a:rPr>
              <a:t>Random Forest Model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2364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358587" y="489733"/>
            <a:ext cx="10578353" cy="5724644"/>
          </a:xfrm>
          <a:prstGeom prst="rect">
            <a:avLst/>
          </a:prstGeom>
          <a:noFill/>
        </p:spPr>
        <p:txBody>
          <a:bodyPr wrap="square" rtlCol="0">
            <a:spAutoFit/>
          </a:bodyPr>
          <a:lstStyle/>
          <a:p>
            <a:r>
              <a:rPr lang="en-US" b="1" dirty="0"/>
              <a:t>Model building and interpretation:</a:t>
            </a:r>
          </a:p>
          <a:p>
            <a:pPr marL="285750" indent="-285750">
              <a:buFont typeface="Wingdings" panose="05000000000000000000" pitchFamily="2" charset="2"/>
              <a:buChar char="v"/>
            </a:pPr>
            <a:r>
              <a:rPr lang="en-IN" sz="1400" dirty="0"/>
              <a:t>Before building the model the data need to transformed, i.e., categorical variables need to be transformed to numerical values using dummy encoding, One hot encoding or Label encoding.</a:t>
            </a:r>
          </a:p>
          <a:p>
            <a:pPr marL="285750" indent="-285750">
              <a:buFont typeface="Wingdings" panose="05000000000000000000" pitchFamily="2" charset="2"/>
              <a:buChar char="v"/>
            </a:pPr>
            <a:r>
              <a:rPr lang="en-IN" sz="1400" dirty="0"/>
              <a:t>Split the data into train and test data.</a:t>
            </a:r>
          </a:p>
          <a:p>
            <a:pPr marL="285750" indent="-285750">
              <a:buFont typeface="Wingdings" panose="05000000000000000000" pitchFamily="2" charset="2"/>
              <a:buChar char="v"/>
            </a:pPr>
            <a:r>
              <a:rPr lang="en-IN" sz="1400" dirty="0"/>
              <a:t>Fit the Regression models for training data and evaluate the performance of the model using the test data.</a:t>
            </a:r>
          </a:p>
          <a:p>
            <a:endParaRPr lang="en-IN" sz="1400" b="1" dirty="0">
              <a:effectLst/>
              <a:latin typeface="Calibri" panose="020F0502020204030204" pitchFamily="34" charset="0"/>
              <a:ea typeface="Calibri" panose="020F0502020204030204" pitchFamily="34" charset="0"/>
              <a:cs typeface="Calibri" panose="020F0502020204030204" pitchFamily="34" charset="0"/>
            </a:endParaRPr>
          </a:p>
          <a:p>
            <a:r>
              <a:rPr lang="en-IN" sz="1400" b="1" dirty="0">
                <a:effectLst/>
                <a:latin typeface="Calibri" panose="020F0502020204030204" pitchFamily="34" charset="0"/>
                <a:ea typeface="Calibri" panose="020F0502020204030204" pitchFamily="34" charset="0"/>
                <a:cs typeface="Calibri" panose="020F0502020204030204" pitchFamily="34" charset="0"/>
              </a:rPr>
              <a:t>The results of the models performed are stored in a data frame for comparison:</a:t>
            </a:r>
          </a:p>
          <a:p>
            <a:r>
              <a:rPr lang="en-IN" sz="1400" b="1" dirty="0">
                <a:effectLst/>
                <a:latin typeface="Calibri" panose="020F0502020204030204" pitchFamily="34" charset="0"/>
                <a:ea typeface="Calibri" panose="020F0502020204030204" pitchFamily="34" charset="0"/>
                <a:cs typeface="Calibri" panose="020F0502020204030204" pitchFamily="34" charset="0"/>
              </a:rPr>
              <a:t> </a:t>
            </a:r>
            <a:endParaRPr lang="en-IN" sz="1400" b="1" dirty="0">
              <a:effectLst/>
              <a:latin typeface="Calibri" panose="020F0502020204030204" pitchFamily="34" charset="0"/>
              <a:ea typeface="Calibri" panose="020F0502020204030204" pitchFamily="34" charset="0"/>
              <a:cs typeface="Mangal" panose="02040503050203030202" pitchFamily="18" charset="0"/>
            </a:endParaRPr>
          </a:p>
          <a:p>
            <a:endParaRPr lang="en-IN" sz="1400" dirty="0"/>
          </a:p>
          <a:p>
            <a:pPr marL="457200" indent="-457200">
              <a:buFont typeface="Wingdings" panose="05000000000000000000" pitchFamily="2" charset="2"/>
              <a:buChar char="v"/>
            </a:pPr>
            <a:endParaRPr lang="en-IN" sz="2800" dirty="0"/>
          </a:p>
          <a:p>
            <a:endParaRPr lang="en-IN" sz="2800" dirty="0"/>
          </a:p>
          <a:p>
            <a:endParaRPr lang="en-IN" sz="2800" dirty="0"/>
          </a:p>
          <a:p>
            <a:endParaRPr lang="en-IN" sz="2800" dirty="0"/>
          </a:p>
          <a:p>
            <a:endParaRPr lang="en-IN" sz="2800" dirty="0"/>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36F2EA9-E24E-5701-DACC-6B880BE7BD52}"/>
              </a:ext>
            </a:extLst>
          </p:cNvPr>
          <p:cNvPicPr>
            <a:picLocks noChangeAspect="1"/>
          </p:cNvPicPr>
          <p:nvPr/>
        </p:nvPicPr>
        <p:blipFill>
          <a:blip r:embed="rId2"/>
          <a:stretch>
            <a:fillRect/>
          </a:stretch>
        </p:blipFill>
        <p:spPr>
          <a:xfrm>
            <a:off x="2241175" y="2226625"/>
            <a:ext cx="7548785" cy="3501821"/>
          </a:xfrm>
          <a:prstGeom prst="rect">
            <a:avLst/>
          </a:prstGeom>
        </p:spPr>
      </p:pic>
    </p:spTree>
    <p:extLst>
      <p:ext uri="{BB962C8B-B14F-4D97-AF65-F5344CB8AC3E}">
        <p14:creationId xmlns:p14="http://schemas.microsoft.com/office/powerpoint/2010/main" val="354820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455756" y="438244"/>
            <a:ext cx="10481185" cy="6177910"/>
          </a:xfrm>
          <a:prstGeom prst="rect">
            <a:avLst/>
          </a:prstGeom>
          <a:noFill/>
        </p:spPr>
        <p:txBody>
          <a:bodyPr wrap="square" rtlCol="0">
            <a:spAutoFit/>
          </a:bodyPr>
          <a:lstStyle/>
          <a:p>
            <a:pPr algn="just">
              <a:lnSpc>
                <a:spcPct val="107000"/>
              </a:lnSpc>
              <a:spcAft>
                <a:spcPts val="800"/>
              </a:spcAft>
            </a:pPr>
            <a:r>
              <a:rPr lang="en-IN" sz="1400" b="1" dirty="0">
                <a:solidFill>
                  <a:srgbClr val="000000"/>
                </a:solidFill>
                <a:effectLst/>
                <a:ea typeface="Times New Roman" panose="02020603050405020304" pitchFamily="18" charset="0"/>
                <a:cs typeface="Calibri" panose="020F0502020204030204" pitchFamily="34" charset="0"/>
              </a:rPr>
              <a:t>Root Mean Square Error (RMSE)</a:t>
            </a:r>
            <a:r>
              <a:rPr lang="en-IN" sz="1400" dirty="0">
                <a:solidFill>
                  <a:srgbClr val="000000"/>
                </a:solidFill>
                <a:effectLst/>
                <a:ea typeface="Times New Roman" panose="02020603050405020304" pitchFamily="18" charset="0"/>
                <a:cs typeface="Calibri" panose="020F0502020204030204" pitchFamily="34" charset="0"/>
              </a:rPr>
              <a:t> is the standard deviation of the residuals (prediction errors). Residuals are a measure of how far from the regression line data points are. RMSE is a measure of how spread out these residuals are. In other words, it tells us how concentrated the data is around the line of best fit.</a:t>
            </a:r>
            <a:endParaRPr lang="en-IN" sz="1400" dirty="0">
              <a:ea typeface="Times New Roman" panose="02020603050405020304" pitchFamily="18" charset="0"/>
              <a:cs typeface="Mangal" panose="02040503050203030202" pitchFamily="18" charset="0"/>
            </a:endParaRPr>
          </a:p>
          <a:p>
            <a:pPr algn="just">
              <a:lnSpc>
                <a:spcPct val="107000"/>
              </a:lnSpc>
              <a:spcAft>
                <a:spcPts val="800"/>
              </a:spcAft>
            </a:pPr>
            <a:r>
              <a:rPr lang="en-IN" sz="1400" b="1" dirty="0">
                <a:solidFill>
                  <a:srgbClr val="000000"/>
                </a:solidFill>
                <a:effectLst/>
                <a:ea typeface="Times New Roman" panose="02020603050405020304" pitchFamily="18" charset="0"/>
                <a:cs typeface="Calibri" panose="020F0502020204030204" pitchFamily="34" charset="0"/>
              </a:rPr>
              <a:t>The Mean Squared Error (MSE)</a:t>
            </a:r>
            <a:r>
              <a:rPr lang="en-IN" sz="1400" dirty="0">
                <a:solidFill>
                  <a:srgbClr val="000000"/>
                </a:solidFill>
                <a:effectLst/>
                <a:ea typeface="Times New Roman" panose="02020603050405020304" pitchFamily="18" charset="0"/>
                <a:cs typeface="Calibri" panose="020F0502020204030204" pitchFamily="34" charset="0"/>
              </a:rPr>
              <a:t> is a measure of how close a fitted line is to data points. For every data point, we take the distance vertically from the point to the corresponding y value on the curve fit (the error), and square the value. MSE is the average of the square of the errors. The larger the number the larger the error.</a:t>
            </a:r>
            <a:endParaRPr lang="en-IN" sz="1400" dirty="0">
              <a:ea typeface="Times New Roman" panose="02020603050405020304" pitchFamily="18" charset="0"/>
              <a:cs typeface="Mangal" panose="02040503050203030202" pitchFamily="18" charset="0"/>
            </a:endParaRPr>
          </a:p>
          <a:p>
            <a:pPr algn="just">
              <a:lnSpc>
                <a:spcPct val="107000"/>
              </a:lnSpc>
              <a:spcAft>
                <a:spcPts val="800"/>
              </a:spcAft>
            </a:pPr>
            <a:r>
              <a:rPr lang="en-IN" sz="1400" b="1" dirty="0">
                <a:solidFill>
                  <a:srgbClr val="000000"/>
                </a:solidFill>
                <a:effectLst/>
                <a:ea typeface="Times New Roman" panose="02020603050405020304" pitchFamily="18" charset="0"/>
                <a:cs typeface="Calibri" panose="020F0502020204030204" pitchFamily="34" charset="0"/>
              </a:rPr>
              <a:t>MAE</a:t>
            </a:r>
            <a:r>
              <a:rPr lang="en-IN" sz="1400" dirty="0">
                <a:solidFill>
                  <a:srgbClr val="000000"/>
                </a:solidFill>
                <a:effectLst/>
                <a:ea typeface="Times New Roman" panose="02020603050405020304" pitchFamily="18" charset="0"/>
                <a:cs typeface="Calibri" panose="020F0502020204030204" pitchFamily="34" charset="0"/>
              </a:rPr>
              <a:t> is the Mean of Absolute value of Errors. Here, errors are the differences between the predicted values (the values predicted by our regression model) and the actual values of a variable.</a:t>
            </a:r>
            <a:endParaRPr lang="en-IN" sz="1400" b="1" dirty="0">
              <a:ea typeface="Calibri" panose="020F0502020204030204" pitchFamily="34" charset="0"/>
              <a:cs typeface="Mangal" panose="02040503050203030202" pitchFamily="18" charset="0"/>
            </a:endParaRPr>
          </a:p>
          <a:p>
            <a:pPr algn="just">
              <a:lnSpc>
                <a:spcPct val="107000"/>
              </a:lnSpc>
              <a:spcAft>
                <a:spcPts val="800"/>
              </a:spcAft>
            </a:pPr>
            <a:r>
              <a:rPr lang="en-IN" sz="1400" b="1" dirty="0">
                <a:effectLst/>
                <a:latin typeface="Calibri" panose="020F0502020204030204" pitchFamily="34" charset="0"/>
                <a:ea typeface="Calibri" panose="020F0502020204030204" pitchFamily="34" charset="0"/>
                <a:cs typeface="Mangal" panose="02040503050203030202" pitchFamily="18" charset="0"/>
              </a:rPr>
              <a:t>From the above Train-Test performance table, we can observe that: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gn="just">
              <a:lnSpc>
                <a:spcPct val="107000"/>
              </a:lnSpc>
              <a:spcAft>
                <a:spcPts val="800"/>
              </a:spcAft>
              <a:buFont typeface="Wingdings" panose="05000000000000000000" pitchFamily="2" charset="2"/>
              <a:buChar char="v"/>
            </a:pPr>
            <a:r>
              <a:rPr lang="en-IN" sz="1400" dirty="0">
                <a:effectLst/>
                <a:latin typeface="Calibri" panose="020F0502020204030204" pitchFamily="34" charset="0"/>
                <a:ea typeface="Calibri" panose="020F0502020204030204" pitchFamily="34" charset="0"/>
                <a:cs typeface="Mangal" panose="02040503050203030202" pitchFamily="18" charset="0"/>
              </a:rPr>
              <a:t>The </a:t>
            </a:r>
            <a:r>
              <a:rPr lang="en-IN" sz="1400" b="1" dirty="0">
                <a:solidFill>
                  <a:srgbClr val="ED7D31"/>
                </a:solidFill>
                <a:effectLst/>
                <a:latin typeface="Calibri" panose="020F0502020204030204" pitchFamily="34" charset="0"/>
                <a:ea typeface="Calibri" panose="020F0502020204030204" pitchFamily="34" charset="0"/>
                <a:cs typeface="Mangal" panose="02040503050203030202" pitchFamily="18" charset="0"/>
              </a:rPr>
              <a:t>Linear regression model</a:t>
            </a:r>
            <a:r>
              <a:rPr lang="en-IN" sz="1400" dirty="0">
                <a:solidFill>
                  <a:srgbClr val="ED7D31"/>
                </a:solidFill>
                <a:effectLst/>
                <a:latin typeface="Calibri" panose="020F0502020204030204" pitchFamily="34" charset="0"/>
                <a:ea typeface="Calibri" panose="020F0502020204030204" pitchFamily="34" charset="0"/>
                <a:cs typeface="Mangal" panose="02040503050203030202" pitchFamily="18" charset="0"/>
              </a:rPr>
              <a:t> </a:t>
            </a:r>
            <a:r>
              <a:rPr lang="en-IN" sz="1400" dirty="0">
                <a:effectLst/>
                <a:latin typeface="Calibri" panose="020F0502020204030204" pitchFamily="34" charset="0"/>
                <a:ea typeface="Calibri" panose="020F0502020204030204" pitchFamily="34" charset="0"/>
                <a:cs typeface="Mangal" panose="02040503050203030202" pitchFamily="18" charset="0"/>
              </a:rPr>
              <a:t>performed with scores 0.68 &amp; 0.70 in Train data set and Test data set.</a:t>
            </a:r>
          </a:p>
          <a:p>
            <a:pPr marL="285750" indent="-285750" algn="just">
              <a:lnSpc>
                <a:spcPct val="107000"/>
              </a:lnSpc>
              <a:spcAft>
                <a:spcPts val="800"/>
              </a:spcAft>
              <a:buFont typeface="Wingdings" panose="05000000000000000000" pitchFamily="2" charset="2"/>
              <a:buChar char="v"/>
            </a:pPr>
            <a:r>
              <a:rPr lang="en-IN" sz="1400" dirty="0">
                <a:effectLst/>
                <a:latin typeface="Calibri" panose="020F0502020204030204" pitchFamily="34" charset="0"/>
                <a:ea typeface="Calibri" panose="020F0502020204030204" pitchFamily="34" charset="0"/>
                <a:cs typeface="Mangal" panose="02040503050203030202" pitchFamily="18" charset="0"/>
              </a:rPr>
              <a:t>The </a:t>
            </a:r>
            <a:r>
              <a:rPr lang="en-IN" sz="1400" b="1" dirty="0">
                <a:solidFill>
                  <a:srgbClr val="ED7D31"/>
                </a:solidFill>
                <a:effectLst/>
                <a:latin typeface="Calibri" panose="020F0502020204030204" pitchFamily="34" charset="0"/>
                <a:ea typeface="Calibri" panose="020F0502020204030204" pitchFamily="34" charset="0"/>
                <a:cs typeface="Mangal" panose="02040503050203030202" pitchFamily="18" charset="0"/>
              </a:rPr>
              <a:t>Ridge model</a:t>
            </a:r>
            <a:r>
              <a:rPr lang="en-IN" sz="1400" dirty="0">
                <a:solidFill>
                  <a:srgbClr val="ED7D31"/>
                </a:solidFill>
                <a:effectLst/>
                <a:latin typeface="Calibri" panose="020F0502020204030204" pitchFamily="34" charset="0"/>
                <a:ea typeface="Calibri" panose="020F0502020204030204" pitchFamily="34" charset="0"/>
                <a:cs typeface="Mangal" panose="02040503050203030202" pitchFamily="18" charset="0"/>
              </a:rPr>
              <a:t> </a:t>
            </a:r>
            <a:r>
              <a:rPr lang="en-IN" sz="1400" dirty="0">
                <a:effectLst/>
                <a:latin typeface="Calibri" panose="020F0502020204030204" pitchFamily="34" charset="0"/>
                <a:ea typeface="Calibri" panose="020F0502020204030204" pitchFamily="34" charset="0"/>
                <a:cs typeface="Mangal" panose="02040503050203030202" pitchFamily="18" charset="0"/>
              </a:rPr>
              <a:t>also performed with scores 0.68 &amp; 0.70 in Train data set and Test data set as linear regression model.</a:t>
            </a:r>
          </a:p>
          <a:p>
            <a:pPr marL="285750" indent="-285750" algn="just">
              <a:lnSpc>
                <a:spcPct val="107000"/>
              </a:lnSpc>
              <a:spcAft>
                <a:spcPts val="800"/>
              </a:spcAft>
              <a:buFont typeface="Wingdings" panose="05000000000000000000" pitchFamily="2" charset="2"/>
              <a:buChar char="v"/>
            </a:pPr>
            <a:r>
              <a:rPr lang="en-IN" sz="1400" dirty="0">
                <a:effectLst/>
                <a:latin typeface="Calibri" panose="020F0502020204030204" pitchFamily="34" charset="0"/>
                <a:ea typeface="Calibri" panose="020F0502020204030204" pitchFamily="34" charset="0"/>
                <a:cs typeface="Mangal" panose="02040503050203030202" pitchFamily="18" charset="0"/>
              </a:rPr>
              <a:t>The </a:t>
            </a:r>
            <a:r>
              <a:rPr lang="en-IN" sz="1400" b="1" dirty="0" err="1">
                <a:solidFill>
                  <a:srgbClr val="ED7D31"/>
                </a:solidFill>
                <a:effectLst/>
                <a:latin typeface="Calibri" panose="020F0502020204030204" pitchFamily="34" charset="0"/>
                <a:ea typeface="Calibri" panose="020F0502020204030204" pitchFamily="34" charset="0"/>
                <a:cs typeface="Mangal" panose="02040503050203030202" pitchFamily="18" charset="0"/>
              </a:rPr>
              <a:t>Losso</a:t>
            </a:r>
            <a:r>
              <a:rPr lang="en-IN" sz="1400" b="1" dirty="0">
                <a:solidFill>
                  <a:srgbClr val="ED7D31"/>
                </a:solidFill>
                <a:effectLst/>
                <a:latin typeface="Calibri" panose="020F0502020204030204" pitchFamily="34" charset="0"/>
                <a:ea typeface="Calibri" panose="020F0502020204030204" pitchFamily="34" charset="0"/>
                <a:cs typeface="Mangal" panose="02040503050203030202" pitchFamily="18" charset="0"/>
              </a:rPr>
              <a:t> model</a:t>
            </a:r>
            <a:r>
              <a:rPr lang="en-IN" sz="1400" dirty="0">
                <a:solidFill>
                  <a:srgbClr val="ED7D31"/>
                </a:solidFill>
                <a:effectLst/>
                <a:latin typeface="Calibri" panose="020F0502020204030204" pitchFamily="34" charset="0"/>
                <a:ea typeface="Calibri" panose="020F0502020204030204" pitchFamily="34" charset="0"/>
                <a:cs typeface="Mangal" panose="02040503050203030202" pitchFamily="18" charset="0"/>
              </a:rPr>
              <a:t> </a:t>
            </a:r>
            <a:r>
              <a:rPr lang="en-IN" sz="1400" dirty="0">
                <a:effectLst/>
                <a:latin typeface="Calibri" panose="020F0502020204030204" pitchFamily="34" charset="0"/>
                <a:ea typeface="Calibri" panose="020F0502020204030204" pitchFamily="34" charset="0"/>
                <a:cs typeface="Mangal" panose="02040503050203030202" pitchFamily="18" charset="0"/>
              </a:rPr>
              <a:t>performed with scores 0.68 &amp; 0.68 in Train data set and Test data set</a:t>
            </a:r>
          </a:p>
          <a:p>
            <a:pPr marL="285750" indent="-285750" algn="just">
              <a:lnSpc>
                <a:spcPct val="107000"/>
              </a:lnSpc>
              <a:spcAft>
                <a:spcPts val="800"/>
              </a:spcAft>
              <a:buFont typeface="Wingdings" panose="05000000000000000000" pitchFamily="2" charset="2"/>
              <a:buChar char="v"/>
            </a:pPr>
            <a:r>
              <a:rPr lang="en-IN" sz="1400" dirty="0">
                <a:effectLst/>
                <a:latin typeface="Calibri" panose="020F0502020204030204" pitchFamily="34" charset="0"/>
                <a:ea typeface="Calibri" panose="020F0502020204030204" pitchFamily="34" charset="0"/>
                <a:cs typeface="Mangal" panose="02040503050203030202" pitchFamily="18" charset="0"/>
              </a:rPr>
              <a:t>Though </a:t>
            </a:r>
            <a:r>
              <a:rPr lang="en-IN" sz="1400" b="1" dirty="0">
                <a:solidFill>
                  <a:srgbClr val="ED7D31"/>
                </a:solidFill>
                <a:effectLst/>
                <a:latin typeface="Calibri" panose="020F0502020204030204" pitchFamily="34" charset="0"/>
                <a:ea typeface="Calibri" panose="020F0502020204030204" pitchFamily="34" charset="0"/>
                <a:cs typeface="Mangal" panose="02040503050203030202" pitchFamily="18" charset="0"/>
              </a:rPr>
              <a:t>KNN regressor</a:t>
            </a:r>
            <a:r>
              <a:rPr lang="en-IN" sz="1400" dirty="0">
                <a:solidFill>
                  <a:srgbClr val="ED7D31"/>
                </a:solidFill>
                <a:effectLst/>
                <a:latin typeface="Calibri" panose="020F0502020204030204" pitchFamily="34" charset="0"/>
                <a:ea typeface="Calibri" panose="020F0502020204030204" pitchFamily="34" charset="0"/>
                <a:cs typeface="Mangal" panose="02040503050203030202" pitchFamily="18" charset="0"/>
              </a:rPr>
              <a:t> </a:t>
            </a:r>
            <a:r>
              <a:rPr lang="en-IN" sz="1400" dirty="0">
                <a:effectLst/>
                <a:latin typeface="Calibri" panose="020F0502020204030204" pitchFamily="34" charset="0"/>
                <a:ea typeface="Calibri" panose="020F0502020204030204" pitchFamily="34" charset="0"/>
                <a:cs typeface="Mangal" panose="02040503050203030202" pitchFamily="18" charset="0"/>
              </a:rPr>
              <a:t>performed well in training set, the performance score in Test data set is very less. This shows that the model is overfitted in training set.</a:t>
            </a:r>
          </a:p>
          <a:p>
            <a:pPr marL="285750" indent="-285750" algn="just">
              <a:lnSpc>
                <a:spcPct val="107000"/>
              </a:lnSpc>
              <a:spcAft>
                <a:spcPts val="800"/>
              </a:spcAft>
              <a:buFont typeface="Wingdings" panose="05000000000000000000" pitchFamily="2" charset="2"/>
              <a:buChar char="v"/>
            </a:pPr>
            <a:r>
              <a:rPr lang="en-IN" sz="1400" dirty="0">
                <a:effectLst/>
                <a:latin typeface="Calibri" panose="020F0502020204030204" pitchFamily="34" charset="0"/>
                <a:ea typeface="Calibri" panose="020F0502020204030204" pitchFamily="34" charset="0"/>
                <a:cs typeface="Mangal" panose="02040503050203030202" pitchFamily="18" charset="0"/>
              </a:rPr>
              <a:t>The above negative scores in </a:t>
            </a:r>
            <a:r>
              <a:rPr lang="en-IN" sz="1400" b="1" dirty="0">
                <a:solidFill>
                  <a:srgbClr val="ED7D31"/>
                </a:solidFill>
                <a:effectLst/>
                <a:latin typeface="Calibri" panose="020F0502020204030204" pitchFamily="34" charset="0"/>
                <a:ea typeface="Calibri" panose="020F0502020204030204" pitchFamily="34" charset="0"/>
                <a:cs typeface="Mangal" panose="02040503050203030202" pitchFamily="18" charset="0"/>
              </a:rPr>
              <a:t>SVR model</a:t>
            </a:r>
            <a:r>
              <a:rPr lang="en-IN" sz="1400" dirty="0">
                <a:solidFill>
                  <a:srgbClr val="ED7D31"/>
                </a:solidFill>
                <a:effectLst/>
                <a:latin typeface="Calibri" panose="020F0502020204030204" pitchFamily="34" charset="0"/>
                <a:ea typeface="Calibri" panose="020F0502020204030204" pitchFamily="34" charset="0"/>
                <a:cs typeface="Mangal" panose="02040503050203030202" pitchFamily="18" charset="0"/>
              </a:rPr>
              <a:t> </a:t>
            </a:r>
            <a:r>
              <a:rPr lang="en-IN" sz="1400" dirty="0">
                <a:effectLst/>
                <a:latin typeface="Calibri" panose="020F0502020204030204" pitchFamily="34" charset="0"/>
                <a:ea typeface="Calibri" panose="020F0502020204030204" pitchFamily="34" charset="0"/>
                <a:cs typeface="Mangal" panose="02040503050203030202" pitchFamily="18" charset="0"/>
              </a:rPr>
              <a:t>are due to non-learning of the model in the training set which results in non-performance in Test data set. Later, modified the parameters and performed the model again. After performing the SVR model with modified parameters, it has not performed well with just ~0.57 scores in both training and test data sets.</a:t>
            </a:r>
          </a:p>
          <a:p>
            <a:pPr marL="285750" indent="-285750" algn="just">
              <a:lnSpc>
                <a:spcPct val="107000"/>
              </a:lnSpc>
              <a:spcAft>
                <a:spcPts val="800"/>
              </a:spcAft>
              <a:buFont typeface="Wingdings" panose="05000000000000000000" pitchFamily="2" charset="2"/>
              <a:buChar char="v"/>
            </a:pPr>
            <a:r>
              <a:rPr lang="en-IN" sz="1400" dirty="0">
                <a:effectLst/>
                <a:latin typeface="Calibri" panose="020F0502020204030204" pitchFamily="34" charset="0"/>
                <a:ea typeface="Calibri" panose="020F0502020204030204" pitchFamily="34" charset="0"/>
                <a:cs typeface="Mangal" panose="02040503050203030202" pitchFamily="18" charset="0"/>
              </a:rPr>
              <a:t>Above performance of first </a:t>
            </a:r>
            <a:r>
              <a:rPr lang="en-IN" sz="1400" b="1" dirty="0">
                <a:solidFill>
                  <a:srgbClr val="ED7D31"/>
                </a:solidFill>
                <a:effectLst/>
                <a:latin typeface="Calibri" panose="020F0502020204030204" pitchFamily="34" charset="0"/>
                <a:ea typeface="Calibri" panose="020F0502020204030204" pitchFamily="34" charset="0"/>
                <a:cs typeface="Mangal" panose="02040503050203030202" pitchFamily="18" charset="0"/>
              </a:rPr>
              <a:t>Decision Tree model</a:t>
            </a:r>
            <a:r>
              <a:rPr lang="en-IN" sz="1400" dirty="0">
                <a:solidFill>
                  <a:srgbClr val="ED7D31"/>
                </a:solidFill>
                <a:effectLst/>
                <a:latin typeface="Calibri" panose="020F0502020204030204" pitchFamily="34" charset="0"/>
                <a:ea typeface="Calibri" panose="020F0502020204030204" pitchFamily="34" charset="0"/>
                <a:cs typeface="Mangal" panose="02040503050203030202" pitchFamily="18" charset="0"/>
              </a:rPr>
              <a:t> </a:t>
            </a:r>
            <a:r>
              <a:rPr lang="en-IN" sz="1400" dirty="0">
                <a:effectLst/>
                <a:latin typeface="Calibri" panose="020F0502020204030204" pitchFamily="34" charset="0"/>
                <a:ea typeface="Calibri" panose="020F0502020204030204" pitchFamily="34" charset="0"/>
                <a:cs typeface="Mangal" panose="02040503050203030202" pitchFamily="18" charset="0"/>
              </a:rPr>
              <a:t>shows overfit in training set with 0.99 score and low performance in test set. Decision tree model with modified parameters has better performed on the training set and test set compared to initial decision tree model. But overall decision tree has not performed well compared to linear regression models.</a:t>
            </a:r>
          </a:p>
          <a:p>
            <a:pPr marL="285750" indent="-285750" algn="just">
              <a:lnSpc>
                <a:spcPct val="107000"/>
              </a:lnSpc>
              <a:spcAft>
                <a:spcPts val="800"/>
              </a:spcAft>
              <a:buFont typeface="Wingdings" panose="05000000000000000000" pitchFamily="2" charset="2"/>
              <a:buChar char="v"/>
            </a:pPr>
            <a:r>
              <a:rPr lang="en-IN" sz="1400" dirty="0">
                <a:effectLst/>
                <a:latin typeface="Calibri" panose="020F0502020204030204" pitchFamily="34" charset="0"/>
                <a:ea typeface="Calibri" panose="020F0502020204030204" pitchFamily="34" charset="0"/>
                <a:cs typeface="Mangal" panose="02040503050203030202" pitchFamily="18" charset="0"/>
              </a:rPr>
              <a:t>From the model performance table, we can observe that, </a:t>
            </a:r>
            <a:r>
              <a:rPr lang="en-IN" sz="1400" b="1" dirty="0">
                <a:effectLst/>
                <a:latin typeface="Calibri" panose="020F0502020204030204" pitchFamily="34" charset="0"/>
                <a:ea typeface="Calibri" panose="020F0502020204030204" pitchFamily="34" charset="0"/>
                <a:cs typeface="Mangal" panose="02040503050203030202" pitchFamily="18" charset="0"/>
              </a:rPr>
              <a:t>KNN regressor model, SVR</a:t>
            </a:r>
            <a:r>
              <a:rPr lang="en-IN" sz="1400" dirty="0">
                <a:effectLst/>
                <a:latin typeface="Calibri" panose="020F0502020204030204" pitchFamily="34" charset="0"/>
                <a:ea typeface="Calibri" panose="020F0502020204030204" pitchFamily="34" charset="0"/>
                <a:cs typeface="Mangal" panose="02040503050203030202" pitchFamily="18" charset="0"/>
              </a:rPr>
              <a:t> and </a:t>
            </a:r>
            <a:r>
              <a:rPr lang="en-IN" sz="1400" b="1" dirty="0">
                <a:effectLst/>
                <a:latin typeface="Calibri" panose="020F0502020204030204" pitchFamily="34" charset="0"/>
                <a:ea typeface="Calibri" panose="020F0502020204030204" pitchFamily="34" charset="0"/>
                <a:cs typeface="Mangal" panose="02040503050203030202" pitchFamily="18" charset="0"/>
              </a:rPr>
              <a:t>decision tree models</a:t>
            </a:r>
            <a:r>
              <a:rPr lang="en-IN" sz="1400" dirty="0">
                <a:effectLst/>
                <a:latin typeface="Calibri" panose="020F0502020204030204" pitchFamily="34" charset="0"/>
                <a:ea typeface="Calibri" panose="020F0502020204030204" pitchFamily="34" charset="0"/>
                <a:cs typeface="Mangal" panose="02040503050203030202" pitchFamily="18" charset="0"/>
              </a:rPr>
              <a:t> have not performed well in comparison with </a:t>
            </a:r>
            <a:r>
              <a:rPr lang="en-IN" sz="1400" b="1" dirty="0">
                <a:effectLst/>
                <a:latin typeface="Calibri" panose="020F0502020204030204" pitchFamily="34" charset="0"/>
                <a:ea typeface="Calibri" panose="020F0502020204030204" pitchFamily="34" charset="0"/>
                <a:cs typeface="Mangal" panose="02040503050203030202" pitchFamily="18" charset="0"/>
              </a:rPr>
              <a:t>linear regression models</a:t>
            </a:r>
            <a:r>
              <a:rPr lang="en-IN" sz="1400" dirty="0">
                <a:effectLst/>
                <a:latin typeface="Calibri" panose="020F0502020204030204" pitchFamily="34" charset="0"/>
                <a:ea typeface="Calibri" panose="020F0502020204030204" pitchFamily="34" charset="0"/>
                <a:cs typeface="Mangal" panose="02040503050203030202" pitchFamily="18" charset="0"/>
              </a:rPr>
              <a:t>.</a:t>
            </a:r>
            <a:endParaRPr lang="en-IN" sz="1600" dirty="0">
              <a:solidFill>
                <a:srgbClr val="6D686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920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357144" y="500999"/>
            <a:ext cx="10696338" cy="5989460"/>
          </a:xfrm>
          <a:prstGeom prst="rect">
            <a:avLst/>
          </a:prstGeom>
          <a:noFill/>
        </p:spPr>
        <p:txBody>
          <a:bodyPr wrap="square" rtlCol="0">
            <a:spAutoFit/>
          </a:bodyPr>
          <a:lstStyle/>
          <a:p>
            <a:pPr algn="just">
              <a:lnSpc>
                <a:spcPct val="107000"/>
              </a:lnSpc>
              <a:spcAft>
                <a:spcPts val="800"/>
              </a:spcAft>
            </a:pPr>
            <a:r>
              <a:rPr lang="en-IN" sz="1400" dirty="0">
                <a:effectLst/>
                <a:latin typeface="Calibri" panose="020F0502020204030204" pitchFamily="34" charset="0"/>
                <a:ea typeface="Calibri" panose="020F0502020204030204" pitchFamily="34" charset="0"/>
                <a:cs typeface="Mangal" panose="02040503050203030202" pitchFamily="18" charset="0"/>
              </a:rPr>
              <a:t>Later, performed the </a:t>
            </a:r>
            <a:r>
              <a:rPr lang="en-IN" sz="1400" b="1" dirty="0">
                <a:effectLst/>
                <a:latin typeface="Calibri" panose="020F0502020204030204" pitchFamily="34" charset="0"/>
                <a:ea typeface="Calibri" panose="020F0502020204030204" pitchFamily="34" charset="0"/>
                <a:cs typeface="Mangal" panose="02040503050203030202" pitchFamily="18" charset="0"/>
              </a:rPr>
              <a:t>Ensemble Models</a:t>
            </a:r>
            <a:r>
              <a:rPr lang="en-IN" sz="1400" dirty="0">
                <a:effectLst/>
                <a:latin typeface="Calibri" panose="020F0502020204030204" pitchFamily="34" charset="0"/>
                <a:ea typeface="Calibri" panose="020F0502020204030204" pitchFamily="34" charset="0"/>
                <a:cs typeface="Mangal" panose="02040503050203030202" pitchFamily="18" charset="0"/>
              </a:rPr>
              <a:t> (Bagging, Boosting, Random Forest) models. The </a:t>
            </a:r>
            <a:r>
              <a:rPr lang="en-IN" sz="1400" b="1"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Gradient boosting model</a:t>
            </a:r>
            <a:r>
              <a:rPr lang="en-IN" sz="1400"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 </a:t>
            </a:r>
            <a:r>
              <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has provided good scores for both training and test sets. </a:t>
            </a:r>
            <a:r>
              <a:rPr lang="en-IN" sz="1400" b="1"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Bagging model</a:t>
            </a:r>
            <a:r>
              <a:rPr lang="en-IN" sz="1400"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 </a:t>
            </a:r>
            <a:r>
              <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also performed well in train and test sets, there seems to be overfitting in training set. We need to analyse further by hyper tuning the model. </a:t>
            </a:r>
            <a:r>
              <a:rPr lang="en-IN" sz="1400" b="1"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Random Forest Model</a:t>
            </a:r>
            <a:r>
              <a:rPr lang="en-IN" sz="1400"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 </a:t>
            </a:r>
            <a:r>
              <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performed well in both training and testing data. But there is overfitting for train data.</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400" b="1" dirty="0">
                <a:effectLst/>
                <a:latin typeface="Calibri" panose="020F0502020204030204" pitchFamily="34" charset="0"/>
                <a:ea typeface="Calibri" panose="020F0502020204030204" pitchFamily="34" charset="0"/>
                <a:cs typeface="Mangal" panose="02040503050203030202" pitchFamily="18" charset="0"/>
              </a:rPr>
              <a:t>Ensemble models have performed well on train and test sets. These models can be selected for further analysis with hyper tuning and feature selection.</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r>
              <a:rPr lang="en-IN" sz="1400" b="1" dirty="0"/>
              <a:t>Important Features: </a:t>
            </a:r>
            <a:r>
              <a:rPr lang="en-US" sz="1400" dirty="0"/>
              <a:t>The top 30 features are covering about 99% variance in gradient boosting model.</a:t>
            </a:r>
            <a:endParaRPr lang="en-IN" sz="1400" dirty="0"/>
          </a:p>
          <a:p>
            <a:r>
              <a:rPr lang="en-IN" sz="1400" dirty="0"/>
              <a:t> </a:t>
            </a:r>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p:txBody>
      </p:sp>
      <p:pic>
        <p:nvPicPr>
          <p:cNvPr id="3" name="Picture 2">
            <a:extLst>
              <a:ext uri="{FF2B5EF4-FFF2-40B4-BE49-F238E27FC236}">
                <a16:creationId xmlns:a16="http://schemas.microsoft.com/office/drawing/2014/main" id="{6FCE9BDD-04D9-343A-0A7F-086E88A73EBD}"/>
              </a:ext>
            </a:extLst>
          </p:cNvPr>
          <p:cNvPicPr>
            <a:picLocks noChangeAspect="1"/>
          </p:cNvPicPr>
          <p:nvPr/>
        </p:nvPicPr>
        <p:blipFill>
          <a:blip r:embed="rId2"/>
          <a:stretch>
            <a:fillRect/>
          </a:stretch>
        </p:blipFill>
        <p:spPr>
          <a:xfrm>
            <a:off x="1961323" y="2563906"/>
            <a:ext cx="8409858" cy="3926553"/>
          </a:xfrm>
          <a:prstGeom prst="rect">
            <a:avLst/>
          </a:prstGeom>
        </p:spPr>
      </p:pic>
    </p:spTree>
    <p:extLst>
      <p:ext uri="{BB962C8B-B14F-4D97-AF65-F5344CB8AC3E}">
        <p14:creationId xmlns:p14="http://schemas.microsoft.com/office/powerpoint/2010/main" val="202373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473685" y="572716"/>
            <a:ext cx="10696338" cy="5940088"/>
          </a:xfrm>
          <a:prstGeom prst="rect">
            <a:avLst/>
          </a:prstGeom>
          <a:noFill/>
        </p:spPr>
        <p:txBody>
          <a:bodyPr wrap="square" rtlCol="0">
            <a:spAutoFit/>
          </a:bodyPr>
          <a:lstStyle/>
          <a:p>
            <a:r>
              <a:rPr lang="en-US" sz="1600" b="1" dirty="0"/>
              <a:t>Model Tuning </a:t>
            </a:r>
          </a:p>
          <a:p>
            <a:pPr marL="285750" indent="-285750">
              <a:buFont typeface="Arial" pitchFamily="34" charset="0"/>
              <a:buChar char="•"/>
            </a:pPr>
            <a:r>
              <a:rPr lang="en-US" sz="1400" dirty="0"/>
              <a:t>Actionable business insights such as identification of features which are contributing to decide the best price of a house with greater accuracy and confidence level. </a:t>
            </a:r>
            <a:r>
              <a:rPr lang="en-US" sz="1400" b="1" dirty="0"/>
              <a:t>Gradient boosting is giving the best score. Hence, performed hyper tuning for Gradient Boosting Model.</a:t>
            </a:r>
          </a:p>
          <a:p>
            <a:pPr marL="285750" indent="-285750">
              <a:buFont typeface="Arial" pitchFamily="34" charset="0"/>
              <a:buChar char="•"/>
            </a:pPr>
            <a:r>
              <a:rPr lang="en-US" sz="1400" dirty="0"/>
              <a:t>Model tuning is performed using </a:t>
            </a:r>
            <a:r>
              <a:rPr lang="en-US" sz="1400" dirty="0" err="1"/>
              <a:t>GridSearchCv</a:t>
            </a:r>
            <a:r>
              <a:rPr lang="en-US" sz="1400" dirty="0"/>
              <a:t>, graphical method for individual parameters.</a:t>
            </a:r>
          </a:p>
          <a:p>
            <a:r>
              <a:rPr lang="en-US" sz="1400" b="1" dirty="0"/>
              <a:t>Hyper tuning using graphs:</a:t>
            </a:r>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pPr marL="0" marR="0" algn="ctr"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TREE / LINEAR</a:t>
            </a:r>
            <a:endParaRPr lang="en-IN" sz="1800" b="0" i="0" u="none" strike="noStrike" dirty="0">
              <a:effectLst/>
              <a:latin typeface="Arial" panose="020B0604020202020204" pitchFamily="34" charset="0"/>
            </a:endParaRPr>
          </a:p>
          <a:p>
            <a:pPr marL="0" marR="0" algn="ctr"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ENSEMBLE MODELLING</a:t>
            </a:r>
            <a:endParaRPr lang="en-IN" sz="1800" b="0" i="0" u="none" strike="noStrike" dirty="0">
              <a:effectLst/>
              <a:latin typeface="Arial" panose="020B0604020202020204" pitchFamily="34" charset="0"/>
            </a:endParaRPr>
          </a:p>
          <a:p>
            <a:pPr marL="0" marR="0" algn="ctr"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SCALED / UNSCALED</a:t>
            </a:r>
            <a:endParaRPr lang="en-IN" sz="1800" b="0" i="0" u="none" strike="noStrike" dirty="0">
              <a:effectLst/>
              <a:latin typeface="Arial" panose="020B0604020202020204" pitchFamily="34" charset="0"/>
            </a:endParaRPr>
          </a:p>
          <a:p>
            <a:pPr marL="0" marR="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marR="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1. We used two data sets.</a:t>
            </a:r>
            <a:endParaRPr lang="en-IN" sz="1800" b="0" i="0" u="none" strike="noStrike" dirty="0">
              <a:effectLst/>
              <a:latin typeface="Arial" panose="020B0604020202020204" pitchFamily="34" charset="0"/>
            </a:endParaRPr>
          </a:p>
          <a:p>
            <a:pPr marL="347472" marR="0" indent="-347472"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Tree</a:t>
            </a:r>
            <a:endParaRPr lang="en-IN" sz="1800" b="0" i="0" u="none" strike="noStrike" dirty="0">
              <a:effectLst/>
              <a:latin typeface="Arial" panose="020B0604020202020204" pitchFamily="34" charset="0"/>
            </a:endParaRPr>
          </a:p>
          <a:p>
            <a:pPr marL="347472" marR="0" indent="-347472" algn="l" rtl="0" eaLnBrk="1" fontAlgn="t" latinLnBrk="0" hangingPunct="1">
              <a:spcBef>
                <a:spcPts val="0"/>
              </a:spcBef>
              <a:spcAft>
                <a:spcPts val="0"/>
              </a:spcAft>
            </a:pPr>
            <a:endParaRPr lang="en-IN" sz="1800" b="0" i="0" u="none" strike="noStrike" dirty="0">
              <a:effectLst/>
              <a:latin typeface="Arial" panose="020B0604020202020204" pitchFamily="34" charset="0"/>
            </a:endParaRPr>
          </a:p>
        </p:txBody>
      </p:sp>
      <p:pic>
        <p:nvPicPr>
          <p:cNvPr id="3" name="Picture 2">
            <a:extLst>
              <a:ext uri="{FF2B5EF4-FFF2-40B4-BE49-F238E27FC236}">
                <a16:creationId xmlns:a16="http://schemas.microsoft.com/office/drawing/2014/main" id="{F3B7C37D-3EF8-9186-06C0-D2E3614BC375}"/>
              </a:ext>
            </a:extLst>
          </p:cNvPr>
          <p:cNvPicPr>
            <a:picLocks noChangeAspect="1"/>
          </p:cNvPicPr>
          <p:nvPr/>
        </p:nvPicPr>
        <p:blipFill>
          <a:blip r:embed="rId2"/>
          <a:stretch>
            <a:fillRect/>
          </a:stretch>
        </p:blipFill>
        <p:spPr>
          <a:xfrm>
            <a:off x="552508" y="1864659"/>
            <a:ext cx="3239562" cy="2113223"/>
          </a:xfrm>
          <a:prstGeom prst="rect">
            <a:avLst/>
          </a:prstGeom>
        </p:spPr>
      </p:pic>
      <p:pic>
        <p:nvPicPr>
          <p:cNvPr id="8" name="Picture 7">
            <a:extLst>
              <a:ext uri="{FF2B5EF4-FFF2-40B4-BE49-F238E27FC236}">
                <a16:creationId xmlns:a16="http://schemas.microsoft.com/office/drawing/2014/main" id="{D833571C-A266-378E-EBCC-874FAD2AD19F}"/>
              </a:ext>
            </a:extLst>
          </p:cNvPr>
          <p:cNvPicPr>
            <a:picLocks noChangeAspect="1"/>
          </p:cNvPicPr>
          <p:nvPr/>
        </p:nvPicPr>
        <p:blipFill>
          <a:blip r:embed="rId3"/>
          <a:stretch>
            <a:fillRect/>
          </a:stretch>
        </p:blipFill>
        <p:spPr>
          <a:xfrm>
            <a:off x="3870893" y="1843882"/>
            <a:ext cx="3388596" cy="2210071"/>
          </a:xfrm>
          <a:prstGeom prst="rect">
            <a:avLst/>
          </a:prstGeom>
        </p:spPr>
      </p:pic>
      <p:pic>
        <p:nvPicPr>
          <p:cNvPr id="10" name="Picture 9">
            <a:extLst>
              <a:ext uri="{FF2B5EF4-FFF2-40B4-BE49-F238E27FC236}">
                <a16:creationId xmlns:a16="http://schemas.microsoft.com/office/drawing/2014/main" id="{C94531A4-BE47-63A1-40D7-31433FB0E22D}"/>
              </a:ext>
            </a:extLst>
          </p:cNvPr>
          <p:cNvPicPr>
            <a:picLocks noChangeAspect="1"/>
          </p:cNvPicPr>
          <p:nvPr/>
        </p:nvPicPr>
        <p:blipFill>
          <a:blip r:embed="rId4"/>
          <a:stretch>
            <a:fillRect/>
          </a:stretch>
        </p:blipFill>
        <p:spPr>
          <a:xfrm>
            <a:off x="7259489" y="1820403"/>
            <a:ext cx="3388596" cy="2136436"/>
          </a:xfrm>
          <a:prstGeom prst="rect">
            <a:avLst/>
          </a:prstGeom>
        </p:spPr>
      </p:pic>
      <p:pic>
        <p:nvPicPr>
          <p:cNvPr id="12" name="Picture 11">
            <a:extLst>
              <a:ext uri="{FF2B5EF4-FFF2-40B4-BE49-F238E27FC236}">
                <a16:creationId xmlns:a16="http://schemas.microsoft.com/office/drawing/2014/main" id="{97F26993-8BAD-E264-A3FC-0E01F91FD4FB}"/>
              </a:ext>
            </a:extLst>
          </p:cNvPr>
          <p:cNvPicPr>
            <a:picLocks noChangeAspect="1"/>
          </p:cNvPicPr>
          <p:nvPr/>
        </p:nvPicPr>
        <p:blipFill>
          <a:blip r:embed="rId5"/>
          <a:stretch>
            <a:fillRect/>
          </a:stretch>
        </p:blipFill>
        <p:spPr>
          <a:xfrm>
            <a:off x="552508" y="4005545"/>
            <a:ext cx="3318385" cy="2232503"/>
          </a:xfrm>
          <a:prstGeom prst="rect">
            <a:avLst/>
          </a:prstGeom>
        </p:spPr>
      </p:pic>
      <p:pic>
        <p:nvPicPr>
          <p:cNvPr id="14" name="Picture 13">
            <a:extLst>
              <a:ext uri="{FF2B5EF4-FFF2-40B4-BE49-F238E27FC236}">
                <a16:creationId xmlns:a16="http://schemas.microsoft.com/office/drawing/2014/main" id="{3FE7EB0C-FD18-8DA1-7A3E-6B999BC588F9}"/>
              </a:ext>
            </a:extLst>
          </p:cNvPr>
          <p:cNvPicPr>
            <a:picLocks noChangeAspect="1"/>
          </p:cNvPicPr>
          <p:nvPr/>
        </p:nvPicPr>
        <p:blipFill>
          <a:blip r:embed="rId6"/>
          <a:stretch>
            <a:fillRect/>
          </a:stretch>
        </p:blipFill>
        <p:spPr>
          <a:xfrm>
            <a:off x="3905998" y="4005545"/>
            <a:ext cx="3388596" cy="2210071"/>
          </a:xfrm>
          <a:prstGeom prst="rect">
            <a:avLst/>
          </a:prstGeom>
        </p:spPr>
      </p:pic>
      <p:pic>
        <p:nvPicPr>
          <p:cNvPr id="16" name="Picture 15">
            <a:extLst>
              <a:ext uri="{FF2B5EF4-FFF2-40B4-BE49-F238E27FC236}">
                <a16:creationId xmlns:a16="http://schemas.microsoft.com/office/drawing/2014/main" id="{D0841B12-8B33-8B1F-ECFA-3B0BF855BF13}"/>
              </a:ext>
            </a:extLst>
          </p:cNvPr>
          <p:cNvPicPr>
            <a:picLocks noChangeAspect="1"/>
          </p:cNvPicPr>
          <p:nvPr/>
        </p:nvPicPr>
        <p:blipFill>
          <a:blip r:embed="rId7"/>
          <a:stretch>
            <a:fillRect/>
          </a:stretch>
        </p:blipFill>
        <p:spPr>
          <a:xfrm>
            <a:off x="7312640" y="3953808"/>
            <a:ext cx="3335445" cy="2210071"/>
          </a:xfrm>
          <a:prstGeom prst="rect">
            <a:avLst/>
          </a:prstGeom>
        </p:spPr>
      </p:pic>
    </p:spTree>
    <p:extLst>
      <p:ext uri="{BB962C8B-B14F-4D97-AF65-F5344CB8AC3E}">
        <p14:creationId xmlns:p14="http://schemas.microsoft.com/office/powerpoint/2010/main" val="1486287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384038" y="566678"/>
            <a:ext cx="10696338" cy="5724644"/>
          </a:xfrm>
          <a:prstGeom prst="rect">
            <a:avLst/>
          </a:prstGeom>
          <a:noFill/>
        </p:spPr>
        <p:txBody>
          <a:bodyPr wrap="square" rtlCol="0">
            <a:spAutoFit/>
          </a:bodyPr>
          <a:lstStyle/>
          <a:p>
            <a:r>
              <a:rPr lang="en-IN" sz="1600" b="1" dirty="0"/>
              <a:t>Observation from the above plots:</a:t>
            </a:r>
          </a:p>
          <a:p>
            <a:pPr marL="285750" indent="-285750">
              <a:buFont typeface="Wingdings" panose="05000000000000000000" pitchFamily="2" charset="2"/>
              <a:buChar char="v"/>
            </a:pPr>
            <a:r>
              <a:rPr lang="en-US" sz="1400" dirty="0" err="1"/>
              <a:t>min_samples_leaf</a:t>
            </a:r>
            <a:r>
              <a:rPr lang="en-US" sz="1400" dirty="0"/>
              <a:t> of 5 is giving best score.</a:t>
            </a:r>
          </a:p>
          <a:p>
            <a:pPr marL="285750" indent="-285750">
              <a:buFont typeface="Wingdings" panose="05000000000000000000" pitchFamily="2" charset="2"/>
              <a:buChar char="v"/>
            </a:pPr>
            <a:r>
              <a:rPr lang="en-US" sz="1400" b="0" i="0" dirty="0" err="1">
                <a:solidFill>
                  <a:srgbClr val="000000"/>
                </a:solidFill>
                <a:effectLst/>
              </a:rPr>
              <a:t>min_samples_splits</a:t>
            </a:r>
            <a:r>
              <a:rPr lang="en-US" sz="1400" b="0" i="0" dirty="0">
                <a:solidFill>
                  <a:srgbClr val="000000"/>
                </a:solidFill>
                <a:effectLst/>
              </a:rPr>
              <a:t> of about 10 is giving best score, tried expanding the range around 10. </a:t>
            </a:r>
          </a:p>
          <a:p>
            <a:pPr marL="285750" indent="-285750">
              <a:buFont typeface="Wingdings" panose="05000000000000000000" pitchFamily="2" charset="2"/>
              <a:buChar char="v"/>
            </a:pPr>
            <a:r>
              <a:rPr lang="en-US" sz="1400" b="0" i="0" dirty="0" err="1">
                <a:solidFill>
                  <a:srgbClr val="000000"/>
                </a:solidFill>
                <a:effectLst/>
              </a:rPr>
              <a:t>min_samples_splits</a:t>
            </a:r>
            <a:r>
              <a:rPr lang="en-US" sz="1400" b="0" i="0" dirty="0">
                <a:solidFill>
                  <a:srgbClr val="000000"/>
                </a:solidFill>
                <a:effectLst/>
              </a:rPr>
              <a:t> of about 12 is giving best score.</a:t>
            </a:r>
          </a:p>
          <a:p>
            <a:pPr marL="285750" indent="-285750">
              <a:buFont typeface="Wingdings" panose="05000000000000000000" pitchFamily="2" charset="2"/>
              <a:buChar char="v"/>
            </a:pPr>
            <a:r>
              <a:rPr lang="en-US" sz="1400" dirty="0" err="1"/>
              <a:t>max_depth</a:t>
            </a:r>
            <a:r>
              <a:rPr lang="en-US" sz="1400" dirty="0"/>
              <a:t> of about 6 is giving best score.</a:t>
            </a:r>
            <a:endParaRPr lang="en-US" sz="1400" dirty="0">
              <a:solidFill>
                <a:srgbClr val="000000"/>
              </a:solidFill>
            </a:endParaRPr>
          </a:p>
          <a:p>
            <a:pPr marL="285750" indent="-285750">
              <a:buFont typeface="Wingdings" panose="05000000000000000000" pitchFamily="2" charset="2"/>
              <a:buChar char="v"/>
            </a:pPr>
            <a:r>
              <a:rPr lang="en-US" sz="1400" dirty="0" err="1"/>
              <a:t>n_estimators</a:t>
            </a:r>
            <a:r>
              <a:rPr lang="en-US" sz="1400" dirty="0"/>
              <a:t> of about 1000 is giving best score</a:t>
            </a:r>
            <a:endParaRPr lang="en-US" sz="1400" dirty="0">
              <a:solidFill>
                <a:srgbClr val="000000"/>
              </a:solidFill>
            </a:endParaRPr>
          </a:p>
          <a:p>
            <a:pPr marL="285750" indent="-285750">
              <a:buFont typeface="Wingdings" panose="05000000000000000000" pitchFamily="2" charset="2"/>
              <a:buChar char="v"/>
            </a:pPr>
            <a:endParaRPr lang="en-US" sz="1400" dirty="0">
              <a:solidFill>
                <a:srgbClr val="000000"/>
              </a:solidFill>
            </a:endParaRPr>
          </a:p>
          <a:p>
            <a:r>
              <a:rPr lang="en-US" sz="1400" b="1" dirty="0" err="1"/>
              <a:t>Gridsearch</a:t>
            </a:r>
            <a:r>
              <a:rPr lang="en-US" sz="1400" b="1" dirty="0"/>
              <a:t> CV is giving better results compared to that of tuning done by graphical method of individual parameters.</a:t>
            </a:r>
          </a:p>
          <a:p>
            <a:endParaRPr lang="en-US" sz="1400" b="1" dirty="0"/>
          </a:p>
          <a:p>
            <a:r>
              <a:rPr lang="en-IN" sz="1400" b="1" dirty="0"/>
              <a:t>Final parameters that are giving best result on training set are:</a:t>
            </a:r>
          </a:p>
          <a:p>
            <a:r>
              <a:rPr lang="en-IN" sz="1400" dirty="0"/>
              <a:t>    </a:t>
            </a:r>
          </a:p>
          <a:p>
            <a:r>
              <a:rPr lang="en-IN" sz="1400" dirty="0"/>
              <a:t>(0.735649589588073,</a:t>
            </a:r>
          </a:p>
          <a:p>
            <a:r>
              <a:rPr lang="en-IN" sz="1400" dirty="0"/>
              <a:t> {'</a:t>
            </a:r>
            <a:r>
              <a:rPr lang="en-IN" sz="1400" dirty="0" err="1"/>
              <a:t>learning_rate</a:t>
            </a:r>
            <a:r>
              <a:rPr lang="en-IN" sz="1400" dirty="0"/>
              <a:t>': 0.1,</a:t>
            </a:r>
          </a:p>
          <a:p>
            <a:r>
              <a:rPr lang="en-IN" sz="1400" dirty="0"/>
              <a:t>  'loss': '</a:t>
            </a:r>
            <a:r>
              <a:rPr lang="en-IN" sz="1400" dirty="0" err="1"/>
              <a:t>huber</a:t>
            </a:r>
            <a:r>
              <a:rPr lang="en-IN" sz="1400" dirty="0"/>
              <a:t>',</a:t>
            </a:r>
          </a:p>
          <a:p>
            <a:r>
              <a:rPr lang="en-IN" sz="1400" dirty="0"/>
              <a:t>  '</a:t>
            </a:r>
            <a:r>
              <a:rPr lang="en-IN" sz="1400" dirty="0" err="1"/>
              <a:t>max_depth</a:t>
            </a:r>
            <a:r>
              <a:rPr lang="en-IN" sz="1400" dirty="0"/>
              <a:t>': 5,</a:t>
            </a:r>
          </a:p>
          <a:p>
            <a:r>
              <a:rPr lang="en-IN" sz="1400" dirty="0"/>
              <a:t>  '</a:t>
            </a:r>
            <a:r>
              <a:rPr lang="en-IN" sz="1400" dirty="0" err="1"/>
              <a:t>max_features</a:t>
            </a:r>
            <a:r>
              <a:rPr lang="en-IN" sz="1400" dirty="0"/>
              <a:t>': 'sqrt',</a:t>
            </a:r>
          </a:p>
          <a:p>
            <a:r>
              <a:rPr lang="en-IN" sz="1400" dirty="0"/>
              <a:t>  '</a:t>
            </a:r>
            <a:r>
              <a:rPr lang="en-IN" sz="1400" dirty="0" err="1"/>
              <a:t>min_samples_leaf</a:t>
            </a:r>
            <a:r>
              <a:rPr lang="en-IN" sz="1400" dirty="0"/>
              <a:t>': 5,</a:t>
            </a:r>
          </a:p>
          <a:p>
            <a:r>
              <a:rPr lang="en-IN" sz="1400" dirty="0"/>
              <a:t>  '</a:t>
            </a:r>
            <a:r>
              <a:rPr lang="en-IN" sz="1400" dirty="0" err="1"/>
              <a:t>min_samples_split</a:t>
            </a:r>
            <a:r>
              <a:rPr lang="en-IN" sz="1400" dirty="0"/>
              <a:t>': 50,</a:t>
            </a:r>
          </a:p>
          <a:p>
            <a:r>
              <a:rPr lang="en-IN" sz="1400" dirty="0"/>
              <a:t>  '</a:t>
            </a:r>
            <a:r>
              <a:rPr lang="en-IN" sz="1400" dirty="0" err="1"/>
              <a:t>n_estimators</a:t>
            </a:r>
            <a:r>
              <a:rPr lang="en-IN" sz="1400" dirty="0"/>
              <a:t>': 1000,</a:t>
            </a:r>
          </a:p>
          <a:p>
            <a:r>
              <a:rPr lang="en-IN" sz="1400" dirty="0"/>
              <a:t>  'subsample': 1})</a:t>
            </a:r>
          </a:p>
          <a:p>
            <a:endParaRPr lang="en-IN" sz="1400" dirty="0"/>
          </a:p>
          <a:p>
            <a:r>
              <a:rPr lang="en-IN" sz="1400" dirty="0"/>
              <a:t>Building the model After hyper tuning the parameters:</a:t>
            </a:r>
          </a:p>
          <a:p>
            <a:endParaRPr lang="en-IN" sz="2800" dirty="0"/>
          </a:p>
          <a:p>
            <a:endParaRPr lang="en-IN" sz="2800" dirty="0"/>
          </a:p>
        </p:txBody>
      </p:sp>
      <p:pic>
        <p:nvPicPr>
          <p:cNvPr id="3" name="Picture 2">
            <a:extLst>
              <a:ext uri="{FF2B5EF4-FFF2-40B4-BE49-F238E27FC236}">
                <a16:creationId xmlns:a16="http://schemas.microsoft.com/office/drawing/2014/main" id="{C0215470-FFA9-0D3D-207C-CB5FB8ED626B}"/>
              </a:ext>
            </a:extLst>
          </p:cNvPr>
          <p:cNvPicPr>
            <a:picLocks noChangeAspect="1"/>
          </p:cNvPicPr>
          <p:nvPr/>
        </p:nvPicPr>
        <p:blipFill>
          <a:blip r:embed="rId2"/>
          <a:stretch>
            <a:fillRect/>
          </a:stretch>
        </p:blipFill>
        <p:spPr>
          <a:xfrm>
            <a:off x="1242592" y="5409729"/>
            <a:ext cx="8397968" cy="569730"/>
          </a:xfrm>
          <a:prstGeom prst="rect">
            <a:avLst/>
          </a:prstGeom>
        </p:spPr>
      </p:pic>
    </p:spTree>
    <p:extLst>
      <p:ext uri="{BB962C8B-B14F-4D97-AF65-F5344CB8AC3E}">
        <p14:creationId xmlns:p14="http://schemas.microsoft.com/office/powerpoint/2010/main" val="137118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375074" y="250081"/>
            <a:ext cx="10696338" cy="6402778"/>
          </a:xfrm>
          <a:prstGeom prst="rect">
            <a:avLst/>
          </a:prstGeom>
          <a:noFill/>
        </p:spPr>
        <p:txBody>
          <a:bodyPr wrap="square" rtlCol="0">
            <a:spAutoFit/>
          </a:bodyPr>
          <a:lstStyle/>
          <a:p>
            <a:r>
              <a:rPr lang="en-IN" sz="1600" b="1" dirty="0"/>
              <a:t>Confidence interval:</a:t>
            </a:r>
          </a:p>
          <a:p>
            <a:endParaRPr lang="en-IN" sz="1600" b="1" dirty="0"/>
          </a:p>
          <a:p>
            <a:endParaRPr lang="en-IN" sz="1600" b="1" dirty="0"/>
          </a:p>
          <a:p>
            <a:endParaRPr lang="en-IN" sz="2800" dirty="0"/>
          </a:p>
          <a:p>
            <a:endParaRPr lang="en-IN" sz="2800" dirty="0"/>
          </a:p>
          <a:p>
            <a:endParaRPr lang="en-IN" sz="2800" dirty="0"/>
          </a:p>
          <a:p>
            <a:endParaRPr lang="en-IN" sz="2800" dirty="0"/>
          </a:p>
          <a:p>
            <a:r>
              <a:rPr lang="en-IN" sz="1400" b="1" dirty="0"/>
              <a:t>Inference:</a:t>
            </a:r>
            <a:endParaRPr lang="en-IN" sz="1400" dirty="0"/>
          </a:p>
          <a:p>
            <a:pPr lvl="0" algn="just">
              <a:lnSpc>
                <a:spcPct val="107000"/>
              </a:lnSpc>
              <a:spcAft>
                <a:spcPts val="800"/>
              </a:spcAft>
              <a:buSzPts val="1000"/>
              <a:tabLst>
                <a:tab pos="457200" algn="l"/>
              </a:tabLst>
            </a:pPr>
            <a:r>
              <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Ensemble methods are performing better than linear models.</a:t>
            </a:r>
            <a:r>
              <a:rPr lang="en-IN" sz="1400" dirty="0">
                <a:solidFill>
                  <a:srgbClr val="000000"/>
                </a:solidFill>
                <a:latin typeface="Calibri" panose="020F0502020204030204" pitchFamily="34" charset="0"/>
                <a:ea typeface="Calibri" panose="020F0502020204030204" pitchFamily="34" charset="0"/>
                <a:cs typeface="Mangal" panose="02040503050203030202" pitchFamily="18" charset="0"/>
              </a:rPr>
              <a:t> </a:t>
            </a:r>
            <a:r>
              <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Among the ensemble models, Gradient Boosting regressor is giving better R2 score for both train and test data.</a:t>
            </a:r>
            <a:r>
              <a:rPr lang="en-IN" sz="1400" dirty="0">
                <a:solidFill>
                  <a:srgbClr val="000000"/>
                </a:solidFill>
                <a:latin typeface="Calibri" panose="020F0502020204030204" pitchFamily="34" charset="0"/>
                <a:ea typeface="Calibri" panose="020F0502020204030204" pitchFamily="34" charset="0"/>
                <a:cs typeface="Mangal" panose="02040503050203030202" pitchFamily="18" charset="0"/>
              </a:rPr>
              <a:t> </a:t>
            </a:r>
            <a:r>
              <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identified that the top 30 features are explaining the 98% variation in model (Random Forest).</a:t>
            </a:r>
            <a:r>
              <a:rPr lang="en-IN" sz="1400" dirty="0">
                <a:solidFill>
                  <a:srgbClr val="000000"/>
                </a:solidFill>
                <a:latin typeface="Calibri" panose="020F0502020204030204" pitchFamily="34" charset="0"/>
                <a:ea typeface="Calibri" panose="020F0502020204030204" pitchFamily="34" charset="0"/>
                <a:cs typeface="Mangal" panose="02040503050203030202" pitchFamily="18" charset="0"/>
              </a:rPr>
              <a:t> </a:t>
            </a:r>
            <a:r>
              <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can further hyper tune the model to improve the model performance.</a:t>
            </a:r>
            <a:r>
              <a:rPr lang="en-IN" sz="1400" dirty="0">
                <a:solidFill>
                  <a:srgbClr val="000000"/>
                </a:solidFill>
                <a:latin typeface="Calibri" panose="020F0502020204030204" pitchFamily="34" charset="0"/>
                <a:ea typeface="Calibri" panose="020F0502020204030204" pitchFamily="34" charset="0"/>
                <a:cs typeface="Mangal" panose="02040503050203030202" pitchFamily="18" charset="0"/>
              </a:rPr>
              <a:t> </a:t>
            </a:r>
            <a:r>
              <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can further explore and evaluate the features while hyper turning the ensemble models.</a:t>
            </a:r>
          </a:p>
          <a:p>
            <a:pPr>
              <a:lnSpc>
                <a:spcPct val="107000"/>
              </a:lnSpc>
              <a:spcAft>
                <a:spcPts val="800"/>
              </a:spcAft>
            </a:pPr>
            <a:r>
              <a:rPr lang="en-IN" sz="1400" dirty="0">
                <a:solidFill>
                  <a:srgbClr val="000000"/>
                </a:solidFill>
                <a:effectLst/>
                <a:ea typeface="Calibri" panose="020F0502020204030204" pitchFamily="34" charset="0"/>
                <a:cs typeface="Calibri" panose="020F0502020204030204" pitchFamily="34" charset="0"/>
              </a:rPr>
              <a:t>The best performance is given by Gradient boosting model with training (score-0.74, RMSE:125250.678917), Validation (Testing) (score-0.74, RSME:126119.532265).</a:t>
            </a:r>
            <a:endParaRPr lang="en-IN" sz="1400" dirty="0">
              <a:effectLst/>
              <a:ea typeface="Calibri" panose="020F0502020204030204" pitchFamily="34" charset="0"/>
              <a:cs typeface="Mangal" panose="02040503050203030202" pitchFamily="18" charset="0"/>
            </a:endParaRPr>
          </a:p>
          <a:p>
            <a:pPr>
              <a:lnSpc>
                <a:spcPct val="107000"/>
              </a:lnSpc>
              <a:spcAft>
                <a:spcPts val="800"/>
              </a:spcAft>
            </a:pPr>
            <a:r>
              <a:rPr lang="en-IN" sz="1400" dirty="0">
                <a:solidFill>
                  <a:srgbClr val="000000"/>
                </a:solidFill>
                <a:effectLst/>
                <a:ea typeface="Calibri" panose="020F0502020204030204" pitchFamily="34" charset="0"/>
                <a:cs typeface="Calibri" panose="020F0502020204030204" pitchFamily="34" charset="0"/>
                <a:sym typeface="Wingdings" panose="05000000000000000000" pitchFamily="2" charset="2"/>
              </a:rPr>
              <a:t></a:t>
            </a:r>
            <a:r>
              <a:rPr lang="en-IN" sz="1400" dirty="0">
                <a:solidFill>
                  <a:srgbClr val="000000"/>
                </a:solidFill>
                <a:effectLst/>
                <a:ea typeface="Calibri" panose="020F0502020204030204" pitchFamily="34" charset="0"/>
                <a:cs typeface="Calibri" panose="020F0502020204030204" pitchFamily="34" charset="0"/>
              </a:rPr>
              <a:t>After Hyper tuning the scores for training (score-0.87, RMSE:</a:t>
            </a:r>
            <a:r>
              <a:rPr lang="en-IN" sz="1400" dirty="0">
                <a:solidFill>
                  <a:srgbClr val="000000"/>
                </a:solidFill>
                <a:effectLst/>
                <a:ea typeface="Calibri" panose="020F0502020204030204" pitchFamily="34" charset="0"/>
                <a:cs typeface="Mangal" panose="02040503050203030202" pitchFamily="18" charset="0"/>
              </a:rPr>
              <a:t> </a:t>
            </a:r>
            <a:r>
              <a:rPr lang="en-IN" sz="1400" dirty="0">
                <a:solidFill>
                  <a:srgbClr val="000000"/>
                </a:solidFill>
                <a:effectLst/>
                <a:ea typeface="Calibri" panose="020F0502020204030204" pitchFamily="34" charset="0"/>
                <a:cs typeface="Calibri" panose="020F0502020204030204" pitchFamily="34" charset="0"/>
              </a:rPr>
              <a:t>87300.945397), Validation (Testing) (score-0.74, RSME:</a:t>
            </a:r>
            <a:r>
              <a:rPr lang="en-IN" sz="1400" dirty="0">
                <a:solidFill>
                  <a:srgbClr val="000000"/>
                </a:solidFill>
                <a:effectLst/>
                <a:ea typeface="Calibri" panose="020F0502020204030204" pitchFamily="34" charset="0"/>
                <a:cs typeface="Mangal" panose="02040503050203030202" pitchFamily="18" charset="0"/>
              </a:rPr>
              <a:t> </a:t>
            </a:r>
            <a:r>
              <a:rPr lang="en-IN" sz="1400" dirty="0">
                <a:solidFill>
                  <a:srgbClr val="000000"/>
                </a:solidFill>
                <a:effectLst/>
                <a:ea typeface="Calibri" panose="020F0502020204030204" pitchFamily="34" charset="0"/>
                <a:cs typeface="Calibri" panose="020F0502020204030204" pitchFamily="34" charset="0"/>
              </a:rPr>
              <a:t>125399.617617)</a:t>
            </a:r>
            <a:endParaRPr lang="en-IN" sz="1400" dirty="0">
              <a:effectLst/>
              <a:ea typeface="Calibri" panose="020F0502020204030204" pitchFamily="34" charset="0"/>
              <a:cs typeface="Mangal" panose="02040503050203030202" pitchFamily="18" charset="0"/>
            </a:endParaRPr>
          </a:p>
          <a:p>
            <a:pPr>
              <a:lnSpc>
                <a:spcPct val="107000"/>
              </a:lnSpc>
              <a:spcAft>
                <a:spcPts val="800"/>
              </a:spcAft>
            </a:pPr>
            <a:r>
              <a:rPr lang="en-IN" sz="1400" dirty="0">
                <a:solidFill>
                  <a:srgbClr val="000000"/>
                </a:solidFill>
                <a:effectLst/>
                <a:ea typeface="Calibri" panose="020F0502020204030204" pitchFamily="34" charset="0"/>
                <a:cs typeface="Calibri" panose="020F0502020204030204" pitchFamily="34" charset="0"/>
              </a:rPr>
              <a:t>The 95% confidence interval scores range from 66.7 to 80%.</a:t>
            </a:r>
            <a:endParaRPr lang="en-IN" sz="1400" dirty="0">
              <a:effectLst/>
              <a:ea typeface="Calibri" panose="020F0502020204030204" pitchFamily="34" charset="0"/>
              <a:cs typeface="Mangal" panose="02040503050203030202" pitchFamily="18" charset="0"/>
            </a:endParaRPr>
          </a:p>
          <a:p>
            <a:pPr>
              <a:lnSpc>
                <a:spcPct val="107000"/>
              </a:lnSpc>
              <a:spcAft>
                <a:spcPts val="800"/>
              </a:spcAft>
            </a:pPr>
            <a:r>
              <a:rPr lang="en-IN" sz="1400" dirty="0">
                <a:solidFill>
                  <a:srgbClr val="000000"/>
                </a:solidFill>
                <a:effectLst/>
                <a:ea typeface="Calibri" panose="020F0502020204030204" pitchFamily="34" charset="0"/>
                <a:cs typeface="Calibri" panose="020F0502020204030204" pitchFamily="34" charset="0"/>
                <a:sym typeface="Wingdings" panose="05000000000000000000" pitchFamily="2" charset="2"/>
              </a:rPr>
              <a:t></a:t>
            </a:r>
            <a:r>
              <a:rPr lang="en-IN" sz="1400" dirty="0">
                <a:solidFill>
                  <a:srgbClr val="000000"/>
                </a:solidFill>
                <a:effectLst/>
                <a:ea typeface="Calibri" panose="020F0502020204030204" pitchFamily="34" charset="0"/>
                <a:cs typeface="Calibri" panose="020F0502020204030204" pitchFamily="34" charset="0"/>
              </a:rPr>
              <a:t>The top key features that drive the price of the property are: 'furnished_1', '</a:t>
            </a:r>
            <a:r>
              <a:rPr lang="en-IN" sz="1400" dirty="0" err="1">
                <a:solidFill>
                  <a:srgbClr val="000000"/>
                </a:solidFill>
                <a:effectLst/>
                <a:ea typeface="Calibri" panose="020F0502020204030204" pitchFamily="34" charset="0"/>
                <a:cs typeface="Calibri" panose="020F0502020204030204" pitchFamily="34" charset="0"/>
              </a:rPr>
              <a:t>yr_built</a:t>
            </a:r>
            <a:r>
              <a:rPr lang="en-IN" sz="1400" dirty="0">
                <a:solidFill>
                  <a:srgbClr val="000000"/>
                </a:solidFill>
                <a:effectLst/>
                <a:ea typeface="Calibri" panose="020F0502020204030204" pitchFamily="34" charset="0"/>
                <a:cs typeface="Calibri" panose="020F0502020204030204" pitchFamily="34" charset="0"/>
              </a:rPr>
              <a:t>', 'living_measure','quality_8', '</a:t>
            </a:r>
            <a:r>
              <a:rPr lang="en-IN" sz="1400" dirty="0" err="1">
                <a:solidFill>
                  <a:srgbClr val="000000"/>
                </a:solidFill>
                <a:effectLst/>
                <a:ea typeface="Calibri" panose="020F0502020204030204" pitchFamily="34" charset="0"/>
                <a:cs typeface="Calibri" panose="020F0502020204030204" pitchFamily="34" charset="0"/>
              </a:rPr>
              <a:t>HouseLandRatio</a:t>
            </a:r>
            <a:r>
              <a:rPr lang="en-IN" sz="1400" dirty="0">
                <a:solidFill>
                  <a:srgbClr val="000000"/>
                </a:solidFill>
                <a:effectLst/>
                <a:ea typeface="Calibri" panose="020F0502020204030204" pitchFamily="34" charset="0"/>
                <a:cs typeface="Calibri" panose="020F0502020204030204" pitchFamily="34" charset="0"/>
              </a:rPr>
              <a:t>', 'lot_measure15', 'quality_9', '</a:t>
            </a:r>
            <a:r>
              <a:rPr lang="en-IN" sz="1400" dirty="0" err="1">
                <a:solidFill>
                  <a:srgbClr val="000000"/>
                </a:solidFill>
                <a:effectLst/>
                <a:ea typeface="Calibri" panose="020F0502020204030204" pitchFamily="34" charset="0"/>
                <a:cs typeface="Calibri" panose="020F0502020204030204" pitchFamily="34" charset="0"/>
              </a:rPr>
              <a:t>ceil_measure</a:t>
            </a:r>
            <a:r>
              <a:rPr lang="en-IN" sz="1400" dirty="0">
                <a:solidFill>
                  <a:srgbClr val="000000"/>
                </a:solidFill>
                <a:effectLst/>
                <a:ea typeface="Calibri" panose="020F0502020204030204" pitchFamily="34" charset="0"/>
                <a:cs typeface="Calibri" panose="020F0502020204030204" pitchFamily="34" charset="0"/>
              </a:rPr>
              <a:t>', '</a:t>
            </a:r>
            <a:r>
              <a:rPr lang="en-IN" sz="1400" dirty="0" err="1">
                <a:solidFill>
                  <a:srgbClr val="000000"/>
                </a:solidFill>
                <a:effectLst/>
                <a:ea typeface="Calibri" panose="020F0502020204030204" pitchFamily="34" charset="0"/>
                <a:cs typeface="Calibri" panose="020F0502020204030204" pitchFamily="34" charset="0"/>
              </a:rPr>
              <a:t>total_area</a:t>
            </a:r>
            <a:r>
              <a:rPr lang="en-IN" sz="1400" dirty="0">
                <a:solidFill>
                  <a:srgbClr val="000000"/>
                </a:solidFill>
                <a:effectLst/>
                <a:ea typeface="Calibri" panose="020F0502020204030204" pitchFamily="34" charset="0"/>
                <a:cs typeface="Calibri" panose="020F0502020204030204" pitchFamily="34" charset="0"/>
              </a:rPr>
              <a:t>'.</a:t>
            </a:r>
            <a:endParaRPr lang="en-IN" sz="1400" dirty="0">
              <a:effectLst/>
              <a:ea typeface="Calibri" panose="020F0502020204030204" pitchFamily="34" charset="0"/>
              <a:cs typeface="Mangal" panose="02040503050203030202" pitchFamily="18" charset="0"/>
            </a:endParaRPr>
          </a:p>
          <a:p>
            <a:pPr>
              <a:lnSpc>
                <a:spcPct val="107000"/>
              </a:lnSpc>
              <a:spcAft>
                <a:spcPts val="800"/>
              </a:spcAft>
            </a:pPr>
            <a:r>
              <a:rPr lang="en-IN" sz="1400" dirty="0">
                <a:solidFill>
                  <a:srgbClr val="000000"/>
                </a:solidFill>
                <a:effectLst/>
                <a:ea typeface="Calibri" panose="020F0502020204030204" pitchFamily="34" charset="0"/>
                <a:cs typeface="Calibri" panose="020F0502020204030204" pitchFamily="34" charset="0"/>
                <a:sym typeface="Wingdings" panose="05000000000000000000" pitchFamily="2" charset="2"/>
              </a:rPr>
              <a:t></a:t>
            </a:r>
            <a:r>
              <a:rPr lang="en-IN" sz="1400" dirty="0">
                <a:solidFill>
                  <a:srgbClr val="000000"/>
                </a:solidFill>
                <a:effectLst/>
                <a:ea typeface="Calibri" panose="020F0502020204030204" pitchFamily="34" charset="0"/>
                <a:cs typeface="Calibri" panose="020F0502020204030204" pitchFamily="34" charset="0"/>
              </a:rPr>
              <a:t>The above data is also reinforced by the analysis done during bivariate analysis done with Exploratory data analysis</a:t>
            </a:r>
            <a:endParaRPr lang="en-IN" sz="1400" dirty="0">
              <a:effectLst/>
              <a:ea typeface="Calibri" panose="020F0502020204030204" pitchFamily="34" charset="0"/>
              <a:cs typeface="Mangal" panose="02040503050203030202" pitchFamily="18" charset="0"/>
            </a:endParaRPr>
          </a:p>
          <a:p>
            <a:pPr>
              <a:lnSpc>
                <a:spcPct val="107000"/>
              </a:lnSpc>
              <a:spcAft>
                <a:spcPts val="800"/>
              </a:spcAft>
            </a:pPr>
            <a:r>
              <a:rPr lang="en-IN" sz="1400" dirty="0">
                <a:solidFill>
                  <a:srgbClr val="000000"/>
                </a:solidFill>
                <a:effectLst/>
                <a:ea typeface="Calibri" panose="020F0502020204030204" pitchFamily="34" charset="0"/>
                <a:cs typeface="Calibri" panose="020F0502020204030204" pitchFamily="34" charset="0"/>
                <a:sym typeface="Wingdings" panose="05000000000000000000" pitchFamily="2" charset="2"/>
              </a:rPr>
              <a:t></a:t>
            </a:r>
            <a:r>
              <a:rPr lang="en-IN" sz="1400" dirty="0">
                <a:solidFill>
                  <a:srgbClr val="000000"/>
                </a:solidFill>
                <a:effectLst/>
                <a:ea typeface="Calibri" panose="020F0502020204030204" pitchFamily="34" charset="0"/>
                <a:cs typeface="Calibri" panose="020F0502020204030204" pitchFamily="34" charset="0"/>
              </a:rPr>
              <a:t>For further improvisation in the model scores, the datasets can be made by treating outliers in different ways and further hyper tuning the ensemble models.</a:t>
            </a:r>
            <a:endParaRPr lang="en-IN" sz="1400" dirty="0">
              <a:effectLst/>
              <a:ea typeface="Calibri" panose="020F0502020204030204" pitchFamily="34" charset="0"/>
              <a:cs typeface="Mangal" panose="02040503050203030202" pitchFamily="18" charset="0"/>
            </a:endParaRPr>
          </a:p>
        </p:txBody>
      </p:sp>
      <p:pic>
        <p:nvPicPr>
          <p:cNvPr id="3" name="Picture 2">
            <a:extLst>
              <a:ext uri="{FF2B5EF4-FFF2-40B4-BE49-F238E27FC236}">
                <a16:creationId xmlns:a16="http://schemas.microsoft.com/office/drawing/2014/main" id="{E2DC4336-251F-39FA-D73B-56FD10EF4B8C}"/>
              </a:ext>
            </a:extLst>
          </p:cNvPr>
          <p:cNvPicPr>
            <a:picLocks noChangeAspect="1"/>
          </p:cNvPicPr>
          <p:nvPr/>
        </p:nvPicPr>
        <p:blipFill>
          <a:blip r:embed="rId2"/>
          <a:stretch>
            <a:fillRect/>
          </a:stretch>
        </p:blipFill>
        <p:spPr>
          <a:xfrm>
            <a:off x="2986433" y="366623"/>
            <a:ext cx="3673158" cy="2349683"/>
          </a:xfrm>
          <a:prstGeom prst="rect">
            <a:avLst/>
          </a:prstGeom>
        </p:spPr>
      </p:pic>
    </p:spTree>
    <p:extLst>
      <p:ext uri="{BB962C8B-B14F-4D97-AF65-F5344CB8AC3E}">
        <p14:creationId xmlns:p14="http://schemas.microsoft.com/office/powerpoint/2010/main" val="812759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824752" y="289328"/>
            <a:ext cx="9466730" cy="646331"/>
          </a:xfrm>
          <a:prstGeom prst="rect">
            <a:avLst/>
          </a:prstGeom>
        </p:spPr>
        <p:txBody>
          <a:bodyPr wrap="square" anchor="t">
            <a:spAutoFit/>
          </a:bodyPr>
          <a:lstStyle/>
          <a:p>
            <a:r>
              <a:rPr lang="en-US" sz="3600" b="1" dirty="0">
                <a:solidFill>
                  <a:srgbClr val="0070C0"/>
                </a:solidFill>
                <a:latin typeface="Arial" panose="020B0604020202020204" pitchFamily="34" charset="0"/>
                <a:cs typeface="Arial" panose="020B0604020202020204" pitchFamily="34" charset="0"/>
              </a:rPr>
              <a:t>Conclusion-Insights &amp; Recommendations</a:t>
            </a:r>
            <a:endParaRPr lang="en-US" sz="4000" b="1"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4B8933-F44C-374A-B677-D79AD8184284}"/>
              </a:ext>
            </a:extLst>
          </p:cNvPr>
          <p:cNvSpPr txBox="1"/>
          <p:nvPr/>
        </p:nvSpPr>
        <p:spPr>
          <a:xfrm>
            <a:off x="473685" y="935659"/>
            <a:ext cx="10570834" cy="5262979"/>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The average of the sale price of houses tends to be high during March, April &amp; May compared to that of September, October, November, December period.</a:t>
            </a:r>
          </a:p>
          <a:p>
            <a:pPr marL="285750" indent="-285750">
              <a:buFont typeface="Wingdings" panose="05000000000000000000" pitchFamily="2" charset="2"/>
              <a:buChar char="ü"/>
            </a:pPr>
            <a:r>
              <a:rPr lang="en-US" sz="1600" dirty="0">
                <a:latin typeface="Calibri" panose="020F0502020204030204" pitchFamily="34" charset="0"/>
                <a:ea typeface="MS Mincho" panose="02020609040205080304" pitchFamily="49" charset="-128"/>
                <a:cs typeface="Times New Roman" panose="02020603050405020304" pitchFamily="18" charset="0"/>
              </a:rPr>
              <a:t>The houses with more number of bedrooms, furnished and with basement and </a:t>
            </a:r>
            <a:r>
              <a:rPr lang="en-US" sz="1600" dirty="0" err="1">
                <a:latin typeface="Calibri" panose="020F0502020204030204" pitchFamily="34" charset="0"/>
                <a:ea typeface="MS Mincho" panose="02020609040205080304" pitchFamily="49" charset="-128"/>
                <a:cs typeface="Times New Roman" panose="02020603050405020304" pitchFamily="18" charset="0"/>
              </a:rPr>
              <a:t>living_measure</a:t>
            </a:r>
            <a:r>
              <a:rPr lang="en-US" sz="1600" dirty="0">
                <a:latin typeface="Calibri" panose="020F0502020204030204" pitchFamily="34" charset="0"/>
                <a:ea typeface="MS Mincho" panose="02020609040205080304" pitchFamily="49" charset="-128"/>
                <a:cs typeface="Times New Roman" panose="02020603050405020304" pitchFamily="18" charset="0"/>
              </a:rPr>
              <a:t> ,</a:t>
            </a:r>
            <a:r>
              <a:rPr lang="en-US" sz="1600" dirty="0" err="1">
                <a:latin typeface="Calibri" panose="020F0502020204030204" pitchFamily="34" charset="0"/>
                <a:ea typeface="MS Mincho" panose="02020609040205080304" pitchFamily="49" charset="-128"/>
                <a:cs typeface="Times New Roman" panose="02020603050405020304" pitchFamily="18" charset="0"/>
              </a:rPr>
              <a:t>lot_measure</a:t>
            </a:r>
            <a:r>
              <a:rPr lang="en-US" sz="1600" dirty="0">
                <a:latin typeface="Calibri" panose="020F0502020204030204" pitchFamily="34" charset="0"/>
                <a:ea typeface="MS Mincho" panose="02020609040205080304" pitchFamily="49" charset="-128"/>
                <a:cs typeface="Times New Roman" panose="02020603050405020304" pitchFamily="18" charset="0"/>
              </a:rPr>
              <a:t> high are to be sold at higher price.</a:t>
            </a:r>
          </a:p>
          <a:p>
            <a:pPr marL="285750" indent="-285750">
              <a:buFont typeface="Wingdings" panose="05000000000000000000" pitchFamily="2" charset="2"/>
              <a:buChar char="ü"/>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Houses with Coast(waterfront view) are less likely to be bought and they are costlier </a:t>
            </a:r>
            <a:r>
              <a:rPr lang="en-US" sz="1600" dirty="0">
                <a:latin typeface="Calibri" panose="020F0502020204030204" pitchFamily="34" charset="0"/>
                <a:ea typeface="MS Mincho" panose="02020609040205080304" pitchFamily="49" charset="-128"/>
                <a:cs typeface="Times New Roman" panose="02020603050405020304" pitchFamily="18" charset="0"/>
              </a:rPr>
              <a:t>compared to the other houses.</a:t>
            </a:r>
          </a:p>
          <a:p>
            <a:pPr marL="285750" indent="-285750">
              <a:buFont typeface="Wingdings" panose="05000000000000000000" pitchFamily="2" charset="2"/>
              <a:buChar char="ü"/>
            </a:pPr>
            <a:r>
              <a:rPr lang="en-US" sz="1600" b="0" dirty="0">
                <a:effectLst/>
                <a:latin typeface="Calibri" panose="020F0502020204030204" pitchFamily="34" charset="0"/>
                <a:ea typeface="MS Mincho" panose="02020609040205080304" pitchFamily="49" charset="-128"/>
                <a:cs typeface="Times New Roman" panose="02020603050405020304" pitchFamily="18" charset="0"/>
              </a:rPr>
              <a:t>Only 4246 houses are furnished out of 21613 houses. This shows that the sale of the fully furnished houses are comparatively low. One reason behind this can be that the fully furnished houses are more costlier.</a:t>
            </a:r>
          </a:p>
          <a:p>
            <a:pPr marL="285750" indent="-285750">
              <a:buFont typeface="Wingdings" panose="05000000000000000000" pitchFamily="2" charset="2"/>
              <a:buChar char="ü"/>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Price of the house also depends upon the Location, </a:t>
            </a:r>
            <a:r>
              <a:rPr lang="en-US" sz="1600" dirty="0">
                <a:latin typeface="Calibri" panose="020F0502020204030204" pitchFamily="34" charset="0"/>
                <a:ea typeface="MS Mincho" panose="02020609040205080304" pitchFamily="49" charset="-128"/>
                <a:cs typeface="Times New Roman" panose="02020603050405020304" pitchFamily="18" charset="0"/>
              </a:rPr>
              <a:t>area and neighborhood. For example, the houses near schools, corporate offices , parks are known to be sold at higher prices.</a:t>
            </a:r>
          </a:p>
          <a:p>
            <a:pPr marL="285750" indent="-285750">
              <a:buFont typeface="Wingdings" panose="05000000000000000000" pitchFamily="2" charset="2"/>
              <a:buChar char="ü"/>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House Prices may also </a:t>
            </a:r>
            <a:r>
              <a:rPr lang="en-US" sz="1600" dirty="0">
                <a:latin typeface="Calibri" panose="020F0502020204030204" pitchFamily="34" charset="0"/>
                <a:ea typeface="MS Mincho" panose="02020609040205080304" pitchFamily="49" charset="-128"/>
                <a:cs typeface="Times New Roman" panose="02020603050405020304" pitchFamily="18" charset="0"/>
              </a:rPr>
              <a:t>have major impact on the </a:t>
            </a:r>
            <a:r>
              <a:rPr lang="en-US" sz="1600" dirty="0" err="1">
                <a:latin typeface="Calibri" panose="020F0502020204030204" pitchFamily="34" charset="0"/>
                <a:ea typeface="MS Mincho" panose="02020609040205080304" pitchFamily="49" charset="-128"/>
                <a:cs typeface="Times New Roman" panose="02020603050405020304" pitchFamily="18" charset="0"/>
              </a:rPr>
              <a:t>aminities</a:t>
            </a:r>
            <a:r>
              <a:rPr lang="en-US" sz="1600" dirty="0">
                <a:latin typeface="Calibri" panose="020F0502020204030204" pitchFamily="34" charset="0"/>
                <a:ea typeface="MS Mincho" panose="02020609040205080304" pitchFamily="49" charset="-128"/>
                <a:cs typeface="Times New Roman" panose="02020603050405020304" pitchFamily="18" charset="0"/>
              </a:rPr>
              <a:t>.</a:t>
            </a:r>
          </a:p>
          <a:p>
            <a:pPr marL="285750" indent="-285750">
              <a:buFont typeface="Wingdings" panose="05000000000000000000" pitchFamily="2" charset="2"/>
              <a:buChar char="ü"/>
            </a:pPr>
            <a:r>
              <a:rPr lang="en-US" sz="1600" dirty="0">
                <a:latin typeface="Calibri" panose="020F0502020204030204" pitchFamily="34" charset="0"/>
                <a:ea typeface="MS Mincho" panose="02020609040205080304" pitchFamily="49" charset="-128"/>
                <a:cs typeface="Times New Roman" panose="02020603050405020304" pitchFamily="18" charset="0"/>
              </a:rPr>
              <a:t>Most of the houses are having ceil of 1 &amp; 2. Hence, It is clear that most of the houses sold are independent houses and two storied houses.</a:t>
            </a:r>
          </a:p>
          <a:p>
            <a:pPr marL="285750" indent="-285750">
              <a:buFont typeface="Wingdings" panose="05000000000000000000" pitchFamily="2" charset="2"/>
              <a:buChar char="ü"/>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Price for the houses increases with increase in living measure. i.e., Houses with high </a:t>
            </a:r>
            <a:r>
              <a:rPr lang="en-US" sz="1600" dirty="0" err="1">
                <a:effectLst/>
                <a:latin typeface="Calibri" panose="020F0502020204030204" pitchFamily="34" charset="0"/>
                <a:ea typeface="MS Mincho" panose="02020609040205080304" pitchFamily="49" charset="-128"/>
                <a:cs typeface="Times New Roman" panose="02020603050405020304" pitchFamily="18" charset="0"/>
              </a:rPr>
              <a:t>living_measure</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 are tend to be sold at higher price.</a:t>
            </a:r>
            <a:endParaRPr lang="en-US" sz="1600" dirty="0">
              <a:latin typeface="Calibri" panose="020F0502020204030204" pitchFamily="34" charset="0"/>
              <a:ea typeface="MS Mincho" panose="02020609040205080304" pitchFamily="49" charset="-128"/>
              <a:cs typeface="Times New Roman" panose="02020603050405020304" pitchFamily="18" charset="0"/>
            </a:endParaRPr>
          </a:p>
          <a:p>
            <a:pPr marL="285750" indent="-285750">
              <a:buFont typeface="Wingdings" panose="05000000000000000000" pitchFamily="2" charset="2"/>
              <a:buChar char="ü"/>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Majority of the properties/houses have quality rating between 6 to 10. </a:t>
            </a:r>
            <a:r>
              <a:rPr lang="en-US" sz="1600" b="0" dirty="0">
                <a:effectLst/>
                <a:latin typeface="Calibri" panose="020F0502020204030204" pitchFamily="34" charset="0"/>
                <a:ea typeface="MS Mincho" panose="02020609040205080304" pitchFamily="49" charset="-128"/>
                <a:cs typeface="Times New Roman" panose="02020603050405020304" pitchFamily="18" charset="0"/>
              </a:rPr>
              <a:t>Around 60% of the houses do not have the basement.</a:t>
            </a:r>
          </a:p>
          <a:p>
            <a:pPr marL="285750" indent="-285750">
              <a:buFont typeface="Wingdings" panose="05000000000000000000" pitchFamily="2" charset="2"/>
              <a:buChar char="ü"/>
            </a:pPr>
            <a:r>
              <a:rPr lang="en-US" sz="1600" dirty="0">
                <a:latin typeface="Calibri" panose="020F0502020204030204" pitchFamily="34" charset="0"/>
                <a:ea typeface="MS Mincho" panose="02020609040205080304" pitchFamily="49" charset="-128"/>
                <a:cs typeface="Times New Roman" panose="02020603050405020304" pitchFamily="18" charset="0"/>
              </a:rPr>
              <a:t>M</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ost of the houses has not been viewed(sight). Many houses were viewed(sight) twice. Condition represents rating of house which ranges from 1 – 5. Most of the houses are rated as 3 and above for its overall condition.</a:t>
            </a:r>
          </a:p>
          <a:p>
            <a:pPr marL="285750" indent="-285750">
              <a:buFont typeface="Wingdings" panose="05000000000000000000" pitchFamily="2" charset="2"/>
              <a:buChar char="ü"/>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Only 914 houses were renovated out of 21613 houses. Renovated houses utilized more land area for construction of house. Renovated properties have higher price than others with same living measure space.</a:t>
            </a:r>
          </a:p>
          <a:p>
            <a:pPr marL="285750" indent="-285750">
              <a:buFont typeface="Wingdings" panose="05000000000000000000" pitchFamily="2" charset="2"/>
              <a:buChar char="ü"/>
            </a:pPr>
            <a:endParaRPr lang="en-US" sz="1600" dirty="0">
              <a:solidFill>
                <a:srgbClr val="0F0D29"/>
              </a:solidFill>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4204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17176" y="1068072"/>
            <a:ext cx="2084173" cy="646331"/>
          </a:xfrm>
          <a:prstGeom prst="rect">
            <a:avLst/>
          </a:prstGeom>
        </p:spPr>
        <p:txBody>
          <a:bodyPr wrap="square" anchor="t">
            <a:spAutoFit/>
          </a:bodyPr>
          <a:lstStyle/>
          <a:p>
            <a:r>
              <a:rPr lang="en-US" sz="3600" b="1" dirty="0">
                <a:solidFill>
                  <a:srgbClr val="0070C0"/>
                </a:solidFill>
                <a:latin typeface="Arial" panose="020B0604020202020204" pitchFamily="34" charset="0"/>
                <a:cs typeface="Arial" panose="020B0604020202020204" pitchFamily="34" charset="0"/>
              </a:rPr>
              <a:t>Agenda</a:t>
            </a:r>
          </a:p>
        </p:txBody>
      </p:sp>
      <p:sp>
        <p:nvSpPr>
          <p:cNvPr id="7" name="TextBox 6">
            <a:extLst>
              <a:ext uri="{FF2B5EF4-FFF2-40B4-BE49-F238E27FC236}">
                <a16:creationId xmlns:a16="http://schemas.microsoft.com/office/drawing/2014/main" id="{A84B8933-F44C-374A-B677-D79AD8184284}"/>
              </a:ext>
            </a:extLst>
          </p:cNvPr>
          <p:cNvSpPr txBox="1"/>
          <p:nvPr/>
        </p:nvSpPr>
        <p:spPr>
          <a:xfrm>
            <a:off x="717176" y="1958110"/>
            <a:ext cx="10255624" cy="2985433"/>
          </a:xfrm>
          <a:prstGeom prst="rect">
            <a:avLst/>
          </a:prstGeom>
          <a:noFill/>
        </p:spPr>
        <p:txBody>
          <a:bodyPr wrap="square" rtlCol="0">
            <a:spAutoFit/>
          </a:bodyPr>
          <a:lstStyle/>
          <a:p>
            <a:pPr marL="457200" indent="-457200">
              <a:buFont typeface="Arial" panose="020B0604020202020204" pitchFamily="34" charset="0"/>
              <a:buChar char="•"/>
            </a:pPr>
            <a:r>
              <a:rPr lang="en-US" sz="2000" dirty="0"/>
              <a:t>Introduction</a:t>
            </a:r>
          </a:p>
          <a:p>
            <a:pPr marL="457200" indent="-457200">
              <a:buFont typeface="Arial" panose="020B0604020202020204" pitchFamily="34" charset="0"/>
              <a:buChar char="•"/>
            </a:pPr>
            <a:r>
              <a:rPr lang="en-US" sz="2000" dirty="0"/>
              <a:t>Understanding the Business Problem</a:t>
            </a:r>
          </a:p>
          <a:p>
            <a:pPr marL="457200" indent="-457200">
              <a:buFont typeface="Arial" panose="020B0604020202020204" pitchFamily="34" charset="0"/>
              <a:buChar char="•"/>
            </a:pPr>
            <a:r>
              <a:rPr lang="en-US" sz="2000" dirty="0"/>
              <a:t>Data Preparation</a:t>
            </a:r>
          </a:p>
          <a:p>
            <a:pPr marL="457200" indent="-457200">
              <a:buFont typeface="Arial" panose="020B0604020202020204" pitchFamily="34" charset="0"/>
              <a:buChar char="•"/>
            </a:pPr>
            <a:r>
              <a:rPr lang="en-US" sz="2000" dirty="0"/>
              <a:t>Exploratory data Analysis</a:t>
            </a:r>
          </a:p>
          <a:p>
            <a:pPr marL="457200" indent="-457200">
              <a:buFont typeface="Arial" panose="020B0604020202020204" pitchFamily="34" charset="0"/>
              <a:buChar char="•"/>
            </a:pPr>
            <a:r>
              <a:rPr lang="en-US" sz="2000" dirty="0"/>
              <a:t>Methodology overview</a:t>
            </a:r>
          </a:p>
          <a:p>
            <a:pPr marL="457200" indent="-457200">
              <a:buFont typeface="Arial" panose="020B0604020202020204" pitchFamily="34" charset="0"/>
              <a:buChar char="•"/>
            </a:pPr>
            <a:r>
              <a:rPr lang="en-US" sz="2000" dirty="0"/>
              <a:t>Model Building Approach Used &amp; Why</a:t>
            </a:r>
          </a:p>
          <a:p>
            <a:pPr marL="457200" indent="-457200">
              <a:buFont typeface="Arial" panose="020B0604020202020204" pitchFamily="34" charset="0"/>
              <a:buChar char="•"/>
            </a:pPr>
            <a:r>
              <a:rPr lang="en-US" sz="2000" dirty="0"/>
              <a:t>Insights from Analysis</a:t>
            </a:r>
          </a:p>
          <a:p>
            <a:pPr marL="457200" indent="-457200">
              <a:buFont typeface="Arial" panose="020B0604020202020204" pitchFamily="34" charset="0"/>
              <a:buChar char="•"/>
            </a:pPr>
            <a:r>
              <a:rPr lang="en-US" sz="2000" dirty="0"/>
              <a:t>Recommendations</a:t>
            </a:r>
          </a:p>
          <a:p>
            <a:endParaRPr lang="en-IN" sz="2800" dirty="0"/>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Tree>
    <p:extLst>
      <p:ext uri="{BB962C8B-B14F-4D97-AF65-F5344CB8AC3E}">
        <p14:creationId xmlns:p14="http://schemas.microsoft.com/office/powerpoint/2010/main" val="532695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469925" y="949232"/>
            <a:ext cx="10696338" cy="5262979"/>
          </a:xfrm>
          <a:prstGeom prst="rect">
            <a:avLst/>
          </a:prstGeom>
          <a:noFill/>
        </p:spPr>
        <p:txBody>
          <a:bodyPr wrap="square" rtlCol="0">
            <a:spAutoFit/>
          </a:bodyPr>
          <a:lstStyle/>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p:txBody>
      </p:sp>
      <p:pic>
        <p:nvPicPr>
          <p:cNvPr id="3" name="Picture 2">
            <a:extLst>
              <a:ext uri="{FF2B5EF4-FFF2-40B4-BE49-F238E27FC236}">
                <a16:creationId xmlns:a16="http://schemas.microsoft.com/office/drawing/2014/main" id="{F3402D75-5A16-D097-3081-8186A13D20C4}"/>
              </a:ext>
            </a:extLst>
          </p:cNvPr>
          <p:cNvPicPr>
            <a:picLocks noChangeAspect="1"/>
          </p:cNvPicPr>
          <p:nvPr/>
        </p:nvPicPr>
        <p:blipFill>
          <a:blip r:embed="rId2"/>
          <a:stretch>
            <a:fillRect/>
          </a:stretch>
        </p:blipFill>
        <p:spPr>
          <a:xfrm>
            <a:off x="0" y="1"/>
            <a:ext cx="12191999" cy="6872752"/>
          </a:xfrm>
          <a:prstGeom prst="rect">
            <a:avLst/>
          </a:prstGeom>
        </p:spPr>
      </p:pic>
    </p:spTree>
    <p:extLst>
      <p:ext uri="{BB962C8B-B14F-4D97-AF65-F5344CB8AC3E}">
        <p14:creationId xmlns:p14="http://schemas.microsoft.com/office/powerpoint/2010/main" val="193626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70966" y="1097419"/>
            <a:ext cx="2949388" cy="646331"/>
          </a:xfrm>
          <a:prstGeom prst="rect">
            <a:avLst/>
          </a:prstGeom>
        </p:spPr>
        <p:txBody>
          <a:bodyPr wrap="square" anchor="t">
            <a:spAutoFit/>
          </a:bodyPr>
          <a:lstStyle/>
          <a:p>
            <a:r>
              <a:rPr lang="en-US" sz="3600" b="1" dirty="0">
                <a:solidFill>
                  <a:srgbClr val="0070C0"/>
                </a:solidFill>
                <a:latin typeface="Arial" panose="020B0604020202020204" pitchFamily="34" charset="0"/>
                <a:cs typeface="Arial" panose="020B0604020202020204" pitchFamily="34" charset="0"/>
              </a:rPr>
              <a:t>Introduction</a:t>
            </a:r>
          </a:p>
        </p:txBody>
      </p:sp>
      <p:sp>
        <p:nvSpPr>
          <p:cNvPr id="7" name="TextBox 6">
            <a:extLst>
              <a:ext uri="{FF2B5EF4-FFF2-40B4-BE49-F238E27FC236}">
                <a16:creationId xmlns:a16="http://schemas.microsoft.com/office/drawing/2014/main" id="{A84B8933-F44C-374A-B677-D79AD8184284}"/>
              </a:ext>
            </a:extLst>
          </p:cNvPr>
          <p:cNvSpPr txBox="1"/>
          <p:nvPr/>
        </p:nvSpPr>
        <p:spPr>
          <a:xfrm>
            <a:off x="770966" y="1773986"/>
            <a:ext cx="10201833" cy="4278094"/>
          </a:xfrm>
          <a:prstGeom prst="rect">
            <a:avLst/>
          </a:prstGeom>
          <a:noFill/>
        </p:spPr>
        <p:txBody>
          <a:bodyPr wrap="square" rtlCol="0">
            <a:spAutoFit/>
          </a:bodyPr>
          <a:lstStyle/>
          <a:p>
            <a:r>
              <a:rPr lang="en-US" sz="1600" b="1" dirty="0"/>
              <a:t>Prices of real estate properties such as houses are sophisticatedly linked with our economy and the buyers may not have knowledge on the exact price range of the house to buy/sell it. The data we have gathered would help us find the actionable insights over House Price Prediction.</a:t>
            </a:r>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IN" sz="1400" b="1" dirty="0"/>
          </a:p>
          <a:p>
            <a:endParaRPr lang="en-IN" sz="1400" b="1" dirty="0"/>
          </a:p>
          <a:p>
            <a:endParaRPr lang="en-IN" sz="1400" b="1" dirty="0"/>
          </a:p>
          <a:p>
            <a:endParaRPr lang="en-IN" sz="1400" b="1" dirty="0"/>
          </a:p>
          <a:p>
            <a:endParaRPr lang="en-IN" sz="1400" b="1" dirty="0"/>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 name="Picture 4">
            <a:extLst>
              <a:ext uri="{FF2B5EF4-FFF2-40B4-BE49-F238E27FC236}">
                <a16:creationId xmlns:a16="http://schemas.microsoft.com/office/drawing/2014/main" id="{20537756-762A-7990-0FF1-643E540ACB8D}"/>
              </a:ext>
            </a:extLst>
          </p:cNvPr>
          <p:cNvPicPr>
            <a:picLocks noChangeAspect="1"/>
          </p:cNvPicPr>
          <p:nvPr/>
        </p:nvPicPr>
        <p:blipFill>
          <a:blip r:embed="rId2"/>
          <a:stretch>
            <a:fillRect/>
          </a:stretch>
        </p:blipFill>
        <p:spPr>
          <a:xfrm>
            <a:off x="3245224" y="2882308"/>
            <a:ext cx="5351929" cy="2781644"/>
          </a:xfrm>
          <a:prstGeom prst="rect">
            <a:avLst/>
          </a:prstGeom>
        </p:spPr>
      </p:pic>
    </p:spTree>
    <p:extLst>
      <p:ext uri="{BB962C8B-B14F-4D97-AF65-F5344CB8AC3E}">
        <p14:creationId xmlns:p14="http://schemas.microsoft.com/office/powerpoint/2010/main" val="248553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1" y="920188"/>
            <a:ext cx="9955253" cy="646331"/>
          </a:xfrm>
          <a:prstGeom prst="rect">
            <a:avLst/>
          </a:prstGeom>
        </p:spPr>
        <p:txBody>
          <a:bodyPr wrap="square" anchor="t">
            <a:spAutoFit/>
          </a:bodyPr>
          <a:lstStyle/>
          <a:p>
            <a:pPr algn="ctr"/>
            <a:r>
              <a:rPr lang="en-US" sz="3600" b="1" dirty="0">
                <a:solidFill>
                  <a:srgbClr val="0070C0"/>
                </a:solidFill>
                <a:latin typeface="Arial" panose="020B0604020202020204" pitchFamily="34" charset="0"/>
                <a:cs typeface="Arial" panose="020B0604020202020204" pitchFamily="34" charset="0"/>
              </a:rPr>
              <a:t>Understanding the Business Problem</a:t>
            </a:r>
          </a:p>
        </p:txBody>
      </p:sp>
      <p:sp>
        <p:nvSpPr>
          <p:cNvPr id="7" name="TextBox 6">
            <a:extLst>
              <a:ext uri="{FF2B5EF4-FFF2-40B4-BE49-F238E27FC236}">
                <a16:creationId xmlns:a16="http://schemas.microsoft.com/office/drawing/2014/main" id="{A84B8933-F44C-374A-B677-D79AD8184284}"/>
              </a:ext>
            </a:extLst>
          </p:cNvPr>
          <p:cNvSpPr txBox="1"/>
          <p:nvPr/>
        </p:nvSpPr>
        <p:spPr>
          <a:xfrm>
            <a:off x="294392" y="1693304"/>
            <a:ext cx="10678408" cy="4815806"/>
          </a:xfrm>
          <a:prstGeom prst="rect">
            <a:avLst/>
          </a:prstGeom>
          <a:noFill/>
        </p:spPr>
        <p:txBody>
          <a:bodyPr wrap="square" rtlCol="0">
            <a:spAutoFit/>
          </a:bodyPr>
          <a:lstStyle/>
          <a:p>
            <a:pPr algn="just"/>
            <a:r>
              <a:rPr lang="en-IN" sz="1600" b="1" dirty="0">
                <a:latin typeface="Arial" panose="020B0604020202020204" pitchFamily="34" charset="0"/>
                <a:cs typeface="Arial" panose="020B0604020202020204" pitchFamily="34" charset="0"/>
              </a:rPr>
              <a:t>Business Problem:</a:t>
            </a:r>
          </a:p>
          <a:p>
            <a:pPr algn="just"/>
            <a:r>
              <a:rPr lang="en-US" sz="1400" dirty="0"/>
              <a:t>House price fluctuates each and every year due to </a:t>
            </a:r>
            <a:r>
              <a:rPr lang="en-US" sz="1400" b="1" dirty="0"/>
              <a:t>changes in land value and change in infrastructure in and around the area</a:t>
            </a:r>
            <a:r>
              <a:rPr lang="en-US" sz="1400" dirty="0"/>
              <a:t>. Centralized system should be available for prediction of house price in correlation with neighborhood and infrastructure, this will help customer to estimate the price of the house. It assists the customer to come to a conclusion where to buy a house and when to buy a house. </a:t>
            </a:r>
            <a:r>
              <a:rPr lang="en-US" sz="1400" b="1" dirty="0"/>
              <a:t>Different factors are taken into consideration while predicting the price of the house like location, neighborhood and various amenities.</a:t>
            </a:r>
          </a:p>
          <a:p>
            <a:pPr algn="just"/>
            <a:endParaRPr lang="en-US" sz="1400" b="1"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US" sz="1400" b="1" dirty="0">
                <a:effectLst/>
                <a:latin typeface="Arial" panose="020B0604020202020204" pitchFamily="34" charset="0"/>
                <a:ea typeface="Times New Roman" panose="02020603050405020304" pitchFamily="18" charset="0"/>
                <a:cs typeface="Arial" panose="020B0604020202020204" pitchFamily="34" charset="0"/>
              </a:rPr>
              <a:t>Need of the study/Pro</a:t>
            </a:r>
            <a:r>
              <a:rPr lang="en-US" sz="1400" b="1" dirty="0">
                <a:latin typeface="Arial" panose="020B0604020202020204" pitchFamily="34" charset="0"/>
                <a:ea typeface="Times New Roman" panose="02020603050405020304" pitchFamily="18" charset="0"/>
                <a:cs typeface="Arial" panose="020B0604020202020204" pitchFamily="34" charset="0"/>
              </a:rPr>
              <a:t>ject:</a:t>
            </a:r>
            <a:endParaRPr lang="en-IN" sz="1200" b="1"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200"/>
              </a:spcAft>
            </a:pPr>
            <a:r>
              <a:rPr lang="en-IN" sz="1400" dirty="0">
                <a:effectLst/>
                <a:ea typeface="Times New Roman" panose="02020603050405020304" pitchFamily="18" charset="0"/>
                <a:cs typeface="Mangal" panose="02040503050203030202" pitchFamily="18" charset="0"/>
              </a:rPr>
              <a:t>we need to predict the right price of the house based on the study results from attributes/features and results of the models performed from the dataset. Also, to find out the important aspects that reflect on the sale price of the houses.</a:t>
            </a:r>
          </a:p>
          <a:p>
            <a:pPr algn="just">
              <a:spcAft>
                <a:spcPts val="1200"/>
              </a:spcAft>
            </a:pPr>
            <a:r>
              <a:rPr lang="en-US" sz="1400" b="1" dirty="0">
                <a:effectLst/>
                <a:latin typeface="Arial" panose="020B0604020202020204" pitchFamily="34" charset="0"/>
                <a:ea typeface="DengXian Light" panose="020B0503020204020204" pitchFamily="2" charset="-122"/>
                <a:cs typeface="Arial" panose="020B0604020202020204" pitchFamily="34" charset="0"/>
              </a:rPr>
              <a:t>Understanding business/social opportunity:</a:t>
            </a:r>
            <a:endParaRPr lang="en-IN" sz="1400" b="1" dirty="0">
              <a:effectLst/>
              <a:latin typeface="Arial" panose="020B0604020202020204" pitchFamily="34" charset="0"/>
              <a:ea typeface="DengXian Light" panose="020B0503020204020204" pitchFamily="2" charset="-122"/>
              <a:cs typeface="Arial" panose="020B0604020202020204" pitchFamily="34" charset="0"/>
            </a:endParaRPr>
          </a:p>
          <a:p>
            <a:pPr algn="just">
              <a:spcAft>
                <a:spcPts val="1200"/>
              </a:spcAft>
            </a:pPr>
            <a:r>
              <a:rPr lang="en-IN" sz="1400" dirty="0">
                <a:solidFill>
                  <a:srgbClr val="000000"/>
                </a:solidFill>
                <a:effectLst/>
                <a:ea typeface="Calibri" panose="020F0502020204030204" pitchFamily="34" charset="0"/>
                <a:cs typeface="Mangal" panose="02040503050203030202" pitchFamily="18" charset="0"/>
              </a:rPr>
              <a:t>Many people don't know the features/aspects which accumulate property price, we can provide them House Buying &amp; Selling guidance services in the area so they can buy or sell their property with most suitable price tag and they won't lose their money by offering low price or keep waiting for the buyers by putting high prices.</a:t>
            </a:r>
            <a:endParaRPr lang="en-IN" sz="1400" dirty="0">
              <a:ea typeface="Calibri" panose="020F0502020204030204" pitchFamily="34" charset="0"/>
              <a:cs typeface="Mangal" panose="02040503050203030202" pitchFamily="18" charset="0"/>
            </a:endParaRPr>
          </a:p>
          <a:p>
            <a:pPr algn="just">
              <a:lnSpc>
                <a:spcPct val="107000"/>
              </a:lnSpc>
              <a:spcAft>
                <a:spcPts val="1000"/>
              </a:spcAft>
            </a:pPr>
            <a:r>
              <a:rPr lang="en-US" sz="1400" b="1" dirty="0">
                <a:effectLst/>
                <a:latin typeface="Arial" panose="020B0604020202020204" pitchFamily="34" charset="0"/>
                <a:ea typeface="DengXian Light" panose="020B0503020204020204" pitchFamily="2" charset="-122"/>
                <a:cs typeface="Arial" panose="020B0604020202020204" pitchFamily="34" charset="0"/>
              </a:rPr>
              <a:t>Objective</a:t>
            </a:r>
            <a:r>
              <a:rPr lang="en-IN" sz="1400" b="1" dirty="0">
                <a:latin typeface="Arial" panose="020B0604020202020204" pitchFamily="34" charset="0"/>
                <a:ea typeface="DengXian Light" panose="020B0503020204020204" pitchFamily="2" charset="-122"/>
                <a:cs typeface="Arial" panose="020B0604020202020204" pitchFamily="34" charset="0"/>
              </a:rPr>
              <a:t>: </a:t>
            </a:r>
          </a:p>
          <a:p>
            <a:pPr algn="just">
              <a:lnSpc>
                <a:spcPct val="107000"/>
              </a:lnSpc>
              <a:spcAft>
                <a:spcPts val="1000"/>
              </a:spcAft>
            </a:pPr>
            <a:r>
              <a:rPr lang="en-IN" sz="1400" b="1" dirty="0">
                <a:solidFill>
                  <a:srgbClr val="000000"/>
                </a:solidFill>
                <a:effectLst/>
                <a:ea typeface="Times New Roman" panose="02020603050405020304" pitchFamily="18" charset="0"/>
              </a:rPr>
              <a:t>Our objective is to Build a model which will predict the house price and its relevant features that manipulate the sale price when selected features based on analysis are passed into to the model.</a:t>
            </a:r>
            <a:r>
              <a:rPr lang="en-IN" sz="1400" b="1" dirty="0">
                <a:ea typeface="Times New Roman" panose="02020603050405020304" pitchFamily="18" charset="0"/>
              </a:rPr>
              <a:t> </a:t>
            </a:r>
            <a:r>
              <a:rPr lang="en-IN" sz="1400" dirty="0">
                <a:solidFill>
                  <a:srgbClr val="000000"/>
                </a:solidFill>
                <a:ea typeface="Times New Roman" panose="02020603050405020304" pitchFamily="18" charset="0"/>
              </a:rPr>
              <a:t>W</a:t>
            </a:r>
            <a:r>
              <a:rPr lang="en-IN" sz="1400" dirty="0">
                <a:solidFill>
                  <a:srgbClr val="000000"/>
                </a:solidFill>
                <a:effectLst/>
                <a:ea typeface="Times New Roman" panose="02020603050405020304" pitchFamily="18" charset="0"/>
              </a:rPr>
              <a:t>e need to analyse the data and find out the significant/Important features from the given features dataset which affects the house price the most.</a:t>
            </a:r>
            <a:r>
              <a:rPr lang="en-IN" sz="1400" dirty="0">
                <a:ea typeface="Times New Roman" panose="02020603050405020304" pitchFamily="18" charset="0"/>
              </a:rPr>
              <a:t> </a:t>
            </a:r>
            <a:r>
              <a:rPr lang="en-IN" sz="1400" b="1" dirty="0">
                <a:solidFill>
                  <a:srgbClr val="000000"/>
                </a:solidFill>
                <a:effectLst/>
                <a:ea typeface="Calibri" panose="020F0502020204030204" pitchFamily="34" charset="0"/>
                <a:cs typeface="Calibri" panose="020F0502020204030204" pitchFamily="34" charset="0"/>
              </a:rPr>
              <a:t>Build best feasible model to predict the house price with 95% confidence level.</a:t>
            </a:r>
          </a:p>
          <a:p>
            <a:pPr algn="just">
              <a:lnSpc>
                <a:spcPct val="107000"/>
              </a:lnSpc>
              <a:spcAft>
                <a:spcPts val="1000"/>
              </a:spcAft>
            </a:pPr>
            <a:endParaRPr lang="en-IN" sz="1600" b="1" dirty="0">
              <a:latin typeface="Calibri" panose="020F0502020204030204" pitchFamily="34" charset="0"/>
              <a:ea typeface="MS Mincho" panose="02020609040205080304" pitchFamily="49" charset="-128"/>
              <a:cs typeface="Calibri" panose="020F0502020204030204" pitchFamily="34" charset="0"/>
            </a:endParaRPr>
          </a:p>
        </p:txBody>
      </p:sp>
    </p:spTree>
    <p:extLst>
      <p:ext uri="{BB962C8B-B14F-4D97-AF65-F5344CB8AC3E}">
        <p14:creationId xmlns:p14="http://schemas.microsoft.com/office/powerpoint/2010/main" val="207328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685852" y="660212"/>
            <a:ext cx="10676857" cy="646331"/>
          </a:xfrm>
          <a:prstGeom prst="rect">
            <a:avLst/>
          </a:prstGeom>
        </p:spPr>
        <p:txBody>
          <a:bodyPr wrap="square" anchor="t">
            <a:spAutoFit/>
          </a:bodyPr>
          <a:lstStyle/>
          <a:p>
            <a:pPr algn="ctr"/>
            <a:r>
              <a:rPr lang="en-US" sz="3600" b="1" dirty="0">
                <a:solidFill>
                  <a:srgbClr val="0070C0"/>
                </a:solidFill>
                <a:latin typeface="Arial" panose="020B0604020202020204" pitchFamily="34" charset="0"/>
                <a:cs typeface="Arial" panose="020B0604020202020204" pitchFamily="34" charset="0"/>
              </a:rPr>
              <a:t>Data Preparation</a:t>
            </a:r>
          </a:p>
        </p:txBody>
      </p:sp>
      <p:sp>
        <p:nvSpPr>
          <p:cNvPr id="7" name="TextBox 6">
            <a:extLst>
              <a:ext uri="{FF2B5EF4-FFF2-40B4-BE49-F238E27FC236}">
                <a16:creationId xmlns:a16="http://schemas.microsoft.com/office/drawing/2014/main" id="{A84B8933-F44C-374A-B677-D79AD8184284}"/>
              </a:ext>
            </a:extLst>
          </p:cNvPr>
          <p:cNvSpPr txBox="1"/>
          <p:nvPr/>
        </p:nvSpPr>
        <p:spPr>
          <a:xfrm>
            <a:off x="557471" y="1332411"/>
            <a:ext cx="10630482" cy="5047536"/>
          </a:xfrm>
          <a:prstGeom prst="rect">
            <a:avLst/>
          </a:prstGeom>
          <a:noFill/>
        </p:spPr>
        <p:txBody>
          <a:bodyPr wrap="square" rtlCol="0">
            <a:spAutoFit/>
          </a:bodyPr>
          <a:lstStyle/>
          <a:p>
            <a:r>
              <a:rPr lang="en-IN" sz="1400" b="1" dirty="0">
                <a:cs typeface="Arial" panose="020B0604020202020204" pitchFamily="34" charset="0"/>
              </a:rPr>
              <a:t>The data Preparation includes collection of data from source, Performing the Exploratory data analysis and Data Pre-processing. Here, we can perform data cleaning such as handling missing values, Outlier treatment, dropping the duplicates if any present in the data. Feature selection helps us to select the important and most relevant features that helps for better analysis. Transformation of data &amp; scaling are used for improve the performance of the models.</a:t>
            </a: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a:p>
            <a:endParaRPr lang="en-IN" sz="1400" dirty="0">
              <a:cs typeface="Arial" panose="020B0604020202020204" pitchFamily="34" charset="0"/>
            </a:endParaRPr>
          </a:p>
        </p:txBody>
      </p:sp>
      <p:pic>
        <p:nvPicPr>
          <p:cNvPr id="5" name="Picture 4">
            <a:extLst>
              <a:ext uri="{FF2B5EF4-FFF2-40B4-BE49-F238E27FC236}">
                <a16:creationId xmlns:a16="http://schemas.microsoft.com/office/drawing/2014/main" id="{F72C5FDA-AB8B-438A-A1F2-B62C5B62F2A3}"/>
              </a:ext>
            </a:extLst>
          </p:cNvPr>
          <p:cNvPicPr>
            <a:picLocks noChangeAspect="1"/>
          </p:cNvPicPr>
          <p:nvPr/>
        </p:nvPicPr>
        <p:blipFill>
          <a:blip r:embed="rId2"/>
          <a:stretch>
            <a:fillRect/>
          </a:stretch>
        </p:blipFill>
        <p:spPr>
          <a:xfrm>
            <a:off x="1004047" y="2423448"/>
            <a:ext cx="5244353" cy="1291981"/>
          </a:xfrm>
          <a:prstGeom prst="rect">
            <a:avLst/>
          </a:prstGeom>
        </p:spPr>
      </p:pic>
      <p:pic>
        <p:nvPicPr>
          <p:cNvPr id="10" name="Picture 9">
            <a:extLst>
              <a:ext uri="{FF2B5EF4-FFF2-40B4-BE49-F238E27FC236}">
                <a16:creationId xmlns:a16="http://schemas.microsoft.com/office/drawing/2014/main" id="{B64F029B-DB32-F6AD-23B3-007B1A22DCD5}"/>
              </a:ext>
            </a:extLst>
          </p:cNvPr>
          <p:cNvPicPr>
            <a:picLocks noChangeAspect="1"/>
          </p:cNvPicPr>
          <p:nvPr/>
        </p:nvPicPr>
        <p:blipFill>
          <a:blip r:embed="rId3"/>
          <a:stretch>
            <a:fillRect/>
          </a:stretch>
        </p:blipFill>
        <p:spPr>
          <a:xfrm>
            <a:off x="1099005" y="3856179"/>
            <a:ext cx="5244354" cy="1582897"/>
          </a:xfrm>
          <a:prstGeom prst="rect">
            <a:avLst/>
          </a:prstGeom>
        </p:spPr>
      </p:pic>
      <p:pic>
        <p:nvPicPr>
          <p:cNvPr id="12" name="Picture 11">
            <a:extLst>
              <a:ext uri="{FF2B5EF4-FFF2-40B4-BE49-F238E27FC236}">
                <a16:creationId xmlns:a16="http://schemas.microsoft.com/office/drawing/2014/main" id="{E2808C2A-2C3A-D938-9F7F-CF34346DFCBD}"/>
              </a:ext>
            </a:extLst>
          </p:cNvPr>
          <p:cNvPicPr>
            <a:picLocks noChangeAspect="1"/>
          </p:cNvPicPr>
          <p:nvPr/>
        </p:nvPicPr>
        <p:blipFill>
          <a:blip r:embed="rId4"/>
          <a:stretch>
            <a:fillRect/>
          </a:stretch>
        </p:blipFill>
        <p:spPr>
          <a:xfrm>
            <a:off x="6553200" y="2754690"/>
            <a:ext cx="4634753" cy="2669858"/>
          </a:xfrm>
          <a:prstGeom prst="rect">
            <a:avLst/>
          </a:prstGeom>
        </p:spPr>
      </p:pic>
    </p:spTree>
    <p:extLst>
      <p:ext uri="{BB962C8B-B14F-4D97-AF65-F5344CB8AC3E}">
        <p14:creationId xmlns:p14="http://schemas.microsoft.com/office/powerpoint/2010/main" val="93791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1" y="920188"/>
            <a:ext cx="10676857" cy="646331"/>
          </a:xfrm>
          <a:prstGeom prst="rect">
            <a:avLst/>
          </a:prstGeom>
        </p:spPr>
        <p:txBody>
          <a:bodyPr wrap="square" anchor="t">
            <a:spAutoFit/>
          </a:bodyPr>
          <a:lstStyle/>
          <a:p>
            <a:pPr algn="ctr"/>
            <a:r>
              <a:rPr lang="en-US" sz="3600" b="1" dirty="0">
                <a:solidFill>
                  <a:srgbClr val="0070C0"/>
                </a:solidFill>
                <a:latin typeface="Arial" panose="020B0604020202020204" pitchFamily="34" charset="0"/>
                <a:cs typeface="Arial" panose="020B0604020202020204" pitchFamily="34" charset="0"/>
              </a:rPr>
              <a:t>Exploratory Data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56981" y="1773986"/>
            <a:ext cx="10805466" cy="4739759"/>
          </a:xfrm>
          <a:prstGeom prst="rect">
            <a:avLst/>
          </a:prstGeom>
          <a:noFill/>
        </p:spPr>
        <p:txBody>
          <a:bodyPr wrap="square" rtlCol="0">
            <a:spAutoFit/>
          </a:bodyPr>
          <a:lstStyle/>
          <a:p>
            <a:r>
              <a:rPr lang="en-IN" sz="1400" b="1" dirty="0"/>
              <a:t>Majority of the properties(houses) are of 3 bedroom and 4 bedroom type and having number of bathrooms in the range of 1.0 to 2.5. Ratings for the quality houses are in the rage of 6 to 10. Most of the houses are 1 and 2 floored houses</a:t>
            </a:r>
            <a:r>
              <a:rPr lang="en-IN" sz="1600" b="1" dirty="0"/>
              <a:t> </a:t>
            </a:r>
            <a:r>
              <a:rPr lang="en-IN" sz="1400" b="1" dirty="0"/>
              <a:t>and fully furnished houses are very less in the data.</a:t>
            </a:r>
            <a:endParaRPr lang="en-IN" sz="14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a:p>
            <a:pPr>
              <a:buClr>
                <a:srgbClr val="0070C0"/>
              </a:buClr>
            </a:pPr>
            <a:endParaRPr lang="en-IN" sz="1600" dirty="0">
              <a:solidFill>
                <a:srgbClr val="6D6868"/>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D34C1A6-F19D-D760-9B9A-1403ED7BABBE}"/>
              </a:ext>
            </a:extLst>
          </p:cNvPr>
          <p:cNvPicPr>
            <a:picLocks noChangeAspect="1"/>
          </p:cNvPicPr>
          <p:nvPr/>
        </p:nvPicPr>
        <p:blipFill>
          <a:blip r:embed="rId2"/>
          <a:stretch>
            <a:fillRect/>
          </a:stretch>
        </p:blipFill>
        <p:spPr>
          <a:xfrm>
            <a:off x="400781" y="2575130"/>
            <a:ext cx="3538861" cy="1861613"/>
          </a:xfrm>
          <a:prstGeom prst="rect">
            <a:avLst/>
          </a:prstGeom>
        </p:spPr>
      </p:pic>
      <p:pic>
        <p:nvPicPr>
          <p:cNvPr id="5" name="Picture 4">
            <a:extLst>
              <a:ext uri="{FF2B5EF4-FFF2-40B4-BE49-F238E27FC236}">
                <a16:creationId xmlns:a16="http://schemas.microsoft.com/office/drawing/2014/main" id="{1DA1C04C-5A96-A644-5F91-8D8630D323FB}"/>
              </a:ext>
            </a:extLst>
          </p:cNvPr>
          <p:cNvPicPr>
            <a:picLocks noChangeAspect="1"/>
          </p:cNvPicPr>
          <p:nvPr/>
        </p:nvPicPr>
        <p:blipFill>
          <a:blip r:embed="rId3"/>
          <a:stretch>
            <a:fillRect/>
          </a:stretch>
        </p:blipFill>
        <p:spPr>
          <a:xfrm>
            <a:off x="3831498" y="2575131"/>
            <a:ext cx="3716783" cy="1834819"/>
          </a:xfrm>
          <a:prstGeom prst="rect">
            <a:avLst/>
          </a:prstGeom>
        </p:spPr>
      </p:pic>
      <p:pic>
        <p:nvPicPr>
          <p:cNvPr id="9" name="Picture 8">
            <a:extLst>
              <a:ext uri="{FF2B5EF4-FFF2-40B4-BE49-F238E27FC236}">
                <a16:creationId xmlns:a16="http://schemas.microsoft.com/office/drawing/2014/main" id="{E40DA367-E092-79ED-E780-408B615F3671}"/>
              </a:ext>
            </a:extLst>
          </p:cNvPr>
          <p:cNvPicPr>
            <a:picLocks noChangeAspect="1"/>
          </p:cNvPicPr>
          <p:nvPr/>
        </p:nvPicPr>
        <p:blipFill>
          <a:blip r:embed="rId4"/>
          <a:stretch>
            <a:fillRect/>
          </a:stretch>
        </p:blipFill>
        <p:spPr>
          <a:xfrm>
            <a:off x="2590008" y="4592301"/>
            <a:ext cx="3069706" cy="1834819"/>
          </a:xfrm>
          <a:prstGeom prst="rect">
            <a:avLst/>
          </a:prstGeom>
        </p:spPr>
      </p:pic>
      <p:pic>
        <p:nvPicPr>
          <p:cNvPr id="11" name="Picture 10">
            <a:extLst>
              <a:ext uri="{FF2B5EF4-FFF2-40B4-BE49-F238E27FC236}">
                <a16:creationId xmlns:a16="http://schemas.microsoft.com/office/drawing/2014/main" id="{6158D3B4-D0C3-206D-EBE5-DBC6E6124F21}"/>
              </a:ext>
            </a:extLst>
          </p:cNvPr>
          <p:cNvPicPr>
            <a:picLocks noChangeAspect="1"/>
          </p:cNvPicPr>
          <p:nvPr/>
        </p:nvPicPr>
        <p:blipFill>
          <a:blip r:embed="rId5"/>
          <a:stretch>
            <a:fillRect/>
          </a:stretch>
        </p:blipFill>
        <p:spPr>
          <a:xfrm>
            <a:off x="7459320" y="2548336"/>
            <a:ext cx="3519677" cy="1861614"/>
          </a:xfrm>
          <a:prstGeom prst="rect">
            <a:avLst/>
          </a:prstGeom>
        </p:spPr>
      </p:pic>
      <p:pic>
        <p:nvPicPr>
          <p:cNvPr id="13" name="Picture 12">
            <a:extLst>
              <a:ext uri="{FF2B5EF4-FFF2-40B4-BE49-F238E27FC236}">
                <a16:creationId xmlns:a16="http://schemas.microsoft.com/office/drawing/2014/main" id="{33B1CC0C-745C-3A43-B275-B1C2EA355C64}"/>
              </a:ext>
            </a:extLst>
          </p:cNvPr>
          <p:cNvPicPr>
            <a:picLocks noChangeAspect="1"/>
          </p:cNvPicPr>
          <p:nvPr/>
        </p:nvPicPr>
        <p:blipFill>
          <a:blip r:embed="rId6"/>
          <a:stretch>
            <a:fillRect/>
          </a:stretch>
        </p:blipFill>
        <p:spPr>
          <a:xfrm>
            <a:off x="5970551" y="4607124"/>
            <a:ext cx="3155459" cy="1772785"/>
          </a:xfrm>
          <a:prstGeom prst="rect">
            <a:avLst/>
          </a:prstGeom>
        </p:spPr>
      </p:pic>
    </p:spTree>
    <p:extLst>
      <p:ext uri="{BB962C8B-B14F-4D97-AF65-F5344CB8AC3E}">
        <p14:creationId xmlns:p14="http://schemas.microsoft.com/office/powerpoint/2010/main" val="244683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464722" y="582067"/>
            <a:ext cx="10696338" cy="6124754"/>
          </a:xfrm>
          <a:prstGeom prst="rect">
            <a:avLst/>
          </a:prstGeom>
          <a:noFill/>
        </p:spPr>
        <p:txBody>
          <a:bodyPr wrap="square" rtlCol="0">
            <a:spAutoFit/>
          </a:bodyPr>
          <a:lstStyle/>
          <a:p>
            <a:endParaRPr lang="en-IN" sz="2800" dirty="0"/>
          </a:p>
          <a:p>
            <a:endParaRPr lang="en-IN" sz="2800" dirty="0"/>
          </a:p>
          <a:p>
            <a:endParaRPr lang="en-IN" sz="2800" dirty="0"/>
          </a:p>
          <a:p>
            <a:pPr>
              <a:buClr>
                <a:srgbClr val="0070C0"/>
              </a:buClr>
            </a:pPr>
            <a:endParaRPr lang="en-IN" sz="2800" dirty="0">
              <a:solidFill>
                <a:srgbClr val="6D6868"/>
              </a:solidFill>
              <a:latin typeface="Arial" panose="020B0604020202020204" pitchFamily="34" charset="0"/>
              <a:cs typeface="Arial" panose="020B0604020202020204" pitchFamily="34" charset="0"/>
            </a:endParaRPr>
          </a:p>
          <a:p>
            <a:pPr>
              <a:buClr>
                <a:srgbClr val="0070C0"/>
              </a:buClr>
            </a:pPr>
            <a:endParaRPr lang="en-IN" sz="2800" dirty="0">
              <a:solidFill>
                <a:srgbClr val="6D6868"/>
              </a:solidFill>
              <a:latin typeface="Arial" panose="020B0604020202020204" pitchFamily="34" charset="0"/>
              <a:cs typeface="Arial" panose="020B0604020202020204" pitchFamily="34" charset="0"/>
            </a:endParaRPr>
          </a:p>
          <a:p>
            <a:pPr>
              <a:buClr>
                <a:srgbClr val="0070C0"/>
              </a:buClr>
            </a:pPr>
            <a:endParaRPr lang="en-IN" sz="2800" dirty="0">
              <a:solidFill>
                <a:srgbClr val="6D6868"/>
              </a:solidFill>
              <a:latin typeface="Arial" panose="020B0604020202020204" pitchFamily="34" charset="0"/>
              <a:cs typeface="Arial" panose="020B0604020202020204" pitchFamily="34" charset="0"/>
            </a:endParaRPr>
          </a:p>
          <a:p>
            <a:pPr>
              <a:buClr>
                <a:srgbClr val="0070C0"/>
              </a:buClr>
            </a:pPr>
            <a:endParaRPr lang="en-IN" sz="2800" dirty="0">
              <a:solidFill>
                <a:srgbClr val="6D6868"/>
              </a:solidFill>
              <a:latin typeface="Arial" panose="020B0604020202020204" pitchFamily="34" charset="0"/>
              <a:cs typeface="Arial" panose="020B0604020202020204" pitchFamily="34" charset="0"/>
            </a:endParaRPr>
          </a:p>
          <a:p>
            <a:pPr>
              <a:buClr>
                <a:srgbClr val="0070C0"/>
              </a:buClr>
            </a:pPr>
            <a:endParaRPr lang="en-IN" sz="2800" dirty="0">
              <a:solidFill>
                <a:srgbClr val="6D6868"/>
              </a:solidFill>
              <a:latin typeface="Arial" panose="020B0604020202020204" pitchFamily="34" charset="0"/>
              <a:cs typeface="Arial" panose="020B0604020202020204" pitchFamily="34" charset="0"/>
            </a:endParaRPr>
          </a:p>
          <a:p>
            <a:pPr>
              <a:buClr>
                <a:srgbClr val="0070C0"/>
              </a:buClr>
            </a:pPr>
            <a:endParaRPr lang="en-IN" sz="2800" dirty="0">
              <a:solidFill>
                <a:srgbClr val="6D6868"/>
              </a:solidFill>
              <a:latin typeface="Arial" panose="020B0604020202020204" pitchFamily="34" charset="0"/>
              <a:cs typeface="Arial" panose="020B0604020202020204" pitchFamily="34" charset="0"/>
            </a:endParaRPr>
          </a:p>
          <a:p>
            <a:pPr>
              <a:buClr>
                <a:srgbClr val="0070C0"/>
              </a:buClr>
            </a:pPr>
            <a:endParaRPr lang="en-IN" sz="2800" dirty="0">
              <a:solidFill>
                <a:srgbClr val="6D6868"/>
              </a:solidFill>
              <a:latin typeface="Arial" panose="020B0604020202020204" pitchFamily="34" charset="0"/>
              <a:cs typeface="Arial" panose="020B0604020202020204" pitchFamily="34" charset="0"/>
            </a:endParaRPr>
          </a:p>
          <a:p>
            <a:pPr>
              <a:buClr>
                <a:srgbClr val="0070C0"/>
              </a:buClr>
            </a:pPr>
            <a:endParaRPr lang="en-IN" sz="2800" dirty="0">
              <a:solidFill>
                <a:srgbClr val="6D6868"/>
              </a:solidFill>
              <a:latin typeface="Arial" panose="020B0604020202020204" pitchFamily="34" charset="0"/>
              <a:cs typeface="Arial" panose="020B0604020202020204" pitchFamily="34" charset="0"/>
            </a:endParaRPr>
          </a:p>
          <a:p>
            <a:pPr>
              <a:buClr>
                <a:srgbClr val="0070C0"/>
              </a:buClr>
            </a:pPr>
            <a:endParaRPr lang="en-IN" sz="2800" dirty="0">
              <a:solidFill>
                <a:srgbClr val="6D6868"/>
              </a:solidFill>
              <a:latin typeface="Arial" panose="020B0604020202020204" pitchFamily="34" charset="0"/>
              <a:cs typeface="Arial" panose="020B0604020202020204" pitchFamily="34" charset="0"/>
            </a:endParaRPr>
          </a:p>
          <a:p>
            <a:pPr>
              <a:buClr>
                <a:srgbClr val="0070C0"/>
              </a:buClr>
            </a:pPr>
            <a:endParaRPr lang="en-IN" sz="2800" dirty="0">
              <a:solidFill>
                <a:srgbClr val="6D6868"/>
              </a:solidFill>
              <a:latin typeface="Arial" panose="020B0604020202020204" pitchFamily="34" charset="0"/>
              <a:cs typeface="Arial" panose="020B0604020202020204" pitchFamily="34" charset="0"/>
            </a:endParaRPr>
          </a:p>
          <a:p>
            <a:pPr>
              <a:buClr>
                <a:srgbClr val="0070C0"/>
              </a:buClr>
            </a:pPr>
            <a:endParaRPr lang="en-IN" sz="2800" dirty="0">
              <a:solidFill>
                <a:srgbClr val="6D6868"/>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3D0CA2B-5DD1-D6C8-5A55-51931663EC0D}"/>
              </a:ext>
            </a:extLst>
          </p:cNvPr>
          <p:cNvPicPr>
            <a:picLocks noChangeAspect="1"/>
          </p:cNvPicPr>
          <p:nvPr/>
        </p:nvPicPr>
        <p:blipFill>
          <a:blip r:embed="rId2"/>
          <a:stretch>
            <a:fillRect/>
          </a:stretch>
        </p:blipFill>
        <p:spPr>
          <a:xfrm>
            <a:off x="643203" y="644820"/>
            <a:ext cx="3390915" cy="2071455"/>
          </a:xfrm>
          <a:prstGeom prst="rect">
            <a:avLst/>
          </a:prstGeom>
        </p:spPr>
      </p:pic>
      <p:pic>
        <p:nvPicPr>
          <p:cNvPr id="9" name="Picture 8">
            <a:extLst>
              <a:ext uri="{FF2B5EF4-FFF2-40B4-BE49-F238E27FC236}">
                <a16:creationId xmlns:a16="http://schemas.microsoft.com/office/drawing/2014/main" id="{2F9C5F87-6274-D60F-8EA0-8F30E0EA0D0B}"/>
              </a:ext>
            </a:extLst>
          </p:cNvPr>
          <p:cNvPicPr>
            <a:picLocks noChangeAspect="1"/>
          </p:cNvPicPr>
          <p:nvPr/>
        </p:nvPicPr>
        <p:blipFill>
          <a:blip r:embed="rId3"/>
          <a:stretch>
            <a:fillRect/>
          </a:stretch>
        </p:blipFill>
        <p:spPr>
          <a:xfrm>
            <a:off x="4034118" y="644820"/>
            <a:ext cx="3316941" cy="1984000"/>
          </a:xfrm>
          <a:prstGeom prst="rect">
            <a:avLst/>
          </a:prstGeom>
        </p:spPr>
      </p:pic>
      <p:pic>
        <p:nvPicPr>
          <p:cNvPr id="11" name="Picture 10">
            <a:extLst>
              <a:ext uri="{FF2B5EF4-FFF2-40B4-BE49-F238E27FC236}">
                <a16:creationId xmlns:a16="http://schemas.microsoft.com/office/drawing/2014/main" id="{9059DB89-058D-48F1-2A71-2C574CA5F03B}"/>
              </a:ext>
            </a:extLst>
          </p:cNvPr>
          <p:cNvPicPr>
            <a:picLocks noChangeAspect="1"/>
          </p:cNvPicPr>
          <p:nvPr/>
        </p:nvPicPr>
        <p:blipFill>
          <a:blip r:embed="rId4"/>
          <a:stretch>
            <a:fillRect/>
          </a:stretch>
        </p:blipFill>
        <p:spPr>
          <a:xfrm>
            <a:off x="7425034" y="644820"/>
            <a:ext cx="3437180" cy="2006698"/>
          </a:xfrm>
          <a:prstGeom prst="rect">
            <a:avLst/>
          </a:prstGeom>
        </p:spPr>
      </p:pic>
      <p:pic>
        <p:nvPicPr>
          <p:cNvPr id="13" name="Picture 12">
            <a:extLst>
              <a:ext uri="{FF2B5EF4-FFF2-40B4-BE49-F238E27FC236}">
                <a16:creationId xmlns:a16="http://schemas.microsoft.com/office/drawing/2014/main" id="{AC82DA02-CC7E-78E0-1408-26FAD7B0F7AB}"/>
              </a:ext>
            </a:extLst>
          </p:cNvPr>
          <p:cNvPicPr>
            <a:picLocks noChangeAspect="1"/>
          </p:cNvPicPr>
          <p:nvPr/>
        </p:nvPicPr>
        <p:blipFill>
          <a:blip r:embed="rId5"/>
          <a:stretch>
            <a:fillRect/>
          </a:stretch>
        </p:blipFill>
        <p:spPr>
          <a:xfrm>
            <a:off x="659312" y="2702828"/>
            <a:ext cx="3164025" cy="1929667"/>
          </a:xfrm>
          <a:prstGeom prst="rect">
            <a:avLst/>
          </a:prstGeom>
        </p:spPr>
      </p:pic>
      <p:pic>
        <p:nvPicPr>
          <p:cNvPr id="15" name="Picture 14">
            <a:extLst>
              <a:ext uri="{FF2B5EF4-FFF2-40B4-BE49-F238E27FC236}">
                <a16:creationId xmlns:a16="http://schemas.microsoft.com/office/drawing/2014/main" id="{315B9FC7-1CA1-0D36-265C-F1E9DF1F4064}"/>
              </a:ext>
            </a:extLst>
          </p:cNvPr>
          <p:cNvPicPr>
            <a:picLocks noChangeAspect="1"/>
          </p:cNvPicPr>
          <p:nvPr/>
        </p:nvPicPr>
        <p:blipFill>
          <a:blip r:embed="rId6"/>
          <a:stretch>
            <a:fillRect/>
          </a:stretch>
        </p:blipFill>
        <p:spPr>
          <a:xfrm>
            <a:off x="3893200" y="2680501"/>
            <a:ext cx="3619328" cy="1872038"/>
          </a:xfrm>
          <a:prstGeom prst="rect">
            <a:avLst/>
          </a:prstGeom>
        </p:spPr>
      </p:pic>
      <p:pic>
        <p:nvPicPr>
          <p:cNvPr id="17" name="Picture 16">
            <a:extLst>
              <a:ext uri="{FF2B5EF4-FFF2-40B4-BE49-F238E27FC236}">
                <a16:creationId xmlns:a16="http://schemas.microsoft.com/office/drawing/2014/main" id="{2F25D40E-15A1-6D43-11C7-7C98110F1DE7}"/>
              </a:ext>
            </a:extLst>
          </p:cNvPr>
          <p:cNvPicPr>
            <a:picLocks noChangeAspect="1"/>
          </p:cNvPicPr>
          <p:nvPr/>
        </p:nvPicPr>
        <p:blipFill>
          <a:blip r:embed="rId7"/>
          <a:stretch>
            <a:fillRect/>
          </a:stretch>
        </p:blipFill>
        <p:spPr>
          <a:xfrm>
            <a:off x="7559365" y="2752925"/>
            <a:ext cx="3302848" cy="1970649"/>
          </a:xfrm>
          <a:prstGeom prst="rect">
            <a:avLst/>
          </a:prstGeom>
        </p:spPr>
      </p:pic>
      <p:pic>
        <p:nvPicPr>
          <p:cNvPr id="19" name="Picture 18">
            <a:extLst>
              <a:ext uri="{FF2B5EF4-FFF2-40B4-BE49-F238E27FC236}">
                <a16:creationId xmlns:a16="http://schemas.microsoft.com/office/drawing/2014/main" id="{5D3BA4FF-8A47-D95F-46F3-CC4D55074C31}"/>
              </a:ext>
            </a:extLst>
          </p:cNvPr>
          <p:cNvPicPr>
            <a:picLocks noChangeAspect="1"/>
          </p:cNvPicPr>
          <p:nvPr/>
        </p:nvPicPr>
        <p:blipFill>
          <a:blip r:embed="rId8"/>
          <a:stretch>
            <a:fillRect/>
          </a:stretch>
        </p:blipFill>
        <p:spPr>
          <a:xfrm>
            <a:off x="811713" y="4632495"/>
            <a:ext cx="3374805" cy="1872039"/>
          </a:xfrm>
          <a:prstGeom prst="rect">
            <a:avLst/>
          </a:prstGeom>
        </p:spPr>
      </p:pic>
      <p:pic>
        <p:nvPicPr>
          <p:cNvPr id="21" name="Picture 20">
            <a:extLst>
              <a:ext uri="{FF2B5EF4-FFF2-40B4-BE49-F238E27FC236}">
                <a16:creationId xmlns:a16="http://schemas.microsoft.com/office/drawing/2014/main" id="{AA5EA8EE-A13D-D5E7-C92A-C8B9CF8902B8}"/>
              </a:ext>
            </a:extLst>
          </p:cNvPr>
          <p:cNvPicPr>
            <a:picLocks noChangeAspect="1"/>
          </p:cNvPicPr>
          <p:nvPr/>
        </p:nvPicPr>
        <p:blipFill>
          <a:blip r:embed="rId9"/>
          <a:stretch>
            <a:fillRect/>
          </a:stretch>
        </p:blipFill>
        <p:spPr>
          <a:xfrm>
            <a:off x="4122185" y="4552539"/>
            <a:ext cx="3578497" cy="1979509"/>
          </a:xfrm>
          <a:prstGeom prst="rect">
            <a:avLst/>
          </a:prstGeom>
        </p:spPr>
      </p:pic>
      <p:pic>
        <p:nvPicPr>
          <p:cNvPr id="23" name="Picture 22">
            <a:extLst>
              <a:ext uri="{FF2B5EF4-FFF2-40B4-BE49-F238E27FC236}">
                <a16:creationId xmlns:a16="http://schemas.microsoft.com/office/drawing/2014/main" id="{B233D667-5AC3-4441-8F15-28FF0A87487D}"/>
              </a:ext>
            </a:extLst>
          </p:cNvPr>
          <p:cNvPicPr>
            <a:picLocks noChangeAspect="1"/>
          </p:cNvPicPr>
          <p:nvPr/>
        </p:nvPicPr>
        <p:blipFill>
          <a:blip r:embed="rId10"/>
          <a:stretch>
            <a:fillRect/>
          </a:stretch>
        </p:blipFill>
        <p:spPr>
          <a:xfrm>
            <a:off x="7747519" y="4632495"/>
            <a:ext cx="3114695" cy="1694155"/>
          </a:xfrm>
          <a:prstGeom prst="rect">
            <a:avLst/>
          </a:prstGeom>
        </p:spPr>
      </p:pic>
    </p:spTree>
    <p:extLst>
      <p:ext uri="{BB962C8B-B14F-4D97-AF65-F5344CB8AC3E}">
        <p14:creationId xmlns:p14="http://schemas.microsoft.com/office/powerpoint/2010/main" val="178532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412375" y="662750"/>
            <a:ext cx="10601487" cy="5970865"/>
          </a:xfrm>
          <a:prstGeom prst="rect">
            <a:avLst/>
          </a:prstGeom>
          <a:noFill/>
        </p:spPr>
        <p:txBody>
          <a:bodyPr wrap="square" rtlCol="0">
            <a:spAutoFit/>
          </a:bodyPr>
          <a:lstStyle/>
          <a:p>
            <a:r>
              <a:rPr lang="en-IN" sz="1600" b="1" dirty="0"/>
              <a:t>Observations from the above plots:</a:t>
            </a:r>
          </a:p>
          <a:p>
            <a:r>
              <a:rPr lang="en-US" sz="1600" b="1" dirty="0"/>
              <a:t>1. </a:t>
            </a:r>
            <a:r>
              <a:rPr lang="en-US" sz="1400" b="1" dirty="0" err="1"/>
              <a:t>Month_year</a:t>
            </a:r>
            <a:r>
              <a:rPr lang="en-US" sz="1400" b="1" dirty="0"/>
              <a:t> </a:t>
            </a:r>
            <a:r>
              <a:rPr lang="en-US" sz="1400" dirty="0"/>
              <a:t>in which house is sold and price is not influenced by it. The mean of the sale price of houses tend to be high during </a:t>
            </a:r>
            <a:r>
              <a:rPr lang="en-US" sz="1400" dirty="0" err="1"/>
              <a:t>March,April</a:t>
            </a:r>
            <a:r>
              <a:rPr lang="en-US" sz="1400" dirty="0"/>
              <a:t> &amp; May compared to that of September, October, November, December period.</a:t>
            </a:r>
          </a:p>
          <a:p>
            <a:r>
              <a:rPr lang="en-US" sz="1400" b="1" dirty="0"/>
              <a:t>2. </a:t>
            </a:r>
            <a:r>
              <a:rPr lang="en-US" sz="1400" dirty="0"/>
              <a:t>we can observe a clear increasing trend in price with </a:t>
            </a:r>
            <a:r>
              <a:rPr lang="en-US" sz="1400" b="1" dirty="0" err="1"/>
              <a:t>room_bed</a:t>
            </a:r>
            <a:r>
              <a:rPr lang="en-US" sz="1400" dirty="0"/>
              <a:t>. Mean and median of price increases with number bedrooms per house up to a point and then drops. </a:t>
            </a:r>
          </a:p>
          <a:p>
            <a:r>
              <a:rPr lang="en-US" sz="1400" b="1" dirty="0"/>
              <a:t>3. </a:t>
            </a:r>
            <a:r>
              <a:rPr lang="en-US" sz="1400" dirty="0"/>
              <a:t>There is an upward trend in price with increase in </a:t>
            </a:r>
            <a:r>
              <a:rPr lang="en-US" sz="1400" b="1" dirty="0" err="1"/>
              <a:t>room_bath</a:t>
            </a:r>
            <a:r>
              <a:rPr lang="en-US" sz="1400" dirty="0"/>
              <a:t>. Overall mean and median price </a:t>
            </a:r>
            <a:r>
              <a:rPr lang="en-US" sz="1400" dirty="0" err="1"/>
              <a:t>increares</a:t>
            </a:r>
            <a:r>
              <a:rPr lang="en-US" sz="1400" dirty="0"/>
              <a:t> with increasing </a:t>
            </a:r>
            <a:r>
              <a:rPr lang="en-US" sz="1400" dirty="0" err="1"/>
              <a:t>room_bath</a:t>
            </a:r>
            <a:r>
              <a:rPr lang="en-US" sz="1400" dirty="0"/>
              <a:t>. </a:t>
            </a:r>
          </a:p>
          <a:p>
            <a:r>
              <a:rPr lang="en-US" sz="1400" b="1" dirty="0"/>
              <a:t>4. </a:t>
            </a:r>
            <a:r>
              <a:rPr lang="en-US" sz="1400" dirty="0"/>
              <a:t>There is a slight upward trend in price with </a:t>
            </a:r>
            <a:r>
              <a:rPr lang="en-US" sz="1400" b="1" dirty="0"/>
              <a:t>ceil</a:t>
            </a:r>
            <a:r>
              <a:rPr lang="en-US" sz="1400" dirty="0"/>
              <a:t>. Median price increases initially and then falls. </a:t>
            </a:r>
          </a:p>
          <a:p>
            <a:r>
              <a:rPr lang="en-US" sz="1400" b="1" dirty="0"/>
              <a:t>5. </a:t>
            </a:r>
            <a:r>
              <a:rPr lang="en-US" sz="1400" dirty="0"/>
              <a:t>The mean and median of waterfront view(</a:t>
            </a:r>
            <a:r>
              <a:rPr lang="en-US" sz="1400" b="1" dirty="0"/>
              <a:t>coast</a:t>
            </a:r>
            <a:r>
              <a:rPr lang="en-US" sz="1400" dirty="0"/>
              <a:t>) is high. However, such houses would be very small compared to non-waterfront houses.  The houses with water front view are expected to have higher price compared to that of non-waterfront view houses.</a:t>
            </a:r>
          </a:p>
          <a:p>
            <a:r>
              <a:rPr lang="en-US" sz="1400" b="1" dirty="0"/>
              <a:t>6. </a:t>
            </a:r>
            <a:r>
              <a:rPr lang="en-US" sz="1400" dirty="0"/>
              <a:t>The house that are viewed(</a:t>
            </a:r>
            <a:r>
              <a:rPr lang="en-US" sz="1400" b="1" dirty="0"/>
              <a:t>sight</a:t>
            </a:r>
            <a:r>
              <a:rPr lang="en-US" sz="1400" dirty="0"/>
              <a:t>) more have high price (mean and median) and having large living area. Houses with high price have are viewed more compared to that of houses with low price.</a:t>
            </a:r>
          </a:p>
          <a:p>
            <a:r>
              <a:rPr lang="en-US" sz="1400" b="1" dirty="0"/>
              <a:t>7. </a:t>
            </a:r>
            <a:r>
              <a:rPr lang="en-US" sz="1400" dirty="0"/>
              <a:t>As the</a:t>
            </a:r>
            <a:r>
              <a:rPr lang="en-US" sz="1400" b="1" dirty="0"/>
              <a:t> condition </a:t>
            </a:r>
            <a:r>
              <a:rPr lang="en-US" sz="1400" dirty="0"/>
              <a:t>rating increases its price and living measure mean and median also increases.</a:t>
            </a:r>
          </a:p>
          <a:p>
            <a:r>
              <a:rPr lang="en-US" sz="1400" b="1" dirty="0"/>
              <a:t>8. </a:t>
            </a:r>
            <a:r>
              <a:rPr lang="en-US" sz="1400" dirty="0"/>
              <a:t>As</a:t>
            </a:r>
            <a:r>
              <a:rPr lang="en-US" sz="1400" b="1" dirty="0"/>
              <a:t> quality </a:t>
            </a:r>
            <a:r>
              <a:rPr lang="en-US" sz="1400" dirty="0"/>
              <a:t>increases price and </a:t>
            </a:r>
            <a:r>
              <a:rPr lang="en-US" sz="1400" dirty="0" err="1"/>
              <a:t>living_measure</a:t>
            </a:r>
            <a:r>
              <a:rPr lang="en-US" sz="1400" dirty="0"/>
              <a:t> also increased (mean and median). </a:t>
            </a:r>
          </a:p>
          <a:p>
            <a:endParaRPr lang="en-US" sz="1400" dirty="0"/>
          </a:p>
          <a:p>
            <a:endParaRPr lang="en-US" sz="1400"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r>
              <a:rPr lang="en-US" sz="1400" b="1" dirty="0"/>
              <a:t> </a:t>
            </a:r>
          </a:p>
        </p:txBody>
      </p:sp>
      <p:pic>
        <p:nvPicPr>
          <p:cNvPr id="3" name="Picture 2">
            <a:extLst>
              <a:ext uri="{FF2B5EF4-FFF2-40B4-BE49-F238E27FC236}">
                <a16:creationId xmlns:a16="http://schemas.microsoft.com/office/drawing/2014/main" id="{CAABD4A6-8F18-252F-AB7D-FCEAFCA13B16}"/>
              </a:ext>
            </a:extLst>
          </p:cNvPr>
          <p:cNvPicPr>
            <a:picLocks noChangeAspect="1"/>
          </p:cNvPicPr>
          <p:nvPr/>
        </p:nvPicPr>
        <p:blipFill>
          <a:blip r:embed="rId2"/>
          <a:stretch>
            <a:fillRect/>
          </a:stretch>
        </p:blipFill>
        <p:spPr>
          <a:xfrm>
            <a:off x="348718" y="4028328"/>
            <a:ext cx="3241109" cy="2319322"/>
          </a:xfrm>
          <a:prstGeom prst="rect">
            <a:avLst/>
          </a:prstGeom>
        </p:spPr>
      </p:pic>
      <p:pic>
        <p:nvPicPr>
          <p:cNvPr id="11" name="Picture 10">
            <a:extLst>
              <a:ext uri="{FF2B5EF4-FFF2-40B4-BE49-F238E27FC236}">
                <a16:creationId xmlns:a16="http://schemas.microsoft.com/office/drawing/2014/main" id="{8FE413D0-01FE-78EA-B2EE-51A4F6E28070}"/>
              </a:ext>
            </a:extLst>
          </p:cNvPr>
          <p:cNvPicPr>
            <a:picLocks noChangeAspect="1"/>
          </p:cNvPicPr>
          <p:nvPr/>
        </p:nvPicPr>
        <p:blipFill>
          <a:blip r:embed="rId3"/>
          <a:stretch>
            <a:fillRect/>
          </a:stretch>
        </p:blipFill>
        <p:spPr>
          <a:xfrm>
            <a:off x="3653484" y="4028328"/>
            <a:ext cx="3405443" cy="2349390"/>
          </a:xfrm>
          <a:prstGeom prst="rect">
            <a:avLst/>
          </a:prstGeom>
        </p:spPr>
      </p:pic>
      <p:pic>
        <p:nvPicPr>
          <p:cNvPr id="13" name="Picture 12">
            <a:extLst>
              <a:ext uri="{FF2B5EF4-FFF2-40B4-BE49-F238E27FC236}">
                <a16:creationId xmlns:a16="http://schemas.microsoft.com/office/drawing/2014/main" id="{61E27AC3-519F-06A9-234D-0BBE9F07F7E8}"/>
              </a:ext>
            </a:extLst>
          </p:cNvPr>
          <p:cNvPicPr>
            <a:picLocks noChangeAspect="1"/>
          </p:cNvPicPr>
          <p:nvPr/>
        </p:nvPicPr>
        <p:blipFill>
          <a:blip r:embed="rId4"/>
          <a:stretch>
            <a:fillRect/>
          </a:stretch>
        </p:blipFill>
        <p:spPr>
          <a:xfrm>
            <a:off x="7058927" y="4028328"/>
            <a:ext cx="3556421" cy="2286117"/>
          </a:xfrm>
          <a:prstGeom prst="rect">
            <a:avLst/>
          </a:prstGeom>
        </p:spPr>
      </p:pic>
    </p:spTree>
    <p:extLst>
      <p:ext uri="{BB962C8B-B14F-4D97-AF65-F5344CB8AC3E}">
        <p14:creationId xmlns:p14="http://schemas.microsoft.com/office/powerpoint/2010/main" val="186751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393003" y="456174"/>
            <a:ext cx="10696338" cy="5816977"/>
          </a:xfrm>
          <a:prstGeom prst="rect">
            <a:avLst/>
          </a:prstGeom>
          <a:noFill/>
        </p:spPr>
        <p:txBody>
          <a:bodyPr wrap="square" rtlCol="0">
            <a:spAutoFit/>
          </a:bodyPr>
          <a:lstStyle/>
          <a:p>
            <a:r>
              <a:rPr lang="en-IN" sz="1600" b="1" dirty="0"/>
              <a:t>Observations from the above plots:</a:t>
            </a:r>
          </a:p>
          <a:p>
            <a:r>
              <a:rPr lang="en-IN" sz="1400" dirty="0">
                <a:cs typeface="Arial" panose="020B0604020202020204" pitchFamily="34" charset="0"/>
              </a:rPr>
              <a:t>1. </a:t>
            </a:r>
            <a:r>
              <a:rPr lang="en-US" sz="1400" dirty="0">
                <a:cs typeface="Arial" panose="020B0604020202020204" pitchFamily="34" charset="0"/>
              </a:rPr>
              <a:t>Price increases with increase in living measure. There is clear increment in the price of the house with increment in the living measure</a:t>
            </a:r>
            <a:endParaRPr lang="en-IN" sz="1400" dirty="0">
              <a:cs typeface="Arial" panose="020B0604020202020204" pitchFamily="34" charset="0"/>
            </a:endParaRPr>
          </a:p>
          <a:p>
            <a:r>
              <a:rPr lang="en-IN" sz="1400" dirty="0">
                <a:cs typeface="Arial" panose="020B0604020202020204" pitchFamily="34" charset="0"/>
              </a:rPr>
              <a:t>2. </a:t>
            </a:r>
            <a:r>
              <a:rPr lang="en-US" sz="1400" dirty="0">
                <a:cs typeface="Arial" panose="020B0604020202020204" pitchFamily="34" charset="0"/>
              </a:rPr>
              <a:t>Price increases with increase in lot measure.</a:t>
            </a:r>
          </a:p>
          <a:p>
            <a:r>
              <a:rPr lang="en-US" sz="1400" dirty="0">
                <a:cs typeface="Arial" panose="020B0604020202020204" pitchFamily="34" charset="0"/>
              </a:rPr>
              <a:t>3. There is an upward trend in price with </a:t>
            </a:r>
            <a:r>
              <a:rPr lang="en-US" sz="1400" dirty="0" err="1">
                <a:cs typeface="Arial" panose="020B0604020202020204" pitchFamily="34" charset="0"/>
              </a:rPr>
              <a:t>ceil_measure</a:t>
            </a:r>
            <a:r>
              <a:rPr lang="en-US" sz="1400" dirty="0">
                <a:cs typeface="Arial" panose="020B0604020202020204" pitchFamily="34" charset="0"/>
              </a:rPr>
              <a:t>.</a:t>
            </a:r>
            <a:endParaRPr lang="en-IN" sz="1400" dirty="0">
              <a:cs typeface="Arial" panose="020B0604020202020204" pitchFamily="34" charset="0"/>
            </a:endParaRPr>
          </a:p>
          <a:p>
            <a:r>
              <a:rPr lang="en-IN" sz="2800" dirty="0">
                <a:solidFill>
                  <a:srgbClr val="6D6868"/>
                </a:solidFill>
                <a:latin typeface="Arial" panose="020B0604020202020204" pitchFamily="34" charset="0"/>
                <a:cs typeface="Arial" panose="020B0604020202020204" pitchFamily="34" charset="0"/>
              </a:rPr>
              <a:t>                                                                     </a:t>
            </a:r>
          </a:p>
          <a:p>
            <a:endParaRPr lang="en-US" sz="1400" dirty="0">
              <a:cs typeface="Arial" panose="020B0604020202020204" pitchFamily="34" charset="0"/>
            </a:endParaRPr>
          </a:p>
          <a:p>
            <a:endParaRPr lang="en-US" sz="1400" dirty="0">
              <a:cs typeface="Arial" panose="020B0604020202020204" pitchFamily="34" charset="0"/>
            </a:endParaRPr>
          </a:p>
          <a:p>
            <a:r>
              <a:rPr lang="en-US" sz="1400" dirty="0">
                <a:cs typeface="Arial" panose="020B0604020202020204" pitchFamily="34" charset="0"/>
              </a:rPr>
              <a:t>1.Houses with high price with large living area are </a:t>
            </a:r>
          </a:p>
          <a:p>
            <a:r>
              <a:rPr lang="en-US" sz="1400" dirty="0">
                <a:cs typeface="Arial" panose="020B0604020202020204" pitchFamily="34" charset="0"/>
              </a:rPr>
              <a:t>viewed more.</a:t>
            </a:r>
            <a:endParaRPr lang="en-IN" sz="1400" dirty="0">
              <a:cs typeface="Arial" panose="020B0604020202020204" pitchFamily="34" charset="0"/>
            </a:endParaRPr>
          </a:p>
          <a:p>
            <a:r>
              <a:rPr lang="en-IN" sz="1400" dirty="0">
                <a:cs typeface="Arial" panose="020B0604020202020204" pitchFamily="34" charset="0"/>
              </a:rPr>
              <a:t>2. </a:t>
            </a:r>
            <a:r>
              <a:rPr lang="en-US" sz="1400" dirty="0" err="1">
                <a:cs typeface="Arial" panose="020B0604020202020204" pitchFamily="34" charset="0"/>
              </a:rPr>
              <a:t>has_renovated</a:t>
            </a:r>
            <a:r>
              <a:rPr lang="en-US" sz="1400" dirty="0">
                <a:cs typeface="Arial" panose="020B0604020202020204" pitchFamily="34" charset="0"/>
              </a:rPr>
              <a:t> - renovated houses have higher </a:t>
            </a:r>
          </a:p>
          <a:p>
            <a:r>
              <a:rPr lang="en-US" sz="1400" dirty="0">
                <a:cs typeface="Arial" panose="020B0604020202020204" pitchFamily="34" charset="0"/>
              </a:rPr>
              <a:t>mean and median, however it does not confirm if the</a:t>
            </a:r>
          </a:p>
          <a:p>
            <a:r>
              <a:rPr lang="en-US" sz="1400" dirty="0">
                <a:cs typeface="Arial" panose="020B0604020202020204" pitchFamily="34" charset="0"/>
              </a:rPr>
              <a:t>prices of house renovated actually increased or not.</a:t>
            </a:r>
          </a:p>
          <a:p>
            <a:r>
              <a:rPr lang="en-US" sz="1400" dirty="0" err="1">
                <a:cs typeface="Arial" panose="020B0604020202020204" pitchFamily="34" charset="0"/>
              </a:rPr>
              <a:t>HouseLandRatio</a:t>
            </a:r>
            <a:r>
              <a:rPr lang="en-US" sz="1400" dirty="0">
                <a:cs typeface="Arial" panose="020B0604020202020204" pitchFamily="34" charset="0"/>
              </a:rPr>
              <a:t> - Renovated house utilized more </a:t>
            </a:r>
          </a:p>
          <a:p>
            <a:r>
              <a:rPr lang="en-US" sz="1400" dirty="0">
                <a:cs typeface="Arial" panose="020B0604020202020204" pitchFamily="34" charset="0"/>
              </a:rPr>
              <a:t>land area for construction of house.</a:t>
            </a:r>
          </a:p>
          <a:p>
            <a:r>
              <a:rPr lang="en-US" sz="1400" dirty="0">
                <a:cs typeface="Arial" panose="020B0604020202020204" pitchFamily="34" charset="0"/>
              </a:rPr>
              <a:t>Renovated properties have higher price than others </a:t>
            </a:r>
          </a:p>
          <a:p>
            <a:r>
              <a:rPr lang="en-US" sz="1400" dirty="0">
                <a:cs typeface="Arial" panose="020B0604020202020204" pitchFamily="34" charset="0"/>
              </a:rPr>
              <a:t>with same living measure space.</a:t>
            </a:r>
            <a:endParaRPr lang="en-IN" sz="1400" dirty="0">
              <a:cs typeface="Arial" panose="020B0604020202020204" pitchFamily="34" charset="0"/>
            </a:endParaRPr>
          </a:p>
          <a:p>
            <a:r>
              <a:rPr lang="en-IN" sz="1400" dirty="0">
                <a:cs typeface="Arial" panose="020B0604020202020204" pitchFamily="34" charset="0"/>
              </a:rPr>
              <a:t>3. </a:t>
            </a:r>
            <a:r>
              <a:rPr lang="en-US" sz="1400" dirty="0">
                <a:cs typeface="Arial" panose="020B0604020202020204" pitchFamily="34" charset="0"/>
              </a:rPr>
              <a:t>Furnished has higher price value and has greater</a:t>
            </a:r>
          </a:p>
          <a:p>
            <a:r>
              <a:rPr lang="en-US" sz="1400" dirty="0">
                <a:cs typeface="Arial" panose="020B0604020202020204" pitchFamily="34" charset="0"/>
              </a:rPr>
              <a:t> </a:t>
            </a:r>
            <a:r>
              <a:rPr lang="en-US" sz="1400" dirty="0" err="1">
                <a:cs typeface="Arial" panose="020B0604020202020204" pitchFamily="34" charset="0"/>
              </a:rPr>
              <a:t>living_measure</a:t>
            </a:r>
            <a:r>
              <a:rPr lang="en-US" sz="1400" dirty="0">
                <a:cs typeface="Arial" panose="020B0604020202020204" pitchFamily="34" charset="0"/>
              </a:rPr>
              <a:t>.</a:t>
            </a:r>
          </a:p>
          <a:p>
            <a:r>
              <a:rPr lang="en-US" sz="1400" dirty="0">
                <a:cs typeface="Arial" panose="020B0604020202020204" pitchFamily="34" charset="0"/>
              </a:rPr>
              <a:t>Furnished houses have higher price than that of the </a:t>
            </a:r>
          </a:p>
          <a:p>
            <a:r>
              <a:rPr lang="en-US" sz="1400" dirty="0">
                <a:cs typeface="Arial" panose="020B0604020202020204" pitchFamily="34" charset="0"/>
              </a:rPr>
              <a:t>Non-furnished houses.</a:t>
            </a:r>
            <a:endParaRPr lang="en-IN" sz="2800" dirty="0">
              <a:solidFill>
                <a:srgbClr val="6D6868"/>
              </a:solidFill>
              <a:latin typeface="Arial" panose="020B0604020202020204" pitchFamily="34" charset="0"/>
              <a:cs typeface="Arial" panose="020B0604020202020204" pitchFamily="34" charset="0"/>
            </a:endParaRPr>
          </a:p>
          <a:p>
            <a:endParaRPr lang="en-IN" sz="2800" dirty="0">
              <a:solidFill>
                <a:srgbClr val="6D6868"/>
              </a:solidFill>
              <a:latin typeface="Arial" panose="020B0604020202020204" pitchFamily="34" charset="0"/>
              <a:cs typeface="Arial" panose="020B0604020202020204" pitchFamily="34" charset="0"/>
            </a:endParaRPr>
          </a:p>
          <a:p>
            <a:r>
              <a:rPr lang="en-IN" sz="1600" dirty="0">
                <a:solidFill>
                  <a:srgbClr val="6D6868"/>
                </a:solidFill>
                <a:latin typeface="Arial" panose="020B0604020202020204" pitchFamily="34" charset="0"/>
                <a:cs typeface="Arial" panose="020B0604020202020204" pitchFamily="34" charset="0"/>
              </a:rPr>
              <a:t> </a:t>
            </a:r>
          </a:p>
          <a:p>
            <a:endParaRPr lang="en-IN" sz="1600" dirty="0">
              <a:solidFill>
                <a:srgbClr val="6D6868"/>
              </a:solidFill>
              <a:latin typeface="Arial" panose="020B0604020202020204" pitchFamily="34" charset="0"/>
              <a:cs typeface="Arial" panose="020B0604020202020204" pitchFamily="34" charset="0"/>
            </a:endParaRPr>
          </a:p>
          <a:p>
            <a:r>
              <a:rPr lang="en-IN" sz="1600" dirty="0">
                <a:solidFill>
                  <a:srgbClr val="6D6868"/>
                </a:solidFill>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7B823D95-EAB5-B4FA-4165-B3384B13FE27}"/>
              </a:ext>
            </a:extLst>
          </p:cNvPr>
          <p:cNvPicPr>
            <a:picLocks noChangeAspect="1"/>
          </p:cNvPicPr>
          <p:nvPr/>
        </p:nvPicPr>
        <p:blipFill>
          <a:blip r:embed="rId2"/>
          <a:stretch>
            <a:fillRect/>
          </a:stretch>
        </p:blipFill>
        <p:spPr>
          <a:xfrm>
            <a:off x="4374776" y="1202934"/>
            <a:ext cx="3286201" cy="2533805"/>
          </a:xfrm>
          <a:prstGeom prst="rect">
            <a:avLst/>
          </a:prstGeom>
        </p:spPr>
      </p:pic>
      <p:pic>
        <p:nvPicPr>
          <p:cNvPr id="5" name="Picture 4">
            <a:extLst>
              <a:ext uri="{FF2B5EF4-FFF2-40B4-BE49-F238E27FC236}">
                <a16:creationId xmlns:a16="http://schemas.microsoft.com/office/drawing/2014/main" id="{B46EC40C-45FA-6478-88D9-AF0111A2F603}"/>
              </a:ext>
            </a:extLst>
          </p:cNvPr>
          <p:cNvPicPr>
            <a:picLocks noChangeAspect="1"/>
          </p:cNvPicPr>
          <p:nvPr/>
        </p:nvPicPr>
        <p:blipFill>
          <a:blip r:embed="rId3"/>
          <a:stretch>
            <a:fillRect/>
          </a:stretch>
        </p:blipFill>
        <p:spPr>
          <a:xfrm>
            <a:off x="7822553" y="3651962"/>
            <a:ext cx="3187664" cy="2303929"/>
          </a:xfrm>
          <a:prstGeom prst="rect">
            <a:avLst/>
          </a:prstGeom>
        </p:spPr>
      </p:pic>
      <p:pic>
        <p:nvPicPr>
          <p:cNvPr id="9" name="Picture 8">
            <a:extLst>
              <a:ext uri="{FF2B5EF4-FFF2-40B4-BE49-F238E27FC236}">
                <a16:creationId xmlns:a16="http://schemas.microsoft.com/office/drawing/2014/main" id="{0EA68CC8-EA74-6F89-461E-72CE2654AC61}"/>
              </a:ext>
            </a:extLst>
          </p:cNvPr>
          <p:cNvPicPr>
            <a:picLocks noChangeAspect="1"/>
          </p:cNvPicPr>
          <p:nvPr/>
        </p:nvPicPr>
        <p:blipFill>
          <a:blip r:embed="rId4"/>
          <a:stretch>
            <a:fillRect/>
          </a:stretch>
        </p:blipFill>
        <p:spPr>
          <a:xfrm>
            <a:off x="7660977" y="1523362"/>
            <a:ext cx="3415553" cy="2213377"/>
          </a:xfrm>
          <a:prstGeom prst="rect">
            <a:avLst/>
          </a:prstGeom>
        </p:spPr>
      </p:pic>
      <p:pic>
        <p:nvPicPr>
          <p:cNvPr id="11" name="Picture 10">
            <a:extLst>
              <a:ext uri="{FF2B5EF4-FFF2-40B4-BE49-F238E27FC236}">
                <a16:creationId xmlns:a16="http://schemas.microsoft.com/office/drawing/2014/main" id="{781A0674-F093-F377-101A-BF3795046ECA}"/>
              </a:ext>
            </a:extLst>
          </p:cNvPr>
          <p:cNvPicPr>
            <a:picLocks noChangeAspect="1"/>
          </p:cNvPicPr>
          <p:nvPr/>
        </p:nvPicPr>
        <p:blipFill>
          <a:blip r:embed="rId5"/>
          <a:stretch>
            <a:fillRect/>
          </a:stretch>
        </p:blipFill>
        <p:spPr>
          <a:xfrm>
            <a:off x="4347882" y="3708885"/>
            <a:ext cx="3393883" cy="2190082"/>
          </a:xfrm>
          <a:prstGeom prst="rect">
            <a:avLst/>
          </a:prstGeom>
        </p:spPr>
      </p:pic>
    </p:spTree>
    <p:extLst>
      <p:ext uri="{BB962C8B-B14F-4D97-AF65-F5344CB8AC3E}">
        <p14:creationId xmlns:p14="http://schemas.microsoft.com/office/powerpoint/2010/main" val="306529456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2874</TotalTime>
  <Words>2821</Words>
  <Application>Microsoft Office PowerPoint</Application>
  <PresentationFormat>Widescreen</PresentationFormat>
  <Paragraphs>315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manisha p</cp:lastModifiedBy>
  <cp:revision>73</cp:revision>
  <dcterms:created xsi:type="dcterms:W3CDTF">2019-12-31T09:37:22Z</dcterms:created>
  <dcterms:modified xsi:type="dcterms:W3CDTF">2022-06-24T14:56:40Z</dcterms:modified>
</cp:coreProperties>
</file>