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3" r:id="rId17"/>
    <p:sldId id="272" r:id="rId18"/>
    <p:sldId id="274" r:id="rId19"/>
    <p:sldId id="257"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F2D6343-E108-4107-8855-14628825A0F4}"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29695039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D6343-E108-4107-8855-14628825A0F4}"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27297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D6343-E108-4107-8855-14628825A0F4}"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107059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D6343-E108-4107-8855-14628825A0F4}"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129156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F2D6343-E108-4107-8855-14628825A0F4}"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7784207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F2D6343-E108-4107-8855-14628825A0F4}" type="datetimeFigureOut">
              <a:rPr lang="en-IN" smtClean="0"/>
              <a:t>23-04-2022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407880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F2D6343-E108-4107-8855-14628825A0F4}"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494AA7-BF52-44A3-8AC7-0AE3EEFB6AC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3955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D6343-E108-4107-8855-14628825A0F4}" type="datetimeFigureOut">
              <a:rPr lang="en-IN" smtClean="0"/>
              <a:t>23-04-2022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62892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D6343-E108-4107-8855-14628825A0F4}" type="datetimeFigureOut">
              <a:rPr lang="en-IN" smtClean="0"/>
              <a:t>23-04-2022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396132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F2D6343-E108-4107-8855-14628825A0F4}" type="datetimeFigureOut">
              <a:rPr lang="en-IN" smtClean="0"/>
              <a:t>23-04-2022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176879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F2D6343-E108-4107-8855-14628825A0F4}" type="datetimeFigureOut">
              <a:rPr lang="en-IN" smtClean="0"/>
              <a:t>23-04-2022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1494AA7-BF52-44A3-8AC7-0AE3EEFB6AC6}" type="slidenum">
              <a:rPr lang="en-IN" smtClean="0"/>
              <a:t>‹#›</a:t>
            </a:fld>
            <a:endParaRPr lang="en-IN"/>
          </a:p>
        </p:txBody>
      </p:sp>
    </p:spTree>
    <p:extLst>
      <p:ext uri="{BB962C8B-B14F-4D97-AF65-F5344CB8AC3E}">
        <p14:creationId xmlns:p14="http://schemas.microsoft.com/office/powerpoint/2010/main" val="131765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F2D6343-E108-4107-8855-14628825A0F4}" type="datetimeFigureOut">
              <a:rPr lang="en-IN" smtClean="0"/>
              <a:t>23-04-2022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494AA7-BF52-44A3-8AC7-0AE3EEFB6AC6}" type="slidenum">
              <a:rPr lang="en-IN" smtClean="0"/>
              <a:t>‹#›</a:t>
            </a:fld>
            <a:endParaRPr lang="en-IN"/>
          </a:p>
        </p:txBody>
      </p:sp>
    </p:spTree>
    <p:extLst>
      <p:ext uri="{BB962C8B-B14F-4D97-AF65-F5344CB8AC3E}">
        <p14:creationId xmlns:p14="http://schemas.microsoft.com/office/powerpoint/2010/main" val="4180567251"/>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lympus.mygreatlearning.com/courses/55708/files/5173586/download?verifier=RmncCfAAQeW02v8dESDNBpTRqHZeHWZ2fykfGJth&amp;wrap=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app/profile/manisha.parakandla/viz/MRA_Milestone2_EDA_mp1/Product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4551-C638-4C34-A8E9-89CB573C6C66}"/>
              </a:ext>
            </a:extLst>
          </p:cNvPr>
          <p:cNvSpPr>
            <a:spLocks noGrp="1"/>
          </p:cNvSpPr>
          <p:nvPr>
            <p:ph type="ctrTitle"/>
          </p:nvPr>
        </p:nvSpPr>
        <p:spPr>
          <a:xfrm>
            <a:off x="1386840" y="1963873"/>
            <a:ext cx="9418320" cy="1545026"/>
          </a:xfrm>
        </p:spPr>
        <p:txBody>
          <a:bodyPr>
            <a:normAutofit/>
          </a:bodyPr>
          <a:lstStyle/>
          <a:p>
            <a:r>
              <a:rPr lang="en-IN" sz="5400" dirty="0"/>
              <a:t>MRA MILESTONE - 2</a:t>
            </a:r>
          </a:p>
        </p:txBody>
      </p:sp>
      <p:sp>
        <p:nvSpPr>
          <p:cNvPr id="3" name="Subtitle 2">
            <a:extLst>
              <a:ext uri="{FF2B5EF4-FFF2-40B4-BE49-F238E27FC236}">
                <a16:creationId xmlns:a16="http://schemas.microsoft.com/office/drawing/2014/main" id="{C7D006DB-B03D-4EC5-95BA-C9CCBA451AFC}"/>
              </a:ext>
            </a:extLst>
          </p:cNvPr>
          <p:cNvSpPr>
            <a:spLocks noGrp="1"/>
          </p:cNvSpPr>
          <p:nvPr>
            <p:ph type="subTitle" idx="1"/>
          </p:nvPr>
        </p:nvSpPr>
        <p:spPr/>
        <p:txBody>
          <a:bodyPr/>
          <a:lstStyle/>
          <a:p>
            <a:r>
              <a:rPr lang="en-IN" dirty="0"/>
              <a:t>Marketing &amp; Retail Analytics</a:t>
            </a:r>
          </a:p>
          <a:p>
            <a:endParaRPr lang="en-IN" dirty="0">
              <a:solidFill>
                <a:schemeClr val="bg1"/>
              </a:solidFill>
            </a:endParaRPr>
          </a:p>
          <a:p>
            <a:r>
              <a:rPr lang="en-IN" sz="1400" b="1" dirty="0">
                <a:solidFill>
                  <a:schemeClr val="bg1"/>
                </a:solidFill>
              </a:rPr>
              <a:t>MANISHA PARAKANDLA</a:t>
            </a:r>
          </a:p>
          <a:p>
            <a:endParaRPr lang="en-IN" dirty="0"/>
          </a:p>
        </p:txBody>
      </p:sp>
    </p:spTree>
    <p:extLst>
      <p:ext uri="{BB962C8B-B14F-4D97-AF65-F5344CB8AC3E}">
        <p14:creationId xmlns:p14="http://schemas.microsoft.com/office/powerpoint/2010/main" val="187632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940B9-B867-468E-9347-FF959FF5570A}"/>
              </a:ext>
            </a:extLst>
          </p:cNvPr>
          <p:cNvSpPr>
            <a:spLocks noGrp="1"/>
          </p:cNvSpPr>
          <p:nvPr>
            <p:ph idx="1"/>
          </p:nvPr>
        </p:nvSpPr>
        <p:spPr>
          <a:xfrm>
            <a:off x="333375" y="371477"/>
            <a:ext cx="11410950" cy="6115048"/>
          </a:xfrm>
        </p:spPr>
        <p:txBody>
          <a:bodyPr/>
          <a:lstStyle/>
          <a:p>
            <a:pPr marL="0" indent="0">
              <a:buNone/>
            </a:pPr>
            <a:r>
              <a:rPr lang="en-IN" dirty="0">
                <a:solidFill>
                  <a:schemeClr val="bg1"/>
                </a:solidFill>
              </a:rPr>
              <a:t>Orders placed in 2020 are very less compared to 2018 and 2019.</a:t>
            </a:r>
          </a:p>
          <a:p>
            <a:pPr marL="0" indent="0">
              <a:buNone/>
            </a:pPr>
            <a:endParaRPr lang="en-IN" dirty="0"/>
          </a:p>
        </p:txBody>
      </p:sp>
      <p:pic>
        <p:nvPicPr>
          <p:cNvPr id="7" name="Picture 6">
            <a:extLst>
              <a:ext uri="{FF2B5EF4-FFF2-40B4-BE49-F238E27FC236}">
                <a16:creationId xmlns:a16="http://schemas.microsoft.com/office/drawing/2014/main" id="{65198408-BBBF-4CCB-8445-36AB0761E323}"/>
              </a:ext>
            </a:extLst>
          </p:cNvPr>
          <p:cNvPicPr>
            <a:picLocks noChangeAspect="1"/>
          </p:cNvPicPr>
          <p:nvPr/>
        </p:nvPicPr>
        <p:blipFill>
          <a:blip r:embed="rId2"/>
          <a:stretch>
            <a:fillRect/>
          </a:stretch>
        </p:blipFill>
        <p:spPr>
          <a:xfrm>
            <a:off x="976544" y="960624"/>
            <a:ext cx="10200442" cy="5525900"/>
          </a:xfrm>
          <a:prstGeom prst="rect">
            <a:avLst/>
          </a:prstGeom>
        </p:spPr>
      </p:pic>
    </p:spTree>
    <p:extLst>
      <p:ext uri="{BB962C8B-B14F-4D97-AF65-F5344CB8AC3E}">
        <p14:creationId xmlns:p14="http://schemas.microsoft.com/office/powerpoint/2010/main" val="314477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D5E2F-48C1-443D-B3C8-25096B3FD943}"/>
              </a:ext>
            </a:extLst>
          </p:cNvPr>
          <p:cNvSpPr>
            <a:spLocks noGrp="1"/>
          </p:cNvSpPr>
          <p:nvPr>
            <p:ph idx="1"/>
          </p:nvPr>
        </p:nvSpPr>
        <p:spPr>
          <a:xfrm>
            <a:off x="400974" y="363985"/>
            <a:ext cx="11390051" cy="6134470"/>
          </a:xfrm>
        </p:spPr>
        <p:txBody>
          <a:bodyPr/>
          <a:lstStyle/>
          <a:p>
            <a:pPr marL="0" indent="0">
              <a:buNone/>
            </a:pPr>
            <a:r>
              <a:rPr lang="en-IN" dirty="0">
                <a:solidFill>
                  <a:schemeClr val="bg1"/>
                </a:solidFill>
              </a:rPr>
              <a:t>The interactive dashboard shows the Yearly/Quarterly/Monthly/Weekly sales trend for all products.</a:t>
            </a:r>
          </a:p>
          <a:p>
            <a:pPr marL="0" indent="0">
              <a:buNone/>
            </a:pPr>
            <a:endParaRPr lang="en-IN" dirty="0"/>
          </a:p>
        </p:txBody>
      </p:sp>
      <p:pic>
        <p:nvPicPr>
          <p:cNvPr id="5" name="Picture 4">
            <a:extLst>
              <a:ext uri="{FF2B5EF4-FFF2-40B4-BE49-F238E27FC236}">
                <a16:creationId xmlns:a16="http://schemas.microsoft.com/office/drawing/2014/main" id="{E39BD3E3-6784-4B1B-B4F6-9DDD0F42D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6" y="798990"/>
            <a:ext cx="11021581" cy="5584055"/>
          </a:xfrm>
          <a:prstGeom prst="rect">
            <a:avLst/>
          </a:prstGeom>
        </p:spPr>
      </p:pic>
    </p:spTree>
    <p:extLst>
      <p:ext uri="{BB962C8B-B14F-4D97-AF65-F5344CB8AC3E}">
        <p14:creationId xmlns:p14="http://schemas.microsoft.com/office/powerpoint/2010/main" val="71881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618C50-339B-46E0-84D0-D619CB3A1332}"/>
              </a:ext>
            </a:extLst>
          </p:cNvPr>
          <p:cNvPicPr>
            <a:picLocks noGrp="1" noChangeAspect="1"/>
          </p:cNvPicPr>
          <p:nvPr>
            <p:ph idx="1"/>
          </p:nvPr>
        </p:nvPicPr>
        <p:blipFill>
          <a:blip r:embed="rId2"/>
          <a:stretch>
            <a:fillRect/>
          </a:stretch>
        </p:blipFill>
        <p:spPr>
          <a:xfrm>
            <a:off x="731054" y="609355"/>
            <a:ext cx="10968723" cy="5764812"/>
          </a:xfrm>
        </p:spPr>
      </p:pic>
    </p:spTree>
    <p:extLst>
      <p:ext uri="{BB962C8B-B14F-4D97-AF65-F5344CB8AC3E}">
        <p14:creationId xmlns:p14="http://schemas.microsoft.com/office/powerpoint/2010/main" val="107748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54D78F-3341-4C9B-BBD9-5A67FCFA2D8C}"/>
              </a:ext>
            </a:extLst>
          </p:cNvPr>
          <p:cNvPicPr>
            <a:picLocks noGrp="1" noChangeAspect="1"/>
          </p:cNvPicPr>
          <p:nvPr>
            <p:ph idx="1"/>
          </p:nvPr>
        </p:nvPicPr>
        <p:blipFill>
          <a:blip r:embed="rId2"/>
          <a:stretch>
            <a:fillRect/>
          </a:stretch>
        </p:blipFill>
        <p:spPr>
          <a:xfrm>
            <a:off x="701336" y="511079"/>
            <a:ext cx="10813001" cy="5924168"/>
          </a:xfrm>
        </p:spPr>
      </p:pic>
    </p:spTree>
    <p:extLst>
      <p:ext uri="{BB962C8B-B14F-4D97-AF65-F5344CB8AC3E}">
        <p14:creationId xmlns:p14="http://schemas.microsoft.com/office/powerpoint/2010/main" val="67080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359FA-A325-4018-BD54-A07C80861287}"/>
              </a:ext>
            </a:extLst>
          </p:cNvPr>
          <p:cNvSpPr>
            <a:spLocks noGrp="1"/>
          </p:cNvSpPr>
          <p:nvPr>
            <p:ph idx="1"/>
          </p:nvPr>
        </p:nvSpPr>
        <p:spPr>
          <a:xfrm>
            <a:off x="390617" y="217503"/>
            <a:ext cx="11585360" cy="6422994"/>
          </a:xfrm>
        </p:spPr>
        <p:txBody>
          <a:bodyPr/>
          <a:lstStyle/>
          <a:p>
            <a:pPr marL="0" indent="0">
              <a:buNone/>
            </a:pPr>
            <a:r>
              <a:rPr lang="en-IN" dirty="0"/>
              <a:t>Product Analysis dashboard: This interactive dashboard shows the product analysis of each individual product with its sales trend and probability of the product occurring in basket.</a:t>
            </a:r>
          </a:p>
          <a:p>
            <a:pPr marL="0" indent="0">
              <a:buNone/>
            </a:pPr>
            <a:endParaRPr lang="en-IN" dirty="0"/>
          </a:p>
        </p:txBody>
      </p:sp>
      <p:pic>
        <p:nvPicPr>
          <p:cNvPr id="5" name="Picture 4">
            <a:extLst>
              <a:ext uri="{FF2B5EF4-FFF2-40B4-BE49-F238E27FC236}">
                <a16:creationId xmlns:a16="http://schemas.microsoft.com/office/drawing/2014/main" id="{682A61E3-7956-4441-9A5D-C4F3FCF32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3" y="949911"/>
            <a:ext cx="11407807" cy="5690586"/>
          </a:xfrm>
          <a:prstGeom prst="rect">
            <a:avLst/>
          </a:prstGeom>
        </p:spPr>
      </p:pic>
    </p:spTree>
    <p:extLst>
      <p:ext uri="{BB962C8B-B14F-4D97-AF65-F5344CB8AC3E}">
        <p14:creationId xmlns:p14="http://schemas.microsoft.com/office/powerpoint/2010/main" val="258475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87B97E3-B334-4909-A484-6F2350E23BAD}"/>
              </a:ext>
            </a:extLst>
          </p:cNvPr>
          <p:cNvPicPr>
            <a:picLocks noGrp="1" noChangeAspect="1"/>
          </p:cNvPicPr>
          <p:nvPr>
            <p:ph idx="1"/>
          </p:nvPr>
        </p:nvPicPr>
        <p:blipFill>
          <a:blip r:embed="rId2"/>
          <a:stretch>
            <a:fillRect/>
          </a:stretch>
        </p:blipFill>
        <p:spPr>
          <a:xfrm>
            <a:off x="532660" y="487265"/>
            <a:ext cx="11043821" cy="5913632"/>
          </a:xfrm>
        </p:spPr>
      </p:pic>
    </p:spTree>
    <p:extLst>
      <p:ext uri="{BB962C8B-B14F-4D97-AF65-F5344CB8AC3E}">
        <p14:creationId xmlns:p14="http://schemas.microsoft.com/office/powerpoint/2010/main" val="408919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BF117-30B0-4CC5-B858-67AA5FE6FE4E}"/>
              </a:ext>
            </a:extLst>
          </p:cNvPr>
          <p:cNvSpPr>
            <a:spLocks noGrp="1"/>
          </p:cNvSpPr>
          <p:nvPr>
            <p:ph idx="1"/>
          </p:nvPr>
        </p:nvSpPr>
        <p:spPr>
          <a:xfrm>
            <a:off x="355107" y="798991"/>
            <a:ext cx="10955044" cy="5344358"/>
          </a:xfrm>
        </p:spPr>
        <p:txBody>
          <a:bodyPr>
            <a:normAutofit/>
          </a:bodyPr>
          <a:lstStyle/>
          <a:p>
            <a:pPr marL="0" indent="0">
              <a:buNone/>
            </a:pPr>
            <a:r>
              <a:rPr lang="en-IN" sz="2400" dirty="0">
                <a:solidFill>
                  <a:schemeClr val="bg1"/>
                </a:solidFill>
              </a:rPr>
              <a:t>Inference:</a:t>
            </a:r>
          </a:p>
          <a:p>
            <a:pPr marL="0" indent="0">
              <a:buNone/>
            </a:pPr>
            <a:r>
              <a:rPr lang="en-IN" dirty="0">
                <a:solidFill>
                  <a:schemeClr val="tx1"/>
                </a:solidFill>
                <a:sym typeface="Wingdings" panose="05000000000000000000" pitchFamily="2" charset="2"/>
              </a:rPr>
              <a:t> In the years 2018 and 2019 there is a huge demand in sales for all the products. </a:t>
            </a:r>
          </a:p>
          <a:p>
            <a:pPr marL="0" indent="0">
              <a:buNone/>
            </a:pPr>
            <a:endParaRPr lang="en-IN" dirty="0">
              <a:solidFill>
                <a:schemeClr val="tx1"/>
              </a:solidFill>
              <a:sym typeface="Wingdings" panose="05000000000000000000" pitchFamily="2" charset="2"/>
            </a:endParaRPr>
          </a:p>
          <a:p>
            <a:pPr marL="0" indent="0">
              <a:buNone/>
            </a:pPr>
            <a:r>
              <a:rPr lang="en-IN" dirty="0">
                <a:solidFill>
                  <a:schemeClr val="tx1"/>
                </a:solidFill>
                <a:sym typeface="Wingdings" panose="05000000000000000000" pitchFamily="2" charset="2"/>
              </a:rPr>
              <a:t>The reason behind is almost all the products having highest sales are eatable items which we consume everyday. Specially poultry, cereals, soda, ice cream are having the high frequency of consumption. </a:t>
            </a:r>
          </a:p>
          <a:p>
            <a:pPr marL="0" indent="0">
              <a:buNone/>
            </a:pPr>
            <a:endParaRPr lang="en-IN" dirty="0">
              <a:solidFill>
                <a:schemeClr val="tx1"/>
              </a:solidFill>
              <a:sym typeface="Wingdings" panose="05000000000000000000" pitchFamily="2" charset="2"/>
            </a:endParaRPr>
          </a:p>
          <a:p>
            <a:pPr marL="0" indent="0">
              <a:buNone/>
            </a:pPr>
            <a:r>
              <a:rPr lang="en-IN" dirty="0">
                <a:solidFill>
                  <a:schemeClr val="tx1"/>
                </a:solidFill>
                <a:sym typeface="Wingdings" panose="05000000000000000000" pitchFamily="2" charset="2"/>
              </a:rPr>
              <a:t>The demand for poultry and soda topped the list followed by cereals and Ice cream where as demand for sandwich loaves and hand soap are very less compared to all the products.</a:t>
            </a:r>
          </a:p>
          <a:p>
            <a:pPr marL="0" indent="0">
              <a:buNone/>
            </a:pPr>
            <a:endParaRPr lang="en-IN" dirty="0">
              <a:solidFill>
                <a:schemeClr val="tx1"/>
              </a:solidFill>
              <a:sym typeface="Wingdings" panose="05000000000000000000" pitchFamily="2" charset="2"/>
            </a:endParaRPr>
          </a:p>
          <a:p>
            <a:pPr marL="0" indent="0">
              <a:buNone/>
            </a:pPr>
            <a:r>
              <a:rPr lang="en-IN" dirty="0">
                <a:solidFill>
                  <a:schemeClr val="tx1"/>
                </a:solidFill>
                <a:sym typeface="Wingdings" panose="05000000000000000000" pitchFamily="2" charset="2"/>
              </a:rPr>
              <a:t> We can also observe that, In the year 2020, the sales of the products and demand falls drastically for all products. It might caused due to the coronavirus pandemic.</a:t>
            </a:r>
          </a:p>
          <a:p>
            <a:pPr marL="0" indent="0">
              <a:buNone/>
            </a:pPr>
            <a:endParaRPr lang="en-IN" dirty="0">
              <a:solidFill>
                <a:schemeClr val="tx1"/>
              </a:solidFill>
              <a:sym typeface="Wingdings" panose="05000000000000000000" pitchFamily="2" charset="2"/>
            </a:endParaRPr>
          </a:p>
          <a:p>
            <a:pPr marL="0" indent="0">
              <a:buNone/>
            </a:pPr>
            <a:r>
              <a:rPr lang="en-IN" dirty="0">
                <a:solidFill>
                  <a:schemeClr val="tx1"/>
                </a:solidFill>
                <a:sym typeface="Wingdings" panose="05000000000000000000" pitchFamily="2" charset="2"/>
              </a:rPr>
              <a:t> Due to this the sales took a sharp dent with downfall trend.</a:t>
            </a:r>
            <a:endParaRPr lang="en-IN" dirty="0">
              <a:solidFill>
                <a:schemeClr val="tx1"/>
              </a:solidFill>
            </a:endParaRPr>
          </a:p>
        </p:txBody>
      </p:sp>
    </p:spTree>
    <p:extLst>
      <p:ext uri="{BB962C8B-B14F-4D97-AF65-F5344CB8AC3E}">
        <p14:creationId xmlns:p14="http://schemas.microsoft.com/office/powerpoint/2010/main" val="374580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8186F-E78A-4580-B68A-B4CE5EC9A127}"/>
              </a:ext>
            </a:extLst>
          </p:cNvPr>
          <p:cNvSpPr>
            <a:spLocks noGrp="1"/>
          </p:cNvSpPr>
          <p:nvPr>
            <p:ph idx="1"/>
          </p:nvPr>
        </p:nvSpPr>
        <p:spPr>
          <a:xfrm>
            <a:off x="550416" y="432786"/>
            <a:ext cx="10839636" cy="5992427"/>
          </a:xfrm>
        </p:spPr>
        <p:txBody>
          <a:bodyPr/>
          <a:lstStyle/>
          <a:p>
            <a:pPr marL="0" indent="0" algn="just">
              <a:buNone/>
            </a:pPr>
            <a:r>
              <a:rPr lang="en-IN" sz="2400" dirty="0">
                <a:solidFill>
                  <a:schemeClr val="bg1"/>
                </a:solidFill>
                <a:latin typeface="+mj-lt"/>
              </a:rPr>
              <a:t>Market Basket Analysis(MBA) :</a:t>
            </a:r>
          </a:p>
          <a:p>
            <a:pPr marL="0" indent="0" algn="just">
              <a:buNone/>
            </a:pPr>
            <a:r>
              <a:rPr lang="en-US" b="0" i="0" dirty="0">
                <a:solidFill>
                  <a:srgbClr val="202124"/>
                </a:solidFill>
                <a:effectLst/>
              </a:rPr>
              <a:t>Market basket analysis is </a:t>
            </a:r>
            <a:r>
              <a:rPr lang="en-US" i="0" dirty="0">
                <a:solidFill>
                  <a:srgbClr val="202124"/>
                </a:solidFill>
                <a:effectLst/>
              </a:rPr>
              <a:t>a technique used by retailers to increase sales by better understanding customer purchasing patterns</a:t>
            </a:r>
            <a:r>
              <a:rPr lang="en-US" dirty="0">
                <a:solidFill>
                  <a:srgbClr val="202124"/>
                </a:solidFill>
              </a:rPr>
              <a:t>.</a:t>
            </a:r>
            <a:r>
              <a:rPr lang="en-US" b="0" i="0" dirty="0">
                <a:solidFill>
                  <a:srgbClr val="202124"/>
                </a:solidFill>
                <a:effectLst/>
              </a:rPr>
              <a:t> It involves analyzing large data sets, such as purchase history, to reveal product groupings, as well as products that are likely to be purchased together.</a:t>
            </a:r>
          </a:p>
          <a:p>
            <a:pPr marL="0" indent="0" algn="just">
              <a:buNone/>
            </a:pPr>
            <a:r>
              <a:rPr lang="en-US" b="0" i="0" dirty="0">
                <a:solidFill>
                  <a:srgbClr val="292929"/>
                </a:solidFill>
                <a:effectLst/>
              </a:rPr>
              <a:t>It works by looking for combinations of items that occur together frequently in transactions. To put it another way, it allows retailers to identify relationships between the items that people buy.</a:t>
            </a:r>
          </a:p>
          <a:p>
            <a:pPr marL="0" indent="0" algn="just">
              <a:lnSpc>
                <a:spcPct val="107000"/>
              </a:lnSpc>
              <a:spcAft>
                <a:spcPts val="800"/>
              </a:spcAft>
              <a:buNone/>
            </a:pPr>
            <a:r>
              <a:rPr lang="en-IN" sz="1800" dirty="0">
                <a:solidFill>
                  <a:schemeClr val="tx1"/>
                </a:solidFill>
                <a:effectLst/>
                <a:ea typeface="Calibri" panose="020F0502020204030204" pitchFamily="34" charset="0"/>
                <a:cs typeface="Mangal" panose="02040503050203030202" pitchFamily="18" charset="0"/>
              </a:rPr>
              <a:t>Market Basket Analysis, Example:</a:t>
            </a:r>
          </a:p>
          <a:p>
            <a:pPr marL="0" indent="0" algn="just">
              <a:lnSpc>
                <a:spcPct val="107000"/>
              </a:lnSpc>
              <a:spcAft>
                <a:spcPts val="1500"/>
              </a:spcAft>
              <a:buNone/>
            </a:pPr>
            <a:r>
              <a:rPr lang="en-IN" sz="1800" dirty="0">
                <a:solidFill>
                  <a:schemeClr val="tx1"/>
                </a:solidFill>
                <a:effectLst/>
                <a:ea typeface="Times New Roman" panose="02020603050405020304" pitchFamily="18" charset="0"/>
                <a:cs typeface="Calibri" panose="020F0502020204030204" pitchFamily="34" charset="0"/>
              </a:rPr>
              <a:t>MBA aims to find relationships and establish patterns across purchases. The relationship is </a:t>
            </a:r>
            <a:r>
              <a:rPr lang="en-IN" sz="1800" dirty="0" err="1">
                <a:solidFill>
                  <a:schemeClr val="tx1"/>
                </a:solidFill>
                <a:effectLst/>
                <a:ea typeface="Times New Roman" panose="02020603050405020304" pitchFamily="18" charset="0"/>
                <a:cs typeface="Calibri" panose="020F0502020204030204" pitchFamily="34" charset="0"/>
              </a:rPr>
              <a:t>modeled</a:t>
            </a:r>
            <a:r>
              <a:rPr lang="en-IN" sz="1800" dirty="0">
                <a:solidFill>
                  <a:schemeClr val="tx1"/>
                </a:solidFill>
                <a:effectLst/>
                <a:ea typeface="Times New Roman" panose="02020603050405020304" pitchFamily="18" charset="0"/>
                <a:cs typeface="Calibri" panose="020F0502020204030204" pitchFamily="34" charset="0"/>
              </a:rPr>
              <a:t> in the form of a conditional algorithm:</a:t>
            </a:r>
            <a:endParaRPr lang="en-IN" sz="1800" dirty="0">
              <a:solidFill>
                <a:schemeClr val="tx1"/>
              </a:solidFill>
              <a:effectLst/>
              <a:ea typeface="Calibri" panose="020F0502020204030204" pitchFamily="34" charset="0"/>
              <a:cs typeface="Mangal" panose="02040503050203030202" pitchFamily="18" charset="0"/>
            </a:endParaRPr>
          </a:p>
          <a:p>
            <a:pPr algn="just">
              <a:lnSpc>
                <a:spcPct val="107000"/>
              </a:lnSpc>
              <a:spcAft>
                <a:spcPts val="1500"/>
              </a:spcAft>
            </a:pPr>
            <a:r>
              <a:rPr lang="en-IN" sz="1800" dirty="0">
                <a:solidFill>
                  <a:schemeClr val="tx1"/>
                </a:solidFill>
                <a:effectLst/>
                <a:ea typeface="Times New Roman" panose="02020603050405020304" pitchFamily="18" charset="0"/>
                <a:cs typeface="Calibri" panose="020F0502020204030204" pitchFamily="34" charset="0"/>
              </a:rPr>
              <a:t>                                                 </a:t>
            </a:r>
            <a:r>
              <a:rPr lang="en-IN" sz="1800" b="1" dirty="0">
                <a:solidFill>
                  <a:schemeClr val="tx1"/>
                </a:solidFill>
                <a:effectLst/>
                <a:ea typeface="Times New Roman" panose="02020603050405020304" pitchFamily="18" charset="0"/>
                <a:cs typeface="Calibri" panose="020F0502020204030204" pitchFamily="34" charset="0"/>
              </a:rPr>
              <a:t>IF {sandwich, cookies} THEN {drink}</a:t>
            </a:r>
            <a:endParaRPr lang="en-IN" b="1" dirty="0">
              <a:solidFill>
                <a:schemeClr val="tx1"/>
              </a:solidFill>
              <a:ea typeface="Times New Roman" panose="02020603050405020304" pitchFamily="18" charset="0"/>
              <a:cs typeface="Mangal" panose="02040503050203030202" pitchFamily="18" charset="0"/>
            </a:endParaRPr>
          </a:p>
          <a:p>
            <a:pPr marL="0" indent="0" algn="just">
              <a:lnSpc>
                <a:spcPct val="107000"/>
              </a:lnSpc>
              <a:spcAft>
                <a:spcPts val="1500"/>
              </a:spcAft>
              <a:buNone/>
            </a:pPr>
            <a:r>
              <a:rPr lang="en-IN" sz="1800" dirty="0">
                <a:solidFill>
                  <a:schemeClr val="tx1"/>
                </a:solidFill>
                <a:effectLst/>
                <a:ea typeface="Times New Roman" panose="02020603050405020304" pitchFamily="18" charset="0"/>
                <a:cs typeface="Calibri" panose="020F0502020204030204" pitchFamily="34" charset="0"/>
              </a:rPr>
              <a:t>In the shorthand notation, which translates to “the items on the right are likely to be ordered with the items on the left:”</a:t>
            </a:r>
            <a:endParaRPr lang="en-IN" sz="1800" dirty="0">
              <a:solidFill>
                <a:schemeClr val="tx1"/>
              </a:solidFill>
              <a:effectLst/>
              <a:ea typeface="Calibri" panose="020F0502020204030204" pitchFamily="34" charset="0"/>
              <a:cs typeface="Mangal" panose="02040503050203030202" pitchFamily="18" charset="0"/>
            </a:endParaRPr>
          </a:p>
          <a:p>
            <a:pPr marL="0" indent="0">
              <a:buNone/>
            </a:pPr>
            <a:endParaRPr lang="en-US" b="0" i="0" dirty="0">
              <a:solidFill>
                <a:srgbClr val="292929"/>
              </a:solidFill>
              <a:effectLst/>
            </a:endParaRPr>
          </a:p>
          <a:p>
            <a:pPr marL="0" indent="0">
              <a:buNone/>
            </a:pPr>
            <a:endParaRPr lang="en-US" b="0" i="0" dirty="0">
              <a:solidFill>
                <a:srgbClr val="292929"/>
              </a:solidFill>
              <a:effectLst/>
            </a:endParaRPr>
          </a:p>
          <a:p>
            <a:pPr marL="0" indent="0">
              <a:buNone/>
            </a:pPr>
            <a:endParaRPr lang="en-IN" dirty="0">
              <a:solidFill>
                <a:schemeClr val="bg1"/>
              </a:solidFill>
            </a:endParaRPr>
          </a:p>
        </p:txBody>
      </p:sp>
      <p:pic>
        <p:nvPicPr>
          <p:cNvPr id="1028" name="Picture 4">
            <a:extLst>
              <a:ext uri="{FF2B5EF4-FFF2-40B4-BE49-F238E27FC236}">
                <a16:creationId xmlns:a16="http://schemas.microsoft.com/office/drawing/2014/main" id="{E8CF1BE6-A05B-4DC3-945B-FDE6DA178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116" y="5597541"/>
            <a:ext cx="14097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175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A44B1-5ED6-49A4-A2D0-CBDD55A71CCB}"/>
              </a:ext>
            </a:extLst>
          </p:cNvPr>
          <p:cNvSpPr>
            <a:spLocks noGrp="1"/>
          </p:cNvSpPr>
          <p:nvPr>
            <p:ph idx="1"/>
          </p:nvPr>
        </p:nvSpPr>
        <p:spPr>
          <a:xfrm>
            <a:off x="588767" y="648070"/>
            <a:ext cx="11218533" cy="5752730"/>
          </a:xfrm>
        </p:spPr>
        <p:txBody>
          <a:bodyPr/>
          <a:lstStyle/>
          <a:p>
            <a:pPr marL="0" indent="0">
              <a:buNone/>
            </a:pPr>
            <a:r>
              <a:rPr lang="en-IN" sz="2000" dirty="0">
                <a:solidFill>
                  <a:schemeClr val="bg1"/>
                </a:solidFill>
              </a:rPr>
              <a:t>Association Rules:</a:t>
            </a:r>
          </a:p>
          <a:p>
            <a:pPr marL="0" indent="0" algn="just">
              <a:buNone/>
            </a:pPr>
            <a:r>
              <a:rPr lang="en-IN" sz="1800" dirty="0">
                <a:solidFill>
                  <a:schemeClr val="tx1"/>
                </a:solidFill>
                <a:effectLst/>
                <a:ea typeface="Calibri" panose="020F0502020204030204" pitchFamily="34" charset="0"/>
                <a:cs typeface="Calibri" panose="020F0502020204030204" pitchFamily="34" charset="0"/>
              </a:rPr>
              <a:t>A collection of items purchased by a customer is an </a:t>
            </a:r>
            <a:r>
              <a:rPr lang="en-IN" sz="1800" b="1" dirty="0">
                <a:solidFill>
                  <a:schemeClr val="tx1"/>
                </a:solidFill>
                <a:effectLst/>
                <a:ea typeface="Calibri" panose="020F0502020204030204" pitchFamily="34" charset="0"/>
                <a:cs typeface="Mangal" panose="02040503050203030202" pitchFamily="18" charset="0"/>
              </a:rPr>
              <a:t>itemset</a:t>
            </a:r>
            <a:r>
              <a:rPr lang="en-IN" sz="1800" dirty="0">
                <a:solidFill>
                  <a:schemeClr val="tx1"/>
                </a:solidFill>
                <a:effectLst/>
                <a:ea typeface="Calibri" panose="020F0502020204030204" pitchFamily="34" charset="0"/>
                <a:cs typeface="Mangal" panose="02040503050203030202" pitchFamily="18" charset="0"/>
              </a:rPr>
              <a:t>. The set of items on the left-hand side (sandwich, cookies in the example above) is the </a:t>
            </a:r>
            <a:r>
              <a:rPr lang="en-IN" sz="1800" b="1" dirty="0">
                <a:solidFill>
                  <a:schemeClr val="tx1"/>
                </a:solidFill>
                <a:effectLst/>
                <a:ea typeface="Calibri" panose="020F0502020204030204" pitchFamily="34" charset="0"/>
                <a:cs typeface="Mangal" panose="02040503050203030202" pitchFamily="18" charset="0"/>
              </a:rPr>
              <a:t>antecedent</a:t>
            </a:r>
            <a:r>
              <a:rPr lang="en-IN" sz="1800" dirty="0">
                <a:solidFill>
                  <a:schemeClr val="tx1"/>
                </a:solidFill>
                <a:effectLst/>
                <a:ea typeface="Calibri" panose="020F0502020204030204" pitchFamily="34" charset="0"/>
                <a:cs typeface="Mangal" panose="02040503050203030202" pitchFamily="18" charset="0"/>
              </a:rPr>
              <a:t> of the rule, while the one to the right (drink) is the </a:t>
            </a:r>
            <a:r>
              <a:rPr lang="en-IN" sz="1800" b="1" dirty="0">
                <a:solidFill>
                  <a:schemeClr val="tx1"/>
                </a:solidFill>
                <a:effectLst/>
                <a:ea typeface="Calibri" panose="020F0502020204030204" pitchFamily="34" charset="0"/>
                <a:cs typeface="Mangal" panose="02040503050203030202" pitchFamily="18" charset="0"/>
              </a:rPr>
              <a:t>consequent</a:t>
            </a:r>
            <a:r>
              <a:rPr lang="en-IN" sz="1800" dirty="0">
                <a:solidFill>
                  <a:schemeClr val="tx1"/>
                </a:solidFill>
                <a:effectLst/>
                <a:ea typeface="Calibri" panose="020F0502020204030204" pitchFamily="34" charset="0"/>
                <a:cs typeface="Mangal" panose="02040503050203030202" pitchFamily="18" charset="0"/>
              </a:rPr>
              <a:t>.  </a:t>
            </a:r>
          </a:p>
          <a:p>
            <a:pPr marL="0" indent="0" algn="just">
              <a:buNone/>
            </a:pPr>
            <a:r>
              <a:rPr lang="en-IN" sz="1800" dirty="0">
                <a:solidFill>
                  <a:schemeClr val="tx1"/>
                </a:solidFill>
                <a:effectLst/>
                <a:ea typeface="Calibri" panose="020F0502020204030204" pitchFamily="34" charset="0"/>
                <a:cs typeface="Mangal" panose="02040503050203030202" pitchFamily="18" charset="0"/>
              </a:rPr>
              <a:t>The probability that the antecedent event will occur, i.e., a customer will buy a sandwich and cookies, is the </a:t>
            </a:r>
            <a:r>
              <a:rPr lang="en-IN" sz="1800" b="1" dirty="0">
                <a:solidFill>
                  <a:schemeClr val="tx1"/>
                </a:solidFill>
                <a:effectLst/>
                <a:ea typeface="Calibri" panose="020F0502020204030204" pitchFamily="34" charset="0"/>
                <a:cs typeface="Mangal" panose="02040503050203030202" pitchFamily="18" charset="0"/>
              </a:rPr>
              <a:t>support </a:t>
            </a:r>
            <a:r>
              <a:rPr lang="en-IN" sz="1800" dirty="0">
                <a:solidFill>
                  <a:schemeClr val="tx1"/>
                </a:solidFill>
                <a:effectLst/>
                <a:ea typeface="Calibri" panose="020F0502020204030204" pitchFamily="34" charset="0"/>
                <a:cs typeface="Mangal" panose="02040503050203030202" pitchFamily="18" charset="0"/>
              </a:rPr>
              <a:t>of the rule. That simply refers to the relative frequency that an itemset appears in transactions. In a QSR, the support of an item or item combination helps to identify keystone products. Hence, if a sandwich and cookies have high support, then they can be priced to attract people to the store.</a:t>
            </a:r>
          </a:p>
          <a:p>
            <a:pPr marL="0" indent="0" algn="just">
              <a:buNone/>
            </a:pPr>
            <a:r>
              <a:rPr lang="en-US" b="0" i="0" dirty="0">
                <a:solidFill>
                  <a:schemeClr val="tx1"/>
                </a:solidFill>
                <a:effectLst/>
              </a:rPr>
              <a:t>The probability that a customer will purchase a drink on the condition of purchasing a sandwich and cookies is referred to as the </a:t>
            </a:r>
            <a:r>
              <a:rPr lang="en-US" b="1" i="0" dirty="0">
                <a:solidFill>
                  <a:schemeClr val="tx1"/>
                </a:solidFill>
                <a:effectLst/>
              </a:rPr>
              <a:t>confidence</a:t>
            </a:r>
            <a:r>
              <a:rPr lang="en-US" b="0" i="0" dirty="0">
                <a:solidFill>
                  <a:schemeClr val="tx1"/>
                </a:solidFill>
                <a:effectLst/>
              </a:rPr>
              <a:t> of the rule. Confidence can be used for product placement strategy and increasing profitability. Placing high margin items near associated high confidence (driver) items can increase the overall margin on purchases.</a:t>
            </a:r>
          </a:p>
          <a:p>
            <a:pPr marL="0" indent="0" algn="just">
              <a:buNone/>
            </a:pPr>
            <a:r>
              <a:rPr lang="en-US" b="0" i="0" dirty="0">
                <a:solidFill>
                  <a:schemeClr val="tx1"/>
                </a:solidFill>
                <a:effectLst/>
              </a:rPr>
              <a:t>The </a:t>
            </a:r>
            <a:r>
              <a:rPr lang="en-US" b="1" i="0" dirty="0">
                <a:solidFill>
                  <a:schemeClr val="tx1"/>
                </a:solidFill>
                <a:effectLst/>
              </a:rPr>
              <a:t>lift</a:t>
            </a:r>
            <a:r>
              <a:rPr lang="en-US" b="0" i="0" dirty="0">
                <a:solidFill>
                  <a:schemeClr val="tx1"/>
                </a:solidFill>
                <a:effectLst/>
              </a:rPr>
              <a:t> of the rule is the ratio of the support of the left-hand side of the rule (sandwich, cookies) co-occurring with the right-hand side (drink), divided by the probability that the left-hand side and right-hand side co-occur if the two are independent.</a:t>
            </a:r>
          </a:p>
          <a:p>
            <a:pPr marL="0" indent="0" algn="just">
              <a:buNone/>
            </a:pPr>
            <a:endParaRPr lang="en-US" dirty="0">
              <a:solidFill>
                <a:schemeClr val="tx1"/>
              </a:solidFill>
            </a:endParaRPr>
          </a:p>
          <a:p>
            <a:pPr marL="0" indent="0" algn="just">
              <a:buNone/>
            </a:pPr>
            <a:r>
              <a:rPr lang="en-US" dirty="0">
                <a:solidFill>
                  <a:schemeClr val="tx1"/>
                </a:solidFill>
              </a:rPr>
              <a:t>Let us now perform the Market Basket Analysis using </a:t>
            </a:r>
            <a:r>
              <a:rPr lang="en-US" b="1" dirty="0">
                <a:solidFill>
                  <a:schemeClr val="tx1"/>
                </a:solidFill>
              </a:rPr>
              <a:t>KNIME </a:t>
            </a:r>
            <a:endParaRPr lang="en-IN" b="1" dirty="0">
              <a:solidFill>
                <a:schemeClr val="tx1"/>
              </a:solidFill>
            </a:endParaRPr>
          </a:p>
        </p:txBody>
      </p:sp>
    </p:spTree>
    <p:extLst>
      <p:ext uri="{BB962C8B-B14F-4D97-AF65-F5344CB8AC3E}">
        <p14:creationId xmlns:p14="http://schemas.microsoft.com/office/powerpoint/2010/main" val="84147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4C1984-2723-4454-B7E5-8AE97202E23A}"/>
              </a:ext>
            </a:extLst>
          </p:cNvPr>
          <p:cNvPicPr>
            <a:picLocks noGrp="1" noChangeAspect="1"/>
          </p:cNvPicPr>
          <p:nvPr>
            <p:ph idx="1"/>
          </p:nvPr>
        </p:nvPicPr>
        <p:blipFill>
          <a:blip r:embed="rId2"/>
          <a:stretch>
            <a:fillRect/>
          </a:stretch>
        </p:blipFill>
        <p:spPr>
          <a:xfrm>
            <a:off x="2343704" y="1019764"/>
            <a:ext cx="7714696" cy="4609430"/>
          </a:xfrm>
          <a:prstGeom prst="rect">
            <a:avLst/>
          </a:prstGeom>
        </p:spPr>
      </p:pic>
    </p:spTree>
    <p:extLst>
      <p:ext uri="{BB962C8B-B14F-4D97-AF65-F5344CB8AC3E}">
        <p14:creationId xmlns:p14="http://schemas.microsoft.com/office/powerpoint/2010/main" val="297127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576E2-D0B9-40C4-9389-52904C110A67}"/>
              </a:ext>
            </a:extLst>
          </p:cNvPr>
          <p:cNvSpPr>
            <a:spLocks noGrp="1"/>
          </p:cNvSpPr>
          <p:nvPr>
            <p:ph idx="1"/>
          </p:nvPr>
        </p:nvSpPr>
        <p:spPr>
          <a:xfrm>
            <a:off x="914401" y="816747"/>
            <a:ext cx="9161756" cy="4998128"/>
          </a:xfrm>
        </p:spPr>
        <p:txBody>
          <a:bodyPr>
            <a:normAutofit/>
          </a:bodyPr>
          <a:lstStyle/>
          <a:p>
            <a:r>
              <a:rPr lang="en-IN" sz="2400" b="1" dirty="0">
                <a:solidFill>
                  <a:schemeClr val="bg1"/>
                </a:solidFill>
              </a:rPr>
              <a:t>Agenda:</a:t>
            </a:r>
          </a:p>
          <a:p>
            <a:endParaRPr lang="en-IN" sz="2000" b="1" dirty="0"/>
          </a:p>
          <a:p>
            <a:r>
              <a:rPr lang="en-IN" sz="2000" b="1" dirty="0"/>
              <a:t>Executive Summary of Data</a:t>
            </a:r>
          </a:p>
          <a:p>
            <a:endParaRPr lang="en-IN" sz="2000" b="1" dirty="0"/>
          </a:p>
          <a:p>
            <a:r>
              <a:rPr lang="en-IN" sz="2000" b="1" dirty="0"/>
              <a:t>Exploratory Analysis and Inferences</a:t>
            </a:r>
          </a:p>
          <a:p>
            <a:endParaRPr lang="en-IN" sz="2000" b="1" dirty="0"/>
          </a:p>
          <a:p>
            <a:r>
              <a:rPr lang="en-US" sz="2000" b="1" i="0" dirty="0">
                <a:solidFill>
                  <a:srgbClr val="000000"/>
                </a:solidFill>
                <a:effectLst/>
              </a:rPr>
              <a:t>Use of Market Basket Analysis (Association Rules)</a:t>
            </a:r>
            <a:endParaRPr lang="en-IN" sz="2000" b="1" i="0" dirty="0">
              <a:solidFill>
                <a:srgbClr val="000000"/>
              </a:solidFill>
              <a:effectLst/>
            </a:endParaRPr>
          </a:p>
          <a:p>
            <a:endParaRPr lang="en-IN" sz="2000" b="1" dirty="0">
              <a:solidFill>
                <a:srgbClr val="000000"/>
              </a:solidFill>
            </a:endParaRPr>
          </a:p>
          <a:p>
            <a:r>
              <a:rPr lang="en-IN" sz="2000" b="1" i="0" dirty="0">
                <a:solidFill>
                  <a:srgbClr val="000000"/>
                </a:solidFill>
                <a:effectLst/>
              </a:rPr>
              <a:t>Associations Identified</a:t>
            </a:r>
          </a:p>
          <a:p>
            <a:endParaRPr lang="en-IN" sz="2000" b="1" dirty="0">
              <a:solidFill>
                <a:srgbClr val="000000"/>
              </a:solidFill>
            </a:endParaRPr>
          </a:p>
          <a:p>
            <a:r>
              <a:rPr lang="en-US" sz="2000" b="1" dirty="0">
                <a:solidFill>
                  <a:srgbClr val="000000"/>
                </a:solidFill>
              </a:rPr>
              <a:t>S</a:t>
            </a:r>
            <a:r>
              <a:rPr lang="en-US" sz="2000" b="1" i="0" dirty="0">
                <a:solidFill>
                  <a:srgbClr val="000000"/>
                </a:solidFill>
                <a:effectLst/>
              </a:rPr>
              <a:t>uggestion of Possible Combos with Lucrative Offers</a:t>
            </a:r>
            <a:endParaRPr lang="en-IN" sz="2000" b="1" dirty="0"/>
          </a:p>
          <a:p>
            <a:endParaRPr lang="en-IN" b="1" dirty="0"/>
          </a:p>
          <a:p>
            <a:endParaRPr lang="en-IN" sz="1800" b="1" dirty="0"/>
          </a:p>
          <a:p>
            <a:pPr marL="0" indent="0">
              <a:buNone/>
            </a:pPr>
            <a:endParaRPr lang="en-IN" dirty="0"/>
          </a:p>
        </p:txBody>
      </p:sp>
    </p:spTree>
    <p:extLst>
      <p:ext uri="{BB962C8B-B14F-4D97-AF65-F5344CB8AC3E}">
        <p14:creationId xmlns:p14="http://schemas.microsoft.com/office/powerpoint/2010/main" val="2173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171F3-F026-4FB9-8493-DA0BC6DCA205}"/>
              </a:ext>
            </a:extLst>
          </p:cNvPr>
          <p:cNvSpPr>
            <a:spLocks noGrp="1"/>
          </p:cNvSpPr>
          <p:nvPr>
            <p:ph idx="1"/>
          </p:nvPr>
        </p:nvSpPr>
        <p:spPr>
          <a:xfrm>
            <a:off x="568171" y="390618"/>
            <a:ext cx="11070454" cy="6107836"/>
          </a:xfrm>
        </p:spPr>
        <p:txBody>
          <a:bodyPr/>
          <a:lstStyle/>
          <a:p>
            <a:pPr marL="0" indent="0">
              <a:buNone/>
            </a:pPr>
            <a:r>
              <a:rPr lang="en-IN" sz="2000" dirty="0">
                <a:solidFill>
                  <a:schemeClr val="bg1"/>
                </a:solidFill>
              </a:rPr>
              <a:t>KNIME Workflow:</a:t>
            </a: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tx1"/>
              </a:solidFill>
            </a:endParaRPr>
          </a:p>
          <a:p>
            <a:pPr marL="0" indent="0" algn="just">
              <a:buNone/>
            </a:pPr>
            <a:r>
              <a:rPr lang="en-IN" sz="2000" dirty="0">
                <a:solidFill>
                  <a:schemeClr val="tx1"/>
                </a:solidFill>
              </a:rPr>
              <a:t>Association rule is the set of rules where the likelihood of buying a product is greater with a set of product.</a:t>
            </a:r>
          </a:p>
          <a:p>
            <a:pPr marL="0" indent="0" algn="just">
              <a:buNone/>
            </a:pPr>
            <a:r>
              <a:rPr lang="en-IN" sz="2000" dirty="0">
                <a:solidFill>
                  <a:schemeClr val="tx1"/>
                </a:solidFill>
              </a:rPr>
              <a:t>For example, paper towels being bought along with set of [eggs, dinner rolls, ice cream, pasta, lunch meat] is 2.349 times higher when compared to it being bought individually which is just 0.02.</a:t>
            </a: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sz="2000" dirty="0">
              <a:solidFill>
                <a:schemeClr val="bg1"/>
              </a:solidFill>
            </a:endParaRPr>
          </a:p>
          <a:p>
            <a:pPr marL="0" indent="0">
              <a:buNone/>
            </a:pPr>
            <a:endParaRPr lang="en-IN" dirty="0"/>
          </a:p>
        </p:txBody>
      </p:sp>
      <p:pic>
        <p:nvPicPr>
          <p:cNvPr id="5" name="Picture 4">
            <a:extLst>
              <a:ext uri="{FF2B5EF4-FFF2-40B4-BE49-F238E27FC236}">
                <a16:creationId xmlns:a16="http://schemas.microsoft.com/office/drawing/2014/main" id="{61CA8E87-0DF7-4AC3-A3C4-9BE7F7000302}"/>
              </a:ext>
            </a:extLst>
          </p:cNvPr>
          <p:cNvPicPr>
            <a:picLocks noChangeAspect="1"/>
          </p:cNvPicPr>
          <p:nvPr/>
        </p:nvPicPr>
        <p:blipFill>
          <a:blip r:embed="rId2"/>
          <a:stretch>
            <a:fillRect/>
          </a:stretch>
        </p:blipFill>
        <p:spPr>
          <a:xfrm>
            <a:off x="1936635" y="905522"/>
            <a:ext cx="8318730" cy="3444536"/>
          </a:xfrm>
          <a:prstGeom prst="rect">
            <a:avLst/>
          </a:prstGeom>
        </p:spPr>
      </p:pic>
    </p:spTree>
    <p:extLst>
      <p:ext uri="{BB962C8B-B14F-4D97-AF65-F5344CB8AC3E}">
        <p14:creationId xmlns:p14="http://schemas.microsoft.com/office/powerpoint/2010/main" val="2600549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053397-8D5B-43A7-8823-13AAF3384AE7}"/>
              </a:ext>
            </a:extLst>
          </p:cNvPr>
          <p:cNvPicPr>
            <a:picLocks noGrp="1" noChangeAspect="1"/>
          </p:cNvPicPr>
          <p:nvPr>
            <p:ph idx="1"/>
          </p:nvPr>
        </p:nvPicPr>
        <p:blipFill>
          <a:blip r:embed="rId2"/>
          <a:stretch>
            <a:fillRect/>
          </a:stretch>
        </p:blipFill>
        <p:spPr>
          <a:xfrm>
            <a:off x="1358283" y="248575"/>
            <a:ext cx="9543496" cy="6314150"/>
          </a:xfrm>
        </p:spPr>
      </p:pic>
    </p:spTree>
    <p:extLst>
      <p:ext uri="{BB962C8B-B14F-4D97-AF65-F5344CB8AC3E}">
        <p14:creationId xmlns:p14="http://schemas.microsoft.com/office/powerpoint/2010/main" val="608373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70AAE3-AA2E-46BC-B572-1A637E19A92D}"/>
              </a:ext>
            </a:extLst>
          </p:cNvPr>
          <p:cNvSpPr>
            <a:spLocks noGrp="1"/>
          </p:cNvSpPr>
          <p:nvPr>
            <p:ph idx="1"/>
          </p:nvPr>
        </p:nvSpPr>
        <p:spPr>
          <a:xfrm>
            <a:off x="506027" y="408373"/>
            <a:ext cx="11176987" cy="5965793"/>
          </a:xfrm>
        </p:spPr>
        <p:txBody>
          <a:bodyPr/>
          <a:lstStyle/>
          <a:p>
            <a:pPr marL="0" indent="0">
              <a:buNone/>
            </a:pPr>
            <a:r>
              <a:rPr lang="en-IN" dirty="0">
                <a:solidFill>
                  <a:schemeClr val="bg1"/>
                </a:solidFill>
              </a:rPr>
              <a:t>Threshold values are found through various regressions as shown below:</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1.Support of Minimum = 0.02</a:t>
            </a:r>
          </a:p>
          <a:p>
            <a:pPr marL="0" indent="0">
              <a:buNone/>
            </a:pPr>
            <a:r>
              <a:rPr lang="en-IN" dirty="0"/>
              <a:t>2.Maximum item set length = 10</a:t>
            </a:r>
          </a:p>
          <a:p>
            <a:pPr marL="0" indent="0">
              <a:buNone/>
            </a:pPr>
            <a:r>
              <a:rPr lang="en-IN" dirty="0"/>
              <a:t>3.Minimum Confidence level = 0.08</a:t>
            </a:r>
          </a:p>
          <a:p>
            <a:pPr marL="0" indent="0">
              <a:buNone/>
            </a:pPr>
            <a:endParaRPr lang="en-IN" dirty="0"/>
          </a:p>
        </p:txBody>
      </p:sp>
      <p:pic>
        <p:nvPicPr>
          <p:cNvPr id="5" name="Picture 4">
            <a:extLst>
              <a:ext uri="{FF2B5EF4-FFF2-40B4-BE49-F238E27FC236}">
                <a16:creationId xmlns:a16="http://schemas.microsoft.com/office/drawing/2014/main" id="{5C2885B9-DE32-4988-A6FD-26460B5C7784}"/>
              </a:ext>
            </a:extLst>
          </p:cNvPr>
          <p:cNvPicPr>
            <a:picLocks noChangeAspect="1"/>
          </p:cNvPicPr>
          <p:nvPr/>
        </p:nvPicPr>
        <p:blipFill>
          <a:blip r:embed="rId2"/>
          <a:stretch>
            <a:fillRect/>
          </a:stretch>
        </p:blipFill>
        <p:spPr>
          <a:xfrm>
            <a:off x="5279372" y="1130035"/>
            <a:ext cx="5006774" cy="4960046"/>
          </a:xfrm>
          <a:prstGeom prst="rect">
            <a:avLst/>
          </a:prstGeom>
        </p:spPr>
      </p:pic>
    </p:spTree>
    <p:extLst>
      <p:ext uri="{BB962C8B-B14F-4D97-AF65-F5344CB8AC3E}">
        <p14:creationId xmlns:p14="http://schemas.microsoft.com/office/powerpoint/2010/main" val="102016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1A52C-62E8-471F-B237-E6BEE6554685}"/>
              </a:ext>
            </a:extLst>
          </p:cNvPr>
          <p:cNvSpPr>
            <a:spLocks noGrp="1"/>
          </p:cNvSpPr>
          <p:nvPr>
            <p:ph idx="1"/>
          </p:nvPr>
        </p:nvSpPr>
        <p:spPr>
          <a:xfrm>
            <a:off x="443883" y="443883"/>
            <a:ext cx="11461072" cy="6045693"/>
          </a:xfrm>
        </p:spPr>
        <p:txBody>
          <a:bodyPr/>
          <a:lstStyle/>
          <a:p>
            <a:pPr marL="0" indent="0">
              <a:buNone/>
            </a:pPr>
            <a:r>
              <a:rPr lang="en-IN" sz="2000" dirty="0">
                <a:solidFill>
                  <a:schemeClr val="bg1"/>
                </a:solidFill>
                <a:sym typeface="Wingdings" panose="05000000000000000000" pitchFamily="2" charset="2"/>
              </a:rPr>
              <a:t>Inferences &amp; Recommendations:</a:t>
            </a:r>
          </a:p>
          <a:p>
            <a:pPr marL="0" indent="0">
              <a:buNone/>
            </a:pPr>
            <a:r>
              <a:rPr lang="en-IN" dirty="0">
                <a:sym typeface="Wingdings" panose="05000000000000000000" pitchFamily="2" charset="2"/>
              </a:rPr>
              <a:t></a:t>
            </a:r>
            <a:r>
              <a:rPr lang="en-IN" dirty="0"/>
              <a:t>Poultry can be suggested as a combo offer with most of the food and snacks such as dinner rolls and spaghetti </a:t>
            </a:r>
            <a:r>
              <a:rPr lang="en-IN" dirty="0" err="1"/>
              <a:t>sause</a:t>
            </a:r>
            <a:r>
              <a:rPr lang="en-IN" dirty="0"/>
              <a:t>.</a:t>
            </a:r>
          </a:p>
          <a:p>
            <a:pPr marL="0" indent="0">
              <a:buNone/>
            </a:pPr>
            <a:r>
              <a:rPr lang="en-IN" dirty="0">
                <a:sym typeface="Wingdings" panose="05000000000000000000" pitchFamily="2" charset="2"/>
              </a:rPr>
              <a:t></a:t>
            </a:r>
            <a:r>
              <a:rPr lang="en-IN" dirty="0"/>
              <a:t>Soda can be another item which can be offered included with combo offer.</a:t>
            </a:r>
          </a:p>
          <a:p>
            <a:pPr marL="0" indent="0">
              <a:buNone/>
            </a:pPr>
            <a:r>
              <a:rPr lang="en-IN" dirty="0">
                <a:sym typeface="Wingdings" panose="05000000000000000000" pitchFamily="2" charset="2"/>
              </a:rPr>
              <a:t>The top combos with good confidence and high lift values are: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We can place the products with easy lift-up counter of the top combinations near the sales counter or the billing counter to increase the sales of preferred combinations. We can also group all these products at one place so that customers who often buy the same combination of products buy them as well. This way we can attract the customers more to buy more products.</a:t>
            </a:r>
          </a:p>
          <a:p>
            <a:pPr marL="0" indent="0">
              <a:buNone/>
            </a:pPr>
            <a:r>
              <a:rPr lang="en-IN" dirty="0">
                <a:sym typeface="Wingdings" panose="05000000000000000000" pitchFamily="2" charset="2"/>
              </a:rPr>
              <a:t></a:t>
            </a:r>
            <a:r>
              <a:rPr lang="en-IN" dirty="0"/>
              <a:t>Since, poultry and soda are the most sold items with high demand where as sandwich loaves and hand soap are items with less demand, a combo offer of these would eventually increase the sale of the less demand products.</a:t>
            </a:r>
          </a:p>
          <a:p>
            <a:pPr marL="0" indent="0">
              <a:buNone/>
            </a:pPr>
            <a:endParaRPr lang="en-IN" dirty="0"/>
          </a:p>
        </p:txBody>
      </p:sp>
      <p:pic>
        <p:nvPicPr>
          <p:cNvPr id="5" name="Picture 4">
            <a:extLst>
              <a:ext uri="{FF2B5EF4-FFF2-40B4-BE49-F238E27FC236}">
                <a16:creationId xmlns:a16="http://schemas.microsoft.com/office/drawing/2014/main" id="{07FCE07E-74DC-49BA-AC68-2363614DB93F}"/>
              </a:ext>
            </a:extLst>
          </p:cNvPr>
          <p:cNvPicPr>
            <a:picLocks noChangeAspect="1"/>
          </p:cNvPicPr>
          <p:nvPr/>
        </p:nvPicPr>
        <p:blipFill>
          <a:blip r:embed="rId2"/>
          <a:stretch>
            <a:fillRect/>
          </a:stretch>
        </p:blipFill>
        <p:spPr>
          <a:xfrm>
            <a:off x="2306017" y="2082971"/>
            <a:ext cx="8045345" cy="2187188"/>
          </a:xfrm>
          <a:prstGeom prst="rect">
            <a:avLst/>
          </a:prstGeom>
        </p:spPr>
      </p:pic>
    </p:spTree>
    <p:extLst>
      <p:ext uri="{BB962C8B-B14F-4D97-AF65-F5344CB8AC3E}">
        <p14:creationId xmlns:p14="http://schemas.microsoft.com/office/powerpoint/2010/main" val="509412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ED27FB-F14A-4775-A7FD-81AF327BAFD7}"/>
              </a:ext>
            </a:extLst>
          </p:cNvPr>
          <p:cNvSpPr>
            <a:spLocks noGrp="1"/>
          </p:cNvSpPr>
          <p:nvPr>
            <p:ph idx="1"/>
          </p:nvPr>
        </p:nvSpPr>
        <p:spPr>
          <a:xfrm>
            <a:off x="498630" y="419470"/>
            <a:ext cx="10997953" cy="6019059"/>
          </a:xfrm>
        </p:spPr>
        <p:txBody>
          <a:bodyPr>
            <a:normAutofit lnSpcReduction="10000"/>
          </a:bodyPr>
          <a:lstStyle/>
          <a:p>
            <a:pPr marL="0" indent="0" algn="just">
              <a:buNone/>
            </a:pPr>
            <a:r>
              <a:rPr lang="en-IN" dirty="0">
                <a:sym typeface="Wingdings" panose="05000000000000000000" pitchFamily="2" charset="2"/>
              </a:rPr>
              <a:t>Launching new discount offers  and combo offers on the low demand products can help increase the sale. </a:t>
            </a:r>
          </a:p>
          <a:p>
            <a:pPr marL="0" indent="0" algn="just">
              <a:buNone/>
            </a:pPr>
            <a:r>
              <a:rPr lang="en-IN" dirty="0">
                <a:sym typeface="Wingdings" panose="05000000000000000000" pitchFamily="2" charset="2"/>
              </a:rPr>
              <a:t>Discount coupons on low demand products and complementary gifts to the customers help them to try those products and can have chances of buying them again next time. This can increase the sales and also attracts the customers to try and buy more products.</a:t>
            </a:r>
          </a:p>
          <a:p>
            <a:pPr marL="0" indent="0" algn="just">
              <a:buNone/>
            </a:pPr>
            <a:endParaRPr lang="en-IN" dirty="0">
              <a:solidFill>
                <a:schemeClr val="bg1"/>
              </a:solidFill>
              <a:sym typeface="Wingdings" panose="05000000000000000000" pitchFamily="2" charset="2"/>
            </a:endParaRPr>
          </a:p>
          <a:p>
            <a:pPr marL="0" indent="0" algn="just">
              <a:buNone/>
            </a:pPr>
            <a:r>
              <a:rPr lang="en-IN" dirty="0">
                <a:solidFill>
                  <a:schemeClr val="bg1"/>
                </a:solidFill>
                <a:sym typeface="Wingdings" panose="05000000000000000000" pitchFamily="2" charset="2"/>
              </a:rPr>
              <a:t>Combo Offers:</a:t>
            </a:r>
          </a:p>
          <a:p>
            <a:pPr marL="0" indent="0" algn="just">
              <a:buNone/>
            </a:pPr>
            <a:r>
              <a:rPr lang="en-IN" dirty="0">
                <a:sym typeface="Wingdings" panose="05000000000000000000" pitchFamily="2" charset="2"/>
              </a:rPr>
              <a:t>1. Poultry with eggs(buy poultry and get a carton of eggs for free, assuming carton containing dozen eggs)</a:t>
            </a:r>
          </a:p>
          <a:p>
            <a:pPr marL="0" indent="0" algn="just">
              <a:buNone/>
            </a:pPr>
            <a:r>
              <a:rPr lang="en-IN" dirty="0"/>
              <a:t>2. Cheese with sandwich bags and Bagels.</a:t>
            </a:r>
          </a:p>
          <a:p>
            <a:pPr marL="0" indent="0" algn="just">
              <a:buNone/>
            </a:pPr>
            <a:r>
              <a:rPr lang="en-IN" dirty="0"/>
              <a:t>3. Poultry, Beef, Spaghetti sauce with dinner rolls &amp; eggs.</a:t>
            </a:r>
          </a:p>
          <a:p>
            <a:pPr marL="0" indent="0" algn="just">
              <a:buNone/>
            </a:pPr>
            <a:r>
              <a:rPr lang="en-IN" dirty="0"/>
              <a:t>4. Combo of lunch meat, waffles with juice.</a:t>
            </a:r>
          </a:p>
          <a:p>
            <a:pPr marL="0" indent="0" algn="just">
              <a:buNone/>
            </a:pPr>
            <a:endParaRPr lang="en-IN" dirty="0">
              <a:solidFill>
                <a:schemeClr val="bg1"/>
              </a:solidFill>
            </a:endParaRPr>
          </a:p>
          <a:p>
            <a:pPr marL="0" indent="0" algn="just">
              <a:buNone/>
            </a:pPr>
            <a:r>
              <a:rPr lang="en-IN" dirty="0">
                <a:solidFill>
                  <a:schemeClr val="bg1"/>
                </a:solidFill>
              </a:rPr>
              <a:t>Discounts:</a:t>
            </a:r>
          </a:p>
          <a:p>
            <a:pPr marL="0" indent="0" algn="just">
              <a:buNone/>
            </a:pPr>
            <a:r>
              <a:rPr lang="en-IN" dirty="0"/>
              <a:t>1. 10% off if you buy Poultry with one egg carton.</a:t>
            </a:r>
          </a:p>
          <a:p>
            <a:pPr marL="0" indent="0" algn="just">
              <a:buNone/>
            </a:pPr>
            <a:r>
              <a:rPr lang="en-IN" dirty="0"/>
              <a:t>2. 5% off on Cheese with Bagels.</a:t>
            </a:r>
          </a:p>
          <a:p>
            <a:pPr marL="0" indent="0" algn="just">
              <a:buNone/>
            </a:pPr>
            <a:r>
              <a:rPr lang="en-IN" dirty="0"/>
              <a:t>3. 15% off on Poultry, Beef if bought together.</a:t>
            </a:r>
          </a:p>
          <a:p>
            <a:pPr marL="0" indent="0" algn="just">
              <a:buNone/>
            </a:pPr>
            <a:r>
              <a:rPr lang="en-IN" dirty="0"/>
              <a:t>4. 5% off on Milk and Ice cream if bought together.</a:t>
            </a:r>
          </a:p>
        </p:txBody>
      </p:sp>
    </p:spTree>
    <p:extLst>
      <p:ext uri="{BB962C8B-B14F-4D97-AF65-F5344CB8AC3E}">
        <p14:creationId xmlns:p14="http://schemas.microsoft.com/office/powerpoint/2010/main" val="31312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1E864-F672-4C1C-A1EE-882C8F0C065D}"/>
              </a:ext>
            </a:extLst>
          </p:cNvPr>
          <p:cNvSpPr>
            <a:spLocks noGrp="1"/>
          </p:cNvSpPr>
          <p:nvPr>
            <p:ph idx="1"/>
          </p:nvPr>
        </p:nvSpPr>
        <p:spPr>
          <a:xfrm>
            <a:off x="710214" y="701336"/>
            <a:ext cx="10218198" cy="5610687"/>
          </a:xfrm>
        </p:spPr>
        <p:txBody>
          <a:bodyPr/>
          <a:lstStyle/>
          <a:p>
            <a:pPr marL="0" indent="0" algn="l">
              <a:buNone/>
            </a:pPr>
            <a:r>
              <a:rPr lang="en-US" sz="2400" b="1" i="0" dirty="0">
                <a:solidFill>
                  <a:schemeClr val="bg1"/>
                </a:solidFill>
                <a:effectLst/>
                <a:latin typeface="Gill Sans MT" panose="020B0502020104020203" pitchFamily="34" charset="0"/>
              </a:rPr>
              <a:t>Problem Statement</a:t>
            </a:r>
          </a:p>
          <a:p>
            <a:pPr marL="0" indent="0" algn="l">
              <a:buNone/>
            </a:pPr>
            <a:r>
              <a:rPr lang="en-US" b="0" i="0" dirty="0">
                <a:solidFill>
                  <a:srgbClr val="000000"/>
                </a:solidFill>
                <a:effectLst/>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p>
          <a:p>
            <a:endParaRPr lang="en-IN" dirty="0"/>
          </a:p>
          <a:p>
            <a:pPr marL="0" indent="0" algn="l">
              <a:buNone/>
            </a:pPr>
            <a:r>
              <a:rPr lang="en-US" sz="2000" b="1" i="0" dirty="0">
                <a:solidFill>
                  <a:schemeClr val="bg1"/>
                </a:solidFill>
                <a:effectLst/>
                <a:latin typeface="Gill Sans MT" panose="020B0502020104020203" pitchFamily="34" charset="0"/>
              </a:rPr>
              <a:t>Exploratory Analysis</a:t>
            </a:r>
            <a:endParaRPr lang="en-US" sz="2000" b="0" i="0" dirty="0">
              <a:solidFill>
                <a:schemeClr val="bg1"/>
              </a:solidFill>
              <a:effectLst/>
              <a:latin typeface="Gill Sans MT" panose="020B0502020104020203" pitchFamily="34" charset="0"/>
            </a:endParaRPr>
          </a:p>
          <a:p>
            <a:pPr marL="0" indent="0" algn="l">
              <a:buNone/>
            </a:pPr>
            <a:r>
              <a:rPr lang="en-US" b="0" i="0" dirty="0">
                <a:solidFill>
                  <a:srgbClr val="000000"/>
                </a:solidFill>
                <a:effectLst/>
                <a:latin typeface="lato" panose="020F0502020204030203" pitchFamily="34" charset="0"/>
              </a:rPr>
              <a:t>Exploratory Analysis of data &amp; an executive summary supported by graphs.</a:t>
            </a:r>
          </a:p>
          <a:p>
            <a:pPr marL="0" indent="0" algn="l">
              <a:buNone/>
            </a:pPr>
            <a:r>
              <a:rPr lang="en-US" dirty="0">
                <a:solidFill>
                  <a:srgbClr val="000000"/>
                </a:solidFill>
                <a:latin typeface="lato" panose="020F0502020204030203" pitchFamily="34" charset="0"/>
              </a:rPr>
              <a:t>T</a:t>
            </a:r>
            <a:r>
              <a:rPr lang="en-US" b="0" i="0" dirty="0">
                <a:solidFill>
                  <a:srgbClr val="000000"/>
                </a:solidFill>
                <a:effectLst/>
                <a:latin typeface="lato" panose="020F0502020204030203" pitchFamily="34" charset="0"/>
              </a:rPr>
              <a:t>rends across months/years/quarters/days etc.</a:t>
            </a:r>
          </a:p>
          <a:p>
            <a:endParaRPr lang="en-IN" dirty="0"/>
          </a:p>
          <a:p>
            <a:r>
              <a:rPr lang="en-IN" b="0" i="0" dirty="0">
                <a:solidFill>
                  <a:srgbClr val="000000"/>
                </a:solidFill>
                <a:effectLst/>
                <a:latin typeface="lato" panose="020F0502020204030203" pitchFamily="34" charset="0"/>
              </a:rPr>
              <a:t>Data: </a:t>
            </a:r>
            <a:r>
              <a:rPr lang="en-IN" b="0" i="0" u="none" strike="noStrike" dirty="0">
                <a:effectLst/>
                <a:latin typeface="lato" panose="020F0502020204030203" pitchFamily="34" charset="0"/>
                <a:hlinkClick r:id="rId2" tooltip="dataset_group.csv"/>
              </a:rPr>
              <a:t>dataset_group.csv</a:t>
            </a:r>
            <a:endParaRPr lang="en-IN" b="0" i="0" u="none" strike="noStrike" dirty="0">
              <a:effectLst/>
              <a:latin typeface="lato" panose="020F0502020204030203" pitchFamily="34" charset="0"/>
            </a:endParaRPr>
          </a:p>
          <a:p>
            <a:endParaRPr lang="en-IN" dirty="0">
              <a:latin typeface="lato" panose="020F0502020204030203" pitchFamily="34" charset="0"/>
            </a:endParaRPr>
          </a:p>
          <a:p>
            <a:pPr marL="0" indent="0">
              <a:buNone/>
            </a:pPr>
            <a:r>
              <a:rPr lang="en-IN" dirty="0">
                <a:latin typeface="lato" panose="020F0502020204030203" pitchFamily="34" charset="0"/>
              </a:rPr>
              <a:t>The dataset  consists of 20,641 rows and 3 columns (</a:t>
            </a:r>
            <a:r>
              <a:rPr lang="en-IN" dirty="0" err="1">
                <a:latin typeface="lato" panose="020F0502020204030203" pitchFamily="34" charset="0"/>
              </a:rPr>
              <a:t>Order_id</a:t>
            </a:r>
            <a:r>
              <a:rPr lang="en-IN" dirty="0">
                <a:latin typeface="lato" panose="020F0502020204030203" pitchFamily="34" charset="0"/>
              </a:rPr>
              <a:t>, Date, Product)</a:t>
            </a:r>
          </a:p>
        </p:txBody>
      </p:sp>
    </p:spTree>
    <p:extLst>
      <p:ext uri="{BB962C8B-B14F-4D97-AF65-F5344CB8AC3E}">
        <p14:creationId xmlns:p14="http://schemas.microsoft.com/office/powerpoint/2010/main" val="324598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6DB11-7104-4384-A392-BC43AD3B18F7}"/>
              </a:ext>
            </a:extLst>
          </p:cNvPr>
          <p:cNvSpPr>
            <a:spLocks noGrp="1"/>
          </p:cNvSpPr>
          <p:nvPr>
            <p:ph idx="1"/>
          </p:nvPr>
        </p:nvSpPr>
        <p:spPr>
          <a:xfrm>
            <a:off x="532660" y="470518"/>
            <a:ext cx="11363418" cy="6090080"/>
          </a:xfrm>
        </p:spPr>
        <p:txBody>
          <a:bodyPr>
            <a:normAutofit/>
          </a:bodyPr>
          <a:lstStyle/>
          <a:p>
            <a:pPr marL="0" indent="0">
              <a:buNone/>
            </a:pPr>
            <a:r>
              <a:rPr lang="en-IN" sz="2000" dirty="0">
                <a:solidFill>
                  <a:schemeClr val="bg1"/>
                </a:solidFill>
                <a:latin typeface="+mj-lt"/>
              </a:rPr>
              <a:t>Exploratory Data Analysis:</a:t>
            </a:r>
          </a:p>
          <a:p>
            <a:pPr marL="0" indent="0">
              <a:buNone/>
            </a:pPr>
            <a:endParaRPr lang="en-IN" sz="2000" dirty="0">
              <a:solidFill>
                <a:schemeClr val="bg1"/>
              </a:solidFill>
              <a:latin typeface="+mj-lt"/>
            </a:endParaRPr>
          </a:p>
        </p:txBody>
      </p:sp>
      <p:pic>
        <p:nvPicPr>
          <p:cNvPr id="5" name="Picture 4">
            <a:extLst>
              <a:ext uri="{FF2B5EF4-FFF2-40B4-BE49-F238E27FC236}">
                <a16:creationId xmlns:a16="http://schemas.microsoft.com/office/drawing/2014/main" id="{C9D470EE-0B63-4769-8C3E-C34689CB48FC}"/>
              </a:ext>
            </a:extLst>
          </p:cNvPr>
          <p:cNvPicPr>
            <a:picLocks noChangeAspect="1"/>
          </p:cNvPicPr>
          <p:nvPr/>
        </p:nvPicPr>
        <p:blipFill>
          <a:blip r:embed="rId2"/>
          <a:stretch>
            <a:fillRect/>
          </a:stretch>
        </p:blipFill>
        <p:spPr>
          <a:xfrm>
            <a:off x="2290439" y="994299"/>
            <a:ext cx="8743709" cy="5566299"/>
          </a:xfrm>
          <a:prstGeom prst="rect">
            <a:avLst/>
          </a:prstGeom>
        </p:spPr>
      </p:pic>
    </p:spTree>
    <p:extLst>
      <p:ext uri="{BB962C8B-B14F-4D97-AF65-F5344CB8AC3E}">
        <p14:creationId xmlns:p14="http://schemas.microsoft.com/office/powerpoint/2010/main" val="293812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CC11C9-C6D0-4484-AA0E-0E765A504BDD}"/>
              </a:ext>
            </a:extLst>
          </p:cNvPr>
          <p:cNvPicPr>
            <a:picLocks noGrp="1" noChangeAspect="1"/>
          </p:cNvPicPr>
          <p:nvPr>
            <p:ph idx="1"/>
          </p:nvPr>
        </p:nvPicPr>
        <p:blipFill>
          <a:blip r:embed="rId2"/>
          <a:stretch>
            <a:fillRect/>
          </a:stretch>
        </p:blipFill>
        <p:spPr>
          <a:xfrm>
            <a:off x="1251750" y="852257"/>
            <a:ext cx="9978501" cy="5299968"/>
          </a:xfrm>
        </p:spPr>
      </p:pic>
    </p:spTree>
    <p:extLst>
      <p:ext uri="{BB962C8B-B14F-4D97-AF65-F5344CB8AC3E}">
        <p14:creationId xmlns:p14="http://schemas.microsoft.com/office/powerpoint/2010/main" val="61075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DF318-4977-49E5-8543-188FDADF5C0E}"/>
              </a:ext>
            </a:extLst>
          </p:cNvPr>
          <p:cNvSpPr>
            <a:spLocks noGrp="1"/>
          </p:cNvSpPr>
          <p:nvPr>
            <p:ph idx="1"/>
          </p:nvPr>
        </p:nvSpPr>
        <p:spPr>
          <a:xfrm>
            <a:off x="639192" y="399494"/>
            <a:ext cx="11114843" cy="6161103"/>
          </a:xfrm>
        </p:spPr>
        <p:txBody>
          <a:bodyPr>
            <a:normAutofit/>
          </a:bodyPr>
          <a:lstStyle/>
          <a:p>
            <a:pPr marL="0" indent="0">
              <a:buNone/>
            </a:pPr>
            <a:r>
              <a:rPr lang="en-IN" sz="2000" dirty="0">
                <a:solidFill>
                  <a:schemeClr val="bg1"/>
                </a:solidFill>
                <a:latin typeface="+mj-lt"/>
              </a:rPr>
              <a:t>Sample of the data:</a:t>
            </a:r>
          </a:p>
          <a:p>
            <a:pPr marL="0" indent="0">
              <a:buNone/>
            </a:pPr>
            <a:endParaRPr lang="en-IN" sz="2000" dirty="0">
              <a:solidFill>
                <a:schemeClr val="bg1"/>
              </a:solidFill>
              <a:latin typeface="+mj-lt"/>
            </a:endParaRPr>
          </a:p>
          <a:p>
            <a:pPr marL="0" indent="0">
              <a:buNone/>
            </a:pPr>
            <a:endParaRPr lang="en-IN" sz="2000" dirty="0">
              <a:solidFill>
                <a:schemeClr val="bg1"/>
              </a:solidFill>
              <a:latin typeface="+mj-lt"/>
            </a:endParaRPr>
          </a:p>
          <a:p>
            <a:pPr marL="0" indent="0">
              <a:buNone/>
            </a:pPr>
            <a:endParaRPr lang="en-IN" sz="2000" dirty="0">
              <a:solidFill>
                <a:schemeClr val="bg1"/>
              </a:solidFill>
              <a:latin typeface="+mj-lt"/>
            </a:endParaRPr>
          </a:p>
          <a:p>
            <a:pPr marL="0" indent="0">
              <a:buNone/>
            </a:pPr>
            <a:endParaRPr lang="en-IN" sz="2000" dirty="0">
              <a:solidFill>
                <a:schemeClr val="bg1"/>
              </a:solidFill>
              <a:latin typeface="+mj-lt"/>
            </a:endParaRPr>
          </a:p>
          <a:p>
            <a:pPr marL="0" indent="0">
              <a:buNone/>
            </a:pPr>
            <a:endParaRPr lang="en-IN" sz="2000" dirty="0">
              <a:solidFill>
                <a:schemeClr val="bg1"/>
              </a:solidFill>
              <a:latin typeface="+mj-lt"/>
            </a:endParaRPr>
          </a:p>
          <a:p>
            <a:pPr marL="0" indent="0">
              <a:buNone/>
            </a:pPr>
            <a:endParaRPr lang="en-IN" sz="2000" dirty="0">
              <a:solidFill>
                <a:schemeClr val="bg1"/>
              </a:solidFill>
              <a:latin typeface="+mj-lt"/>
            </a:endParaRPr>
          </a:p>
          <a:p>
            <a:pPr marL="0" indent="0">
              <a:buNone/>
            </a:pPr>
            <a:endParaRPr lang="en-IN" sz="2000" dirty="0">
              <a:solidFill>
                <a:schemeClr val="bg1"/>
              </a:solidFill>
              <a:latin typeface="+mj-lt"/>
            </a:endParaRPr>
          </a:p>
          <a:p>
            <a:pPr marL="0" indent="0">
              <a:buNone/>
            </a:pPr>
            <a:endParaRPr lang="en-IN" sz="2000" dirty="0">
              <a:solidFill>
                <a:schemeClr val="bg1"/>
              </a:solidFill>
              <a:latin typeface="+mj-lt"/>
            </a:endParaRPr>
          </a:p>
          <a:p>
            <a:pPr marL="0" indent="0">
              <a:buNone/>
            </a:pPr>
            <a:endParaRPr lang="en-IN" sz="2000" dirty="0">
              <a:solidFill>
                <a:schemeClr val="bg1"/>
              </a:solidFill>
              <a:latin typeface="+mj-lt"/>
            </a:endParaRPr>
          </a:p>
          <a:p>
            <a:pPr marL="0" indent="0">
              <a:buNone/>
            </a:pPr>
            <a:endParaRPr lang="en-IN" sz="2000" dirty="0">
              <a:solidFill>
                <a:schemeClr val="tx1"/>
              </a:solidFill>
              <a:latin typeface="+mj-lt"/>
            </a:endParaRPr>
          </a:p>
          <a:p>
            <a:pPr marL="0" indent="0">
              <a:buNone/>
            </a:pPr>
            <a:r>
              <a:rPr lang="en-IN" sz="2000" dirty="0">
                <a:solidFill>
                  <a:schemeClr val="tx1"/>
                </a:solidFill>
                <a:latin typeface="+mj-lt"/>
              </a:rPr>
              <a:t>Exploratory data Analysis performed in Tableau as well. The workflow is published in the Tableau Public.</a:t>
            </a:r>
          </a:p>
          <a:p>
            <a:pPr marL="0" indent="0">
              <a:buNone/>
            </a:pPr>
            <a:r>
              <a:rPr lang="en-IN" sz="2000" dirty="0">
                <a:solidFill>
                  <a:schemeClr val="tx1"/>
                </a:solidFill>
                <a:latin typeface="+mj-lt"/>
              </a:rPr>
              <a:t>Tableau Public URL:</a:t>
            </a:r>
          </a:p>
          <a:p>
            <a:pPr marL="0" indent="0">
              <a:buNone/>
            </a:pPr>
            <a:r>
              <a:rPr lang="en-IN" dirty="0">
                <a:highlight>
                  <a:srgbClr val="808080"/>
                </a:highlight>
                <a:hlinkClick r:id="rId2"/>
              </a:rPr>
              <a:t>https://public.tableau.com/app/profile/manisha.parakandla/viz/MRA_Milestone2_EDA_mp1/ProductAnalysis</a:t>
            </a:r>
            <a:endParaRPr lang="en-IN" dirty="0">
              <a:highlight>
                <a:srgbClr val="808080"/>
              </a:highlight>
            </a:endParaRPr>
          </a:p>
          <a:p>
            <a:pPr marL="0" indent="0">
              <a:buNone/>
            </a:pPr>
            <a:endParaRPr lang="en-IN" sz="2000" dirty="0">
              <a:solidFill>
                <a:schemeClr val="tx1"/>
              </a:solidFill>
              <a:latin typeface="+mj-lt"/>
            </a:endParaRPr>
          </a:p>
        </p:txBody>
      </p:sp>
      <p:pic>
        <p:nvPicPr>
          <p:cNvPr id="5" name="Picture 4">
            <a:extLst>
              <a:ext uri="{FF2B5EF4-FFF2-40B4-BE49-F238E27FC236}">
                <a16:creationId xmlns:a16="http://schemas.microsoft.com/office/drawing/2014/main" id="{6CCCE002-F315-48BF-A98E-063403169527}"/>
              </a:ext>
            </a:extLst>
          </p:cNvPr>
          <p:cNvPicPr>
            <a:picLocks noChangeAspect="1"/>
          </p:cNvPicPr>
          <p:nvPr/>
        </p:nvPicPr>
        <p:blipFill>
          <a:blip r:embed="rId3"/>
          <a:stretch>
            <a:fillRect/>
          </a:stretch>
        </p:blipFill>
        <p:spPr>
          <a:xfrm>
            <a:off x="3143976" y="594801"/>
            <a:ext cx="8016935" cy="4252405"/>
          </a:xfrm>
          <a:prstGeom prst="rect">
            <a:avLst/>
          </a:prstGeom>
        </p:spPr>
      </p:pic>
    </p:spTree>
    <p:extLst>
      <p:ext uri="{BB962C8B-B14F-4D97-AF65-F5344CB8AC3E}">
        <p14:creationId xmlns:p14="http://schemas.microsoft.com/office/powerpoint/2010/main" val="322341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318DA-BDFD-4677-A5CB-2989DF6661F0}"/>
              </a:ext>
            </a:extLst>
          </p:cNvPr>
          <p:cNvSpPr>
            <a:spLocks noGrp="1"/>
          </p:cNvSpPr>
          <p:nvPr>
            <p:ph idx="1"/>
          </p:nvPr>
        </p:nvSpPr>
        <p:spPr>
          <a:xfrm>
            <a:off x="674703" y="568172"/>
            <a:ext cx="10999433" cy="5956916"/>
          </a:xfrm>
        </p:spPr>
        <p:txBody>
          <a:bodyPr/>
          <a:lstStyle/>
          <a:p>
            <a:pPr marL="0" indent="0">
              <a:buNone/>
            </a:pPr>
            <a:r>
              <a:rPr lang="en-IN" dirty="0">
                <a:solidFill>
                  <a:schemeClr val="bg1"/>
                </a:solidFill>
              </a:rPr>
              <a:t>Poultry shows the highest number of times bought.</a:t>
            </a:r>
          </a:p>
          <a:p>
            <a:pPr marL="0" indent="0">
              <a:buNone/>
            </a:pPr>
            <a:endParaRPr lang="en-IN" dirty="0"/>
          </a:p>
        </p:txBody>
      </p:sp>
      <p:pic>
        <p:nvPicPr>
          <p:cNvPr id="7" name="Picture 6">
            <a:extLst>
              <a:ext uri="{FF2B5EF4-FFF2-40B4-BE49-F238E27FC236}">
                <a16:creationId xmlns:a16="http://schemas.microsoft.com/office/drawing/2014/main" id="{897F4DC6-1FF6-4772-BE87-FD224995A835}"/>
              </a:ext>
            </a:extLst>
          </p:cNvPr>
          <p:cNvPicPr>
            <a:picLocks noChangeAspect="1"/>
          </p:cNvPicPr>
          <p:nvPr/>
        </p:nvPicPr>
        <p:blipFill>
          <a:blip r:embed="rId2"/>
          <a:stretch>
            <a:fillRect/>
          </a:stretch>
        </p:blipFill>
        <p:spPr>
          <a:xfrm>
            <a:off x="810269" y="1145219"/>
            <a:ext cx="10707028" cy="5144609"/>
          </a:xfrm>
          <a:prstGeom prst="rect">
            <a:avLst/>
          </a:prstGeom>
        </p:spPr>
      </p:pic>
    </p:spTree>
    <p:extLst>
      <p:ext uri="{BB962C8B-B14F-4D97-AF65-F5344CB8AC3E}">
        <p14:creationId xmlns:p14="http://schemas.microsoft.com/office/powerpoint/2010/main" val="368662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36488-8D92-4A86-AF84-A88B5342BCA2}"/>
              </a:ext>
            </a:extLst>
          </p:cNvPr>
          <p:cNvSpPr>
            <a:spLocks noGrp="1"/>
          </p:cNvSpPr>
          <p:nvPr>
            <p:ph idx="1"/>
          </p:nvPr>
        </p:nvSpPr>
        <p:spPr>
          <a:xfrm>
            <a:off x="248575" y="497150"/>
            <a:ext cx="11816178" cy="6098959"/>
          </a:xfrm>
        </p:spPr>
        <p:txBody>
          <a:bodyPr/>
          <a:lstStyle/>
          <a:p>
            <a:pPr marL="0" indent="0">
              <a:buNone/>
            </a:pPr>
            <a:r>
              <a:rPr lang="en-IN" dirty="0">
                <a:solidFill>
                  <a:schemeClr val="bg1"/>
                </a:solidFill>
              </a:rPr>
              <a:t>Quarterly Count of orders and products:</a:t>
            </a:r>
          </a:p>
          <a:p>
            <a:pPr marL="0" indent="0">
              <a:buNone/>
            </a:pPr>
            <a:r>
              <a:rPr lang="en-IN" dirty="0"/>
              <a:t>The orders placed were less for the year 2020 in first quarter. We can also see the products sold is also less in Q1 2020. </a:t>
            </a:r>
          </a:p>
        </p:txBody>
      </p:sp>
      <p:pic>
        <p:nvPicPr>
          <p:cNvPr id="5" name="Picture 4">
            <a:extLst>
              <a:ext uri="{FF2B5EF4-FFF2-40B4-BE49-F238E27FC236}">
                <a16:creationId xmlns:a16="http://schemas.microsoft.com/office/drawing/2014/main" id="{BC833DD0-E746-4C58-9E31-396A5C277E83}"/>
              </a:ext>
            </a:extLst>
          </p:cNvPr>
          <p:cNvPicPr>
            <a:picLocks noChangeAspect="1"/>
          </p:cNvPicPr>
          <p:nvPr/>
        </p:nvPicPr>
        <p:blipFill>
          <a:blip r:embed="rId2"/>
          <a:stretch>
            <a:fillRect/>
          </a:stretch>
        </p:blipFill>
        <p:spPr>
          <a:xfrm>
            <a:off x="444220" y="1519787"/>
            <a:ext cx="5530452" cy="4909866"/>
          </a:xfrm>
          <a:prstGeom prst="rect">
            <a:avLst/>
          </a:prstGeom>
        </p:spPr>
      </p:pic>
      <p:pic>
        <p:nvPicPr>
          <p:cNvPr id="7" name="Picture 6">
            <a:extLst>
              <a:ext uri="{FF2B5EF4-FFF2-40B4-BE49-F238E27FC236}">
                <a16:creationId xmlns:a16="http://schemas.microsoft.com/office/drawing/2014/main" id="{0DF17B70-FA99-4ACD-BA44-D6A23B8CFE63}"/>
              </a:ext>
            </a:extLst>
          </p:cNvPr>
          <p:cNvPicPr>
            <a:picLocks noChangeAspect="1"/>
          </p:cNvPicPr>
          <p:nvPr/>
        </p:nvPicPr>
        <p:blipFill>
          <a:blip r:embed="rId3"/>
          <a:stretch>
            <a:fillRect/>
          </a:stretch>
        </p:blipFill>
        <p:spPr>
          <a:xfrm>
            <a:off x="4519126" y="1519786"/>
            <a:ext cx="1455546" cy="777307"/>
          </a:xfrm>
          <a:prstGeom prst="rect">
            <a:avLst/>
          </a:prstGeom>
        </p:spPr>
      </p:pic>
      <p:pic>
        <p:nvPicPr>
          <p:cNvPr id="9" name="Picture 8">
            <a:extLst>
              <a:ext uri="{FF2B5EF4-FFF2-40B4-BE49-F238E27FC236}">
                <a16:creationId xmlns:a16="http://schemas.microsoft.com/office/drawing/2014/main" id="{0DE7BBB9-6C74-40CB-B85E-2BDAC0F7AFD1}"/>
              </a:ext>
            </a:extLst>
          </p:cNvPr>
          <p:cNvPicPr>
            <a:picLocks noChangeAspect="1"/>
          </p:cNvPicPr>
          <p:nvPr/>
        </p:nvPicPr>
        <p:blipFill>
          <a:blip r:embed="rId4"/>
          <a:stretch>
            <a:fillRect/>
          </a:stretch>
        </p:blipFill>
        <p:spPr>
          <a:xfrm>
            <a:off x="5974672" y="1519788"/>
            <a:ext cx="5823544" cy="4909866"/>
          </a:xfrm>
          <a:prstGeom prst="rect">
            <a:avLst/>
          </a:prstGeom>
        </p:spPr>
      </p:pic>
    </p:spTree>
    <p:extLst>
      <p:ext uri="{BB962C8B-B14F-4D97-AF65-F5344CB8AC3E}">
        <p14:creationId xmlns:p14="http://schemas.microsoft.com/office/powerpoint/2010/main" val="294401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2B20F-A237-48D2-96A1-F5F0FB3371D3}"/>
              </a:ext>
            </a:extLst>
          </p:cNvPr>
          <p:cNvSpPr>
            <a:spLocks noGrp="1"/>
          </p:cNvSpPr>
          <p:nvPr>
            <p:ph idx="1"/>
          </p:nvPr>
        </p:nvSpPr>
        <p:spPr>
          <a:xfrm>
            <a:off x="66675" y="523875"/>
            <a:ext cx="12049125" cy="5983457"/>
          </a:xfrm>
        </p:spPr>
        <p:txBody>
          <a:bodyPr/>
          <a:lstStyle/>
          <a:p>
            <a:pPr marL="0" indent="0">
              <a:buNone/>
            </a:pPr>
            <a:r>
              <a:rPr lang="en-IN" dirty="0">
                <a:solidFill>
                  <a:schemeClr val="bg1"/>
                </a:solidFill>
              </a:rPr>
              <a:t>Tree map to show the total number of orders placed each product.              Orders Placed Monthly:</a:t>
            </a:r>
          </a:p>
          <a:p>
            <a:pPr marL="0" indent="0">
              <a:buNone/>
            </a:pPr>
            <a:endParaRPr lang="en-IN" dirty="0"/>
          </a:p>
        </p:txBody>
      </p:sp>
      <p:pic>
        <p:nvPicPr>
          <p:cNvPr id="13" name="Picture 12">
            <a:extLst>
              <a:ext uri="{FF2B5EF4-FFF2-40B4-BE49-F238E27FC236}">
                <a16:creationId xmlns:a16="http://schemas.microsoft.com/office/drawing/2014/main" id="{BFDDBC96-C387-41B4-B0ED-217C1EDAA9A8}"/>
              </a:ext>
            </a:extLst>
          </p:cNvPr>
          <p:cNvPicPr>
            <a:picLocks noChangeAspect="1"/>
          </p:cNvPicPr>
          <p:nvPr/>
        </p:nvPicPr>
        <p:blipFill>
          <a:blip r:embed="rId2"/>
          <a:stretch>
            <a:fillRect/>
          </a:stretch>
        </p:blipFill>
        <p:spPr>
          <a:xfrm>
            <a:off x="153664" y="1333305"/>
            <a:ext cx="6628136" cy="4619819"/>
          </a:xfrm>
          <a:prstGeom prst="rect">
            <a:avLst/>
          </a:prstGeom>
        </p:spPr>
      </p:pic>
      <p:pic>
        <p:nvPicPr>
          <p:cNvPr id="15" name="Picture 14">
            <a:extLst>
              <a:ext uri="{FF2B5EF4-FFF2-40B4-BE49-F238E27FC236}">
                <a16:creationId xmlns:a16="http://schemas.microsoft.com/office/drawing/2014/main" id="{1210BC07-5EE9-4179-A598-CB3798B51598}"/>
              </a:ext>
            </a:extLst>
          </p:cNvPr>
          <p:cNvPicPr>
            <a:picLocks noChangeAspect="1"/>
          </p:cNvPicPr>
          <p:nvPr/>
        </p:nvPicPr>
        <p:blipFill>
          <a:blip r:embed="rId3"/>
          <a:stretch>
            <a:fillRect/>
          </a:stretch>
        </p:blipFill>
        <p:spPr>
          <a:xfrm>
            <a:off x="6915150" y="1333306"/>
            <a:ext cx="5123186" cy="4619820"/>
          </a:xfrm>
          <a:prstGeom prst="rect">
            <a:avLst/>
          </a:prstGeom>
        </p:spPr>
      </p:pic>
    </p:spTree>
    <p:extLst>
      <p:ext uri="{BB962C8B-B14F-4D97-AF65-F5344CB8AC3E}">
        <p14:creationId xmlns:p14="http://schemas.microsoft.com/office/powerpoint/2010/main" val="32566439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1048</TotalTime>
  <Words>1324</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Lato</vt:lpstr>
      <vt:lpstr>Parcel</vt:lpstr>
      <vt:lpstr>MRA MILESTONE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MILESTONE - 2</dc:title>
  <dc:creator>manisha p</dc:creator>
  <cp:lastModifiedBy>manisha p</cp:lastModifiedBy>
  <cp:revision>25</cp:revision>
  <dcterms:created xsi:type="dcterms:W3CDTF">2022-04-23T18:27:08Z</dcterms:created>
  <dcterms:modified xsi:type="dcterms:W3CDTF">2022-04-24T11:55:08Z</dcterms:modified>
</cp:coreProperties>
</file>