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 SemiBold"/>
      <p:regular r:id="rId17"/>
      <p:bold r:id="rId18"/>
    </p:embeddedFont>
    <p:embeddedFont>
      <p:font typeface="Lexend Medium"/>
      <p:regular r:id="rId19"/>
      <p:bold r:id="rId20"/>
    </p:embeddedFont>
    <p:embeddedFont>
      <p:font typeface="Syncopate"/>
      <p:regular r:id="rId21"/>
      <p:bold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Medium-bold.fntdata"/><Relationship Id="rId11" Type="http://schemas.openxmlformats.org/officeDocument/2006/relationships/slide" Target="slides/slide6.xml"/><Relationship Id="rId22" Type="http://schemas.openxmlformats.org/officeDocument/2006/relationships/font" Target="fonts/Syncopate-bold.fntdata"/><Relationship Id="rId10" Type="http://schemas.openxmlformats.org/officeDocument/2006/relationships/slide" Target="slides/slide5.xml"/><Relationship Id="rId21" Type="http://schemas.openxmlformats.org/officeDocument/2006/relationships/font" Target="fonts/Syncopate-regular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Medium-regular.fntdata"/><Relationship Id="rId6" Type="http://schemas.openxmlformats.org/officeDocument/2006/relationships/slide" Target="slides/slide1.xml"/><Relationship Id="rId18" Type="http://schemas.openxmlformats.org/officeDocument/2006/relationships/font" Target="fonts/Comforta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4b0e586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4b0e586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64b0e586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64b0e586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64b0e586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64b0e586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64b0e586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64b0e586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64b0e586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64b0e586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64b0e586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64b0e586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64b0e586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64b0e586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64b0e586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64b0e586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64b0e586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64b0e586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64b0e586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64b0e586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-3993" l="4596" r="1215" t="0"/>
          <a:stretch/>
        </p:blipFill>
        <p:spPr>
          <a:xfrm>
            <a:off x="-928325" y="-1012775"/>
            <a:ext cx="12098376" cy="70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965650" y="525850"/>
            <a:ext cx="48639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rPr>
              <a:t>FIFA World Cup</a:t>
            </a:r>
            <a:endParaRPr sz="3500">
              <a:solidFill>
                <a:schemeClr val="accent4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538850" y="1142950"/>
            <a:ext cx="3605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E59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statistics through the years</a:t>
            </a:r>
            <a:endParaRPr sz="1600">
              <a:solidFill>
                <a:srgbClr val="FFE599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842025" y="1617200"/>
            <a:ext cx="25233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rPr>
              <a:t>Rafia Tazeen </a:t>
            </a:r>
            <a:endParaRPr sz="1200">
              <a:solidFill>
                <a:schemeClr val="accent4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rPr>
              <a:t>Manisha Reza Paul</a:t>
            </a:r>
            <a:endParaRPr sz="1200">
              <a:solidFill>
                <a:schemeClr val="accent4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rPr>
              <a:t>Laura Faulds</a:t>
            </a:r>
            <a:endParaRPr sz="1200">
              <a:solidFill>
                <a:schemeClr val="accent4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rPr>
              <a:t>Parshant Mahajan</a:t>
            </a:r>
            <a:endParaRPr sz="1200">
              <a:solidFill>
                <a:schemeClr val="accent4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Syncopate"/>
                <a:ea typeface="Syncopate"/>
                <a:cs typeface="Syncopate"/>
                <a:sym typeface="Syncopate"/>
              </a:rPr>
              <a:t>Emad Moro</a:t>
            </a:r>
            <a:endParaRPr sz="1200">
              <a:solidFill>
                <a:schemeClr val="accent4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3055425" y="2149950"/>
            <a:ext cx="4631700" cy="3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yncopate"/>
                <a:ea typeface="Syncopate"/>
                <a:cs typeface="Syncopate"/>
                <a:sym typeface="Syncopate"/>
              </a:rPr>
              <a:t>TIME FOR OUR DASHBOARD DEMO!</a:t>
            </a:r>
            <a:endParaRPr b="1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6900"/>
            <a:ext cx="9373000" cy="562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1448800" y="2227024"/>
            <a:ext cx="6556800" cy="667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0000"/>
                </a:solidFill>
                <a:latin typeface="Syncopate"/>
                <a:ea typeface="Syncopate"/>
                <a:cs typeface="Syncopate"/>
                <a:sym typeface="Syncopate"/>
              </a:rPr>
              <a:t>Time for our dashboard demo!</a:t>
            </a:r>
            <a:endParaRPr b="1" sz="2100">
              <a:solidFill>
                <a:srgbClr val="CC0000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4821475" y="366750"/>
            <a:ext cx="4132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81000"/>
            <a:ext cx="2790576" cy="436959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3627775" y="2290300"/>
            <a:ext cx="4544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thank you!!!</a:t>
            </a:r>
            <a:endParaRPr b="1" sz="3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3312" y="-40700"/>
            <a:ext cx="9690624" cy="60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006625" y="442975"/>
            <a:ext cx="6579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yncopate"/>
              <a:buAutoNum type="arabicPeriod"/>
            </a:pPr>
            <a:r>
              <a:rPr b="1" lang="en" sz="18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Problem Statement &amp; Motivation</a:t>
            </a:r>
            <a:endParaRPr b="1" sz="18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066300" y="2670500"/>
            <a:ext cx="4578000" cy="2203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34F5C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Comfortaa SemiBold"/>
              <a:buChar char="●"/>
            </a:pPr>
            <a:r>
              <a:rPr lang="en" sz="1100">
                <a:solidFill>
                  <a:srgbClr val="134F5C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we decided to go for a sports theme because we wanted a playful &amp; light-hearted topic that could keep our audience (and ourselves!) engaged</a:t>
            </a:r>
            <a:endParaRPr sz="1100">
              <a:solidFill>
                <a:srgbClr val="134F5C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34F5C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Comfortaa SemiBold"/>
              <a:buChar char="●"/>
            </a:pPr>
            <a:r>
              <a:rPr lang="en" sz="1100">
                <a:solidFill>
                  <a:srgbClr val="134F5C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we chose the fifa world cup rather than a national league because it is a globally unifying event with many facets to explore</a:t>
            </a:r>
            <a:endParaRPr sz="1100">
              <a:solidFill>
                <a:srgbClr val="134F5C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134F5C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100"/>
              <a:buFont typeface="Comfortaa SemiBold"/>
              <a:buChar char="●"/>
            </a:pPr>
            <a:r>
              <a:rPr lang="en" sz="1100">
                <a:solidFill>
                  <a:srgbClr val="134F5C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we decided to explore &amp; visualize our dataset by year rather than by country to see how the event had evolved over time</a:t>
            </a:r>
            <a:endParaRPr sz="1100">
              <a:solidFill>
                <a:srgbClr val="134F5C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312325" y="1017725"/>
            <a:ext cx="44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772800" y="22000"/>
            <a:ext cx="4912500" cy="7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yncopate"/>
                <a:ea typeface="Syncopate"/>
                <a:cs typeface="Syncopate"/>
                <a:sym typeface="Syncopate"/>
              </a:rPr>
              <a:t>2. OUR DATA SOURCE</a:t>
            </a:r>
            <a:endParaRPr b="1" sz="2000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57200"/>
            <a:ext cx="4163198" cy="445802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806775" y="1176125"/>
            <a:ext cx="38958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 SemiBold"/>
              <a:buChar char="➔"/>
            </a:pPr>
            <a:r>
              <a:rPr lang="en" sz="12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our original data set was found on kaggle &amp; contained 4 csv files with various levels of utility </a:t>
            </a:r>
            <a:endParaRPr sz="12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 SemiBold"/>
              <a:buChar char="➔"/>
            </a:pPr>
            <a:r>
              <a:rPr lang="en" sz="12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we chose to focus on the csv that operated at the highest level, with 8 columns &amp; 900 rows</a:t>
            </a:r>
            <a:endParaRPr sz="12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 SemiBold"/>
              <a:buChar char="➔"/>
            </a:pPr>
            <a:r>
              <a:rPr lang="en" sz="12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this dataset permitted us to explore the data using our desired year-by-year perspective</a:t>
            </a:r>
            <a:endParaRPr sz="12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 SemiBold"/>
              <a:buChar char="➔"/>
            </a:pPr>
            <a:r>
              <a:rPr lang="en" sz="12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it also provided it us with the option of focusing on countries, goals, and stages, rather than just focusing on one area</a:t>
            </a:r>
            <a:endParaRPr sz="12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fortaa SemiBold"/>
              <a:buChar char="➔"/>
            </a:pPr>
            <a:r>
              <a:rPr lang="en" sz="12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the biggest challenge: we were missing half the data for 2022! :(</a:t>
            </a:r>
            <a:endParaRPr sz="12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413350" y="236875"/>
            <a:ext cx="65121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Syncopate"/>
                <a:ea typeface="Syncopate"/>
                <a:cs typeface="Syncopate"/>
                <a:sym typeface="Syncopate"/>
              </a:rPr>
              <a:t>  </a:t>
            </a:r>
            <a:r>
              <a:rPr lang="en" sz="2100">
                <a:latin typeface="Syncopate"/>
                <a:ea typeface="Syncopate"/>
                <a:cs typeface="Syncopate"/>
                <a:sym typeface="Syncopate"/>
              </a:rPr>
              <a:t>3. SOLUTION WORKFLOW DIAGRAM</a:t>
            </a:r>
            <a:endParaRPr sz="21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18650" y="1159225"/>
            <a:ext cx="1547400" cy="1010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CSV FILE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(found on kaggle) 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476025" y="2571750"/>
            <a:ext cx="429300" cy="85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94700" y="3765600"/>
            <a:ext cx="1395300" cy="1010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LOAD &amp; READ USING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SQLITE 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712250" y="1105225"/>
            <a:ext cx="1690800" cy="1090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MASTER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JSON FILE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(data.json)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567250" y="1449925"/>
            <a:ext cx="8586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521175" y="1317325"/>
            <a:ext cx="1547400" cy="740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PANDAS DATAFRAMES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205800" y="2169925"/>
            <a:ext cx="317100" cy="36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480950" y="2643000"/>
            <a:ext cx="1726800" cy="563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UPDATED JSON FILES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554975" y="1435825"/>
            <a:ext cx="858600" cy="4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561000" y="3836850"/>
            <a:ext cx="1547400" cy="85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PLOTLY &amp;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LEAFLET 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LIBRARIES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408400" y="3336300"/>
            <a:ext cx="1176300" cy="429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FLASK APP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468750" y="3928650"/>
            <a:ext cx="700200" cy="684600"/>
          </a:xfrm>
          <a:prstGeom prst="leftUpArrow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756975" y="2379475"/>
            <a:ext cx="858600" cy="1283100"/>
          </a:xfrm>
          <a:prstGeom prst="leftUpArrow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205900" y="3293725"/>
            <a:ext cx="379500" cy="42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2556000" y="196775"/>
            <a:ext cx="44994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  <a:latin typeface="Syncopate"/>
                <a:ea typeface="Syncopate"/>
                <a:cs typeface="Syncopate"/>
                <a:sym typeface="Syncopate"/>
              </a:rPr>
              <a:t>4. Visualizations</a:t>
            </a:r>
            <a:endParaRPr b="1" sz="2500">
              <a:solidFill>
                <a:srgbClr val="CC0000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50" y="780250"/>
            <a:ext cx="2531175" cy="16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25" y="2923775"/>
            <a:ext cx="4174425" cy="156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5">
            <a:alphaModFix/>
          </a:blip>
          <a:srcRect b="655" l="0" r="2353" t="0"/>
          <a:stretch/>
        </p:blipFill>
        <p:spPr>
          <a:xfrm>
            <a:off x="4430350" y="780250"/>
            <a:ext cx="4365774" cy="166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900150" y="2355575"/>
            <a:ext cx="3175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donut chart: </a:t>
            </a:r>
            <a:r>
              <a:rPr b="1" i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winners vs. losers</a:t>
            </a:r>
            <a:endParaRPr b="1" i="1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029375" y="4517000"/>
            <a:ext cx="301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bar</a:t>
            </a:r>
            <a:r>
              <a:rPr b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 chart: </a:t>
            </a:r>
            <a:r>
              <a:rPr b="1" i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goals by country</a:t>
            </a:r>
            <a:endParaRPr b="1" i="1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547800" y="2390375"/>
            <a:ext cx="43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map visualization:</a:t>
            </a:r>
            <a:r>
              <a:rPr b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i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participating countries</a:t>
            </a:r>
            <a:endParaRPr b="1" i="1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050" y="2847575"/>
            <a:ext cx="1451150" cy="14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5121301" y="4280000"/>
            <a:ext cx="3357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logos through the years</a:t>
            </a:r>
            <a:r>
              <a:rPr b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990000"/>
                </a:solidFill>
                <a:latin typeface="Comfortaa"/>
                <a:ea typeface="Comfortaa"/>
                <a:cs typeface="Comfortaa"/>
                <a:sym typeface="Comfortaa"/>
              </a:rPr>
              <a:t>(this one is just for fun)</a:t>
            </a:r>
            <a:endParaRPr b="1" i="1">
              <a:solidFill>
                <a:srgbClr val="99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D96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900" y="609600"/>
            <a:ext cx="3375524" cy="39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1794025" y="152075"/>
            <a:ext cx="5733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yncopate"/>
                <a:ea typeface="Syncopate"/>
                <a:cs typeface="Syncopate"/>
                <a:sym typeface="Syncopate"/>
              </a:rPr>
              <a:t>⚽ </a:t>
            </a:r>
            <a:r>
              <a:rPr b="1" lang="en" sz="1800">
                <a:latin typeface="Syncopate"/>
                <a:ea typeface="Syncopate"/>
                <a:cs typeface="Syncopate"/>
                <a:sym typeface="Syncopate"/>
              </a:rPr>
              <a:t>Winners through the years ⚽</a:t>
            </a:r>
            <a:endParaRPr b="1" sz="1800"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219425" y="4529975"/>
            <a:ext cx="44457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also, </a:t>
            </a: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shout out to france 🇫🇷 &amp; argentina 🇦🇷, 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the 2018 &amp; 2022 winners!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-53675"/>
            <a:ext cx="9374600" cy="53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262800" y="272675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5. Highlight insightS </a:t>
            </a:r>
            <a:endParaRPr b="1" sz="2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2750500" y="1333174"/>
            <a:ext cx="3721200" cy="278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2746175" y="1333175"/>
            <a:ext cx="37569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 SemiBold"/>
              <a:buChar char="➔"/>
            </a:pPr>
            <a:r>
              <a:rPr lang="en" sz="1200">
                <a:latin typeface="Comfortaa SemiBold"/>
                <a:ea typeface="Comfortaa SemiBold"/>
                <a:cs typeface="Comfortaa SemiBold"/>
                <a:sym typeface="Comfortaa SemiBold"/>
              </a:rPr>
              <a:t>as we go through the data year by year, we see the effects of globalization </a:t>
            </a:r>
            <a:r>
              <a:rPr lang="en" sz="1200">
                <a:latin typeface="Comfortaa SemiBold"/>
                <a:ea typeface="Comfortaa SemiBold"/>
                <a:cs typeface="Comfortaa SemiBold"/>
                <a:sym typeface="Comfortaa SemiBold"/>
              </a:rPr>
              <a:t>resulting in </a:t>
            </a:r>
            <a:r>
              <a:rPr lang="en" sz="1200">
                <a:latin typeface="Comfortaa SemiBold"/>
                <a:ea typeface="Comfortaa SemiBold"/>
                <a:cs typeface="Comfortaa SemiBold"/>
                <a:sym typeface="Comfortaa SemiBold"/>
              </a:rPr>
              <a:t>a larger &amp; more diverse group of </a:t>
            </a:r>
            <a:r>
              <a:rPr lang="en" sz="1200">
                <a:latin typeface="Comfortaa SemiBold"/>
                <a:ea typeface="Comfortaa SemiBold"/>
                <a:cs typeface="Comfortaa SemiBold"/>
                <a:sym typeface="Comfortaa SemiBold"/>
              </a:rPr>
              <a:t>countries</a:t>
            </a:r>
            <a:r>
              <a:rPr lang="en" sz="1200">
                <a:latin typeface="Comfortaa SemiBold"/>
                <a:ea typeface="Comfortaa SemiBold"/>
                <a:cs typeface="Comfortaa SemiBold"/>
                <a:sym typeface="Comfortaa SemiBold"/>
              </a:rPr>
              <a:t> </a:t>
            </a:r>
            <a:endParaRPr sz="12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 SemiBold"/>
              <a:buChar char="➔"/>
            </a:pPr>
            <a:r>
              <a:rPr lang="en" sz="1200">
                <a:latin typeface="Comfortaa SemiBold"/>
                <a:ea typeface="Comfortaa SemiBold"/>
                <a:cs typeface="Comfortaa SemiBold"/>
                <a:sym typeface="Comfortaa SemiBold"/>
              </a:rPr>
              <a:t>despite first world countries having more resources to invest into their world cup performances, the top &amp; bottom teams vary tremendously from year to year!</a:t>
            </a:r>
            <a:endParaRPr sz="12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 SemiBold"/>
              <a:buChar char="➔"/>
            </a:pPr>
            <a:r>
              <a:rPr lang="en" sz="1200">
                <a:latin typeface="Comfortaa SemiBold"/>
                <a:ea typeface="Comfortaa SemiBold"/>
                <a:cs typeface="Comfortaa SemiBold"/>
                <a:sym typeface="Comfortaa SemiBold"/>
              </a:rPr>
              <a:t>the team who scored the most goals over the course of the world cup is not always the winner! </a:t>
            </a:r>
            <a:endParaRPr sz="12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4029000" y="392250"/>
            <a:ext cx="56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yncopate"/>
                <a:ea typeface="Syncopate"/>
                <a:cs typeface="Syncopate"/>
                <a:sym typeface="Syncopate"/>
              </a:rPr>
              <a:t>6. Limitations &amp; assumptions</a:t>
            </a:r>
            <a:endParaRPr b="1" sz="1600"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75" y="325875"/>
            <a:ext cx="3441150" cy="44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4248975" y="966075"/>
            <a:ext cx="42846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Font typeface="Comfortaa SemiBold"/>
              <a:buChar char="➔"/>
            </a:pPr>
            <a:r>
              <a:rPr lang="en" sz="1550">
                <a:solidFill>
                  <a:srgbClr val="1D1C1D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o</a:t>
            </a:r>
            <a:r>
              <a:rPr lang="en" sz="1550">
                <a:solidFill>
                  <a:srgbClr val="1D1C1D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riginal dataset only included goals scored per match rather than per tournament</a:t>
            </a:r>
            <a:endParaRPr sz="1550">
              <a:solidFill>
                <a:srgbClr val="1D1C1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1D1C1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50"/>
              <a:buFont typeface="Comfortaa SemiBold"/>
              <a:buChar char="➔"/>
            </a:pPr>
            <a:r>
              <a:rPr lang="en" sz="1550">
                <a:solidFill>
                  <a:srgbClr val="1D1C1D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dataset presented two columns as home teams vs. away teams, which we found difficult to interpret</a:t>
            </a:r>
            <a:endParaRPr sz="1550">
              <a:solidFill>
                <a:srgbClr val="1D1C1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1D1C1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50"/>
              <a:buFont typeface="Comfortaa SemiBold"/>
              <a:buChar char="➔"/>
            </a:pPr>
            <a:r>
              <a:rPr lang="en" sz="1550">
                <a:solidFill>
                  <a:srgbClr val="1D1C1D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some countries included in today’s dataset no longer exist in today’s era and therefore had to hard code some information into our map visualization</a:t>
            </a:r>
            <a:endParaRPr sz="1550">
              <a:solidFill>
                <a:srgbClr val="1D1C1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D1C1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3951125" y="402550"/>
            <a:ext cx="5796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7</a:t>
            </a:r>
            <a:r>
              <a:rPr b="1" lang="en"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. Unrealized dreams </a:t>
            </a:r>
            <a:endParaRPr b="1" sz="2000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(aka “what we would do </a:t>
            </a:r>
            <a:endParaRPr b="1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if we had the opportunity</a:t>
            </a:r>
            <a:endParaRPr b="1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 to extend this project”)</a:t>
            </a:r>
            <a:endParaRPr b="1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5" y="1226125"/>
            <a:ext cx="4347050" cy="28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8667925" y="13686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5018275" y="1672750"/>
            <a:ext cx="38106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 SemiBold"/>
              <a:buChar char="➔"/>
            </a:pPr>
            <a:r>
              <a:rPr lang="en" sz="1300">
                <a:latin typeface="Comfortaa SemiBold"/>
                <a:ea typeface="Comfortaa SemiBold"/>
                <a:cs typeface="Comfortaa SemiBold"/>
                <a:sym typeface="Comfortaa SemiBold"/>
              </a:rPr>
              <a:t>as per our original plan, we would include a visual representation of each year’s winner and runner-up to streamline analysis </a:t>
            </a:r>
            <a:endParaRPr sz="13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 SemiBold"/>
              <a:buChar char="➔"/>
            </a:pPr>
            <a:r>
              <a:rPr lang="en" sz="1300">
                <a:latin typeface="Comfortaa SemiBold"/>
                <a:ea typeface="Comfortaa SemiBold"/>
                <a:cs typeface="Comfortaa SemiBold"/>
                <a:sym typeface="Comfortaa SemiBold"/>
              </a:rPr>
              <a:t>would love to explore larger font libraries and play around more with the CSS style elements of the site</a:t>
            </a:r>
            <a:endParaRPr sz="13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 SemiBold"/>
              <a:buChar char="➔"/>
            </a:pPr>
            <a:r>
              <a:rPr lang="en" sz="1300">
                <a:latin typeface="Comfortaa SemiBold"/>
                <a:ea typeface="Comfortaa SemiBold"/>
                <a:cs typeface="Comfortaa SemiBold"/>
                <a:sym typeface="Comfortaa SemiBold"/>
              </a:rPr>
              <a:t>we would incorporate an audio element &amp; have each year’s world cup song play as the dropdown changed 🎶 🎶 🎶</a:t>
            </a:r>
            <a:endParaRPr sz="13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69950" y="4150250"/>
            <a:ext cx="44022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Comfortaa SemiBold"/>
                <a:ea typeface="Comfortaa SemiBold"/>
                <a:cs typeface="Comfortaa SemiBold"/>
                <a:sym typeface="Comfortaa SemiBold"/>
              </a:rPr>
              <a:t>above: </a:t>
            </a:r>
            <a:r>
              <a:rPr lang="en" sz="1100">
                <a:latin typeface="Comfortaa SemiBold"/>
                <a:ea typeface="Comfortaa SemiBold"/>
                <a:cs typeface="Comfortaa SemiBold"/>
                <a:sym typeface="Comfortaa SemiBold"/>
              </a:rPr>
              <a:t>us when we couldn’t get our code to work</a:t>
            </a:r>
            <a:endParaRPr sz="11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