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4" r:id="rId5"/>
    <p:sldId id="265" r:id="rId6"/>
    <p:sldId id="259" r:id="rId7"/>
    <p:sldId id="260" r:id="rId8"/>
    <p:sldId id="266" r:id="rId9"/>
    <p:sldId id="270" r:id="rId10"/>
    <p:sldId id="271" r:id="rId11"/>
    <p:sldId id="272" r:id="rId12"/>
    <p:sldId id="273" r:id="rId13"/>
    <p:sldId id="263" r:id="rId14"/>
    <p:sldId id="261" r:id="rId15"/>
    <p:sldId id="269" r:id="rId16"/>
    <p:sldId id="262"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F1AC3-FCC0-4A71-BFF0-6ECF92722A45}" type="datetimeFigureOut">
              <a:rPr lang="en-IN" smtClean="0"/>
              <a:t>15-04-2025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5B1537-0B62-4194-BA1F-D3D50EA957EB}" type="slidenum">
              <a:rPr lang="en-IN" smtClean="0"/>
              <a:t>‹#›</a:t>
            </a:fld>
            <a:endParaRPr lang="en-IN"/>
          </a:p>
        </p:txBody>
      </p:sp>
    </p:spTree>
    <p:extLst>
      <p:ext uri="{BB962C8B-B14F-4D97-AF65-F5344CB8AC3E}">
        <p14:creationId xmlns:p14="http://schemas.microsoft.com/office/powerpoint/2010/main" val="2369541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5B1537-0B62-4194-BA1F-D3D50EA957EB}" type="slidenum">
              <a:rPr lang="en-IN" smtClean="0"/>
              <a:t>13</a:t>
            </a:fld>
            <a:endParaRPr lang="en-IN"/>
          </a:p>
        </p:txBody>
      </p:sp>
    </p:spTree>
    <p:extLst>
      <p:ext uri="{BB962C8B-B14F-4D97-AF65-F5344CB8AC3E}">
        <p14:creationId xmlns:p14="http://schemas.microsoft.com/office/powerpoint/2010/main" val="2753665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5B1537-0B62-4194-BA1F-D3D50EA957EB}" type="slidenum">
              <a:rPr lang="en-IN" smtClean="0"/>
              <a:t>17</a:t>
            </a:fld>
            <a:endParaRPr lang="en-IN"/>
          </a:p>
        </p:txBody>
      </p:sp>
    </p:spTree>
    <p:extLst>
      <p:ext uri="{BB962C8B-B14F-4D97-AF65-F5344CB8AC3E}">
        <p14:creationId xmlns:p14="http://schemas.microsoft.com/office/powerpoint/2010/main" val="5225355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4/15/2025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nishaVemula/Mini-project" TargetMode="External"/><Relationship Id="rId2" Type="http://schemas.openxmlformats.org/officeDocument/2006/relationships/hyperlink" Target="https://ieeexplore.ieee.org/stamp/stamp.jsp?tp=&amp;arnumber=907212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1038B-C89C-681E-1B56-225EF82F5FC1}"/>
              </a:ext>
            </a:extLst>
          </p:cNvPr>
          <p:cNvSpPr>
            <a:spLocks noGrp="1"/>
          </p:cNvSpPr>
          <p:nvPr>
            <p:ph type="ctrTitle"/>
          </p:nvPr>
        </p:nvSpPr>
        <p:spPr/>
        <p:txBody>
          <a:bodyPr/>
          <a:lstStyle/>
          <a:p>
            <a:r>
              <a:rPr lang="en-IN" sz="4400" b="1" i="0" u="none" strike="noStrike" baseline="0" dirty="0">
                <a:latin typeface="Times New Roman" panose="02020603050405020304" pitchFamily="18" charset="0"/>
                <a:cs typeface="Times New Roman" panose="02020603050405020304" pitchFamily="18" charset="0"/>
              </a:rPr>
              <a:t>Unsupervised K-Means Clustering Algorithm</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3301EFD-834D-D9DF-E39E-E28BF57F1FCD}"/>
              </a:ext>
            </a:extLst>
          </p:cNvPr>
          <p:cNvSpPr>
            <a:spLocks noGrp="1"/>
          </p:cNvSpPr>
          <p:nvPr>
            <p:ph type="subTitle" idx="1"/>
          </p:nvPr>
        </p:nvSpPr>
        <p:spPr>
          <a:xfrm>
            <a:off x="2455523" y="3575407"/>
            <a:ext cx="7052543" cy="1900719"/>
          </a:xfrm>
        </p:spPr>
        <p:txBody>
          <a:bodyPr>
            <a:normAutofit fontScale="85000" lnSpcReduction="20000"/>
          </a:bodyPr>
          <a:lstStyle/>
          <a:p>
            <a:pPr algn="l"/>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https://ieeexplore.ieee.org/stamp/stamp.jsp?tp=&amp;arnumber=9072123</a:t>
            </a:r>
            <a:endParaRPr lang="en-US" dirty="0">
              <a:latin typeface="Times New Roman" panose="02020603050405020304" pitchFamily="18" charset="0"/>
              <a:cs typeface="Times New Roman" panose="02020603050405020304" pitchFamily="18" charset="0"/>
            </a:endParaRPr>
          </a:p>
          <a:p>
            <a:pPr algn="l"/>
            <a:r>
              <a:rPr lang="en-US" sz="2200" dirty="0">
                <a:latin typeface="Times New Roman" panose="02020603050405020304" pitchFamily="18" charset="0"/>
                <a:cs typeface="Times New Roman" panose="02020603050405020304" pitchFamily="18" charset="0"/>
              </a:rPr>
              <a:t>Git Hub link </a:t>
            </a:r>
            <a:r>
              <a:rPr lang="en-US" dirty="0">
                <a:latin typeface="Times New Roman" panose="02020603050405020304" pitchFamily="18" charset="0"/>
                <a:cs typeface="Times New Roman" panose="02020603050405020304" pitchFamily="18" charset="0"/>
              </a:rPr>
              <a:t>: </a:t>
            </a:r>
            <a:r>
              <a:rPr lang="en-IN" sz="2600" dirty="0" err="1">
                <a:hlinkClick r:id="rId3">
                  <a:extLst>
                    <a:ext uri="{A12FA001-AC4F-418D-AE19-62706E023703}">
                      <ahyp:hlinkClr xmlns:ahyp="http://schemas.microsoft.com/office/drawing/2018/hyperlinkcolor" val="tx"/>
                    </a:ext>
                  </a:extLst>
                </a:hlinkClick>
              </a:rPr>
              <a:t>ManishaVemula</a:t>
            </a:r>
            <a:r>
              <a:rPr lang="en-IN" sz="2600" dirty="0">
                <a:hlinkClick r:id="rId3">
                  <a:extLst>
                    <a:ext uri="{A12FA001-AC4F-418D-AE19-62706E023703}">
                      <ahyp:hlinkClr xmlns:ahyp="http://schemas.microsoft.com/office/drawing/2018/hyperlinkcolor" val="tx"/>
                    </a:ext>
                  </a:extLst>
                </a:hlinkClick>
              </a:rPr>
              <a:t>/Mini-project: Mini-project</a:t>
            </a:r>
            <a:endParaRPr lang="en-US" sz="26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Authors:</a:t>
            </a:r>
          </a:p>
          <a:p>
            <a:pPr algn="l"/>
            <a:r>
              <a:rPr lang="en-IN" sz="1800" i="0" u="none" strike="noStrike" baseline="0" dirty="0">
                <a:latin typeface="Times New Roman" panose="02020603050405020304" pitchFamily="18" charset="0"/>
                <a:cs typeface="Times New Roman" panose="02020603050405020304" pitchFamily="18" charset="0"/>
              </a:rPr>
              <a:t>KRISTINA P. SINAGA AND MIIN-SHEN YANG</a:t>
            </a:r>
            <a:r>
              <a:rPr lang="en-US" sz="1800" dirty="0">
                <a:latin typeface="Times New Roman" panose="02020603050405020304" pitchFamily="18" charset="0"/>
                <a:cs typeface="Times New Roman" panose="02020603050405020304" pitchFamily="18" charset="0"/>
              </a:rPr>
              <a:t>	                                                 Prepared By : Manisha Vemula</a:t>
            </a:r>
          </a:p>
          <a:p>
            <a:pPr algn="l"/>
            <a:r>
              <a:rPr lang="en-US" sz="1800" dirty="0">
                <a:latin typeface="Times New Roman" panose="02020603050405020304" pitchFamily="18" charset="0"/>
                <a:cs typeface="Times New Roman" panose="02020603050405020304" pitchFamily="18" charset="0"/>
              </a:rPr>
              <a:t>Student ID: 700763276</a:t>
            </a:r>
          </a:p>
          <a:p>
            <a:endParaRPr lang="en-IN" dirty="0"/>
          </a:p>
        </p:txBody>
      </p:sp>
    </p:spTree>
    <p:extLst>
      <p:ext uri="{BB962C8B-B14F-4D97-AF65-F5344CB8AC3E}">
        <p14:creationId xmlns:p14="http://schemas.microsoft.com/office/powerpoint/2010/main" val="2200806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EEB03-1568-B164-F9B5-6E5FCB135B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CED12-C7ED-CB1A-A99C-8C096F7C341F}"/>
              </a:ext>
            </a:extLst>
          </p:cNvPr>
          <p:cNvSpPr>
            <a:spLocks noGrp="1"/>
          </p:cNvSpPr>
          <p:nvPr>
            <p:ph type="title"/>
          </p:nvPr>
        </p:nvSpPr>
        <p:spPr>
          <a:xfrm>
            <a:off x="1295402" y="678094"/>
            <a:ext cx="2249182" cy="455263"/>
          </a:xfrm>
        </p:spPr>
        <p:txBody>
          <a:bodyPr>
            <a:normAutofit/>
          </a:bodyPr>
          <a:lstStyle/>
          <a:p>
            <a:r>
              <a:rPr lang="en-IN" sz="2000" b="1" dirty="0"/>
              <a:t>CODE</a:t>
            </a:r>
          </a:p>
        </p:txBody>
      </p:sp>
      <p:sp>
        <p:nvSpPr>
          <p:cNvPr id="3" name="Content Placeholder 2">
            <a:extLst>
              <a:ext uri="{FF2B5EF4-FFF2-40B4-BE49-F238E27FC236}">
                <a16:creationId xmlns:a16="http://schemas.microsoft.com/office/drawing/2014/main" id="{FEBC1CB7-EC4C-E814-3A38-FF6B72BDD921}"/>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01DBEF13-6567-A70F-DCBB-575C4F8A0B64}"/>
              </a:ext>
            </a:extLst>
          </p:cNvPr>
          <p:cNvPicPr>
            <a:picLocks noChangeAspect="1"/>
          </p:cNvPicPr>
          <p:nvPr/>
        </p:nvPicPr>
        <p:blipFill>
          <a:blip r:embed="rId2"/>
          <a:stretch>
            <a:fillRect/>
          </a:stretch>
        </p:blipFill>
        <p:spPr>
          <a:xfrm>
            <a:off x="1295402" y="1330216"/>
            <a:ext cx="9677398" cy="4545651"/>
          </a:xfrm>
          <a:prstGeom prst="rect">
            <a:avLst/>
          </a:prstGeom>
        </p:spPr>
      </p:pic>
    </p:spTree>
    <p:extLst>
      <p:ext uri="{BB962C8B-B14F-4D97-AF65-F5344CB8AC3E}">
        <p14:creationId xmlns:p14="http://schemas.microsoft.com/office/powerpoint/2010/main" val="4202280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61ABE-748C-85B5-C50A-AEEB137726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E2F29-311B-6E2E-54B3-43C9854E7B34}"/>
              </a:ext>
            </a:extLst>
          </p:cNvPr>
          <p:cNvSpPr>
            <a:spLocks noGrp="1"/>
          </p:cNvSpPr>
          <p:nvPr>
            <p:ph type="title"/>
          </p:nvPr>
        </p:nvSpPr>
        <p:spPr>
          <a:xfrm>
            <a:off x="1295402" y="678094"/>
            <a:ext cx="2249182" cy="455263"/>
          </a:xfrm>
        </p:spPr>
        <p:txBody>
          <a:bodyPr>
            <a:normAutofit/>
          </a:bodyPr>
          <a:lstStyle/>
          <a:p>
            <a:r>
              <a:rPr lang="en-IN" sz="2000" b="1" dirty="0"/>
              <a:t>CODE</a:t>
            </a:r>
          </a:p>
        </p:txBody>
      </p:sp>
      <p:sp>
        <p:nvSpPr>
          <p:cNvPr id="3" name="Content Placeholder 2">
            <a:extLst>
              <a:ext uri="{FF2B5EF4-FFF2-40B4-BE49-F238E27FC236}">
                <a16:creationId xmlns:a16="http://schemas.microsoft.com/office/drawing/2014/main" id="{4D3C6F79-91E5-8B6B-D280-D70C2C4C4FBD}"/>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D6C6C08C-7285-C497-CF21-8BC5E38B6425}"/>
              </a:ext>
            </a:extLst>
          </p:cNvPr>
          <p:cNvPicPr>
            <a:picLocks noChangeAspect="1"/>
          </p:cNvPicPr>
          <p:nvPr/>
        </p:nvPicPr>
        <p:blipFill>
          <a:blip r:embed="rId2"/>
          <a:stretch>
            <a:fillRect/>
          </a:stretch>
        </p:blipFill>
        <p:spPr>
          <a:xfrm>
            <a:off x="1295401" y="1539777"/>
            <a:ext cx="9749318" cy="4532249"/>
          </a:xfrm>
          <a:prstGeom prst="rect">
            <a:avLst/>
          </a:prstGeom>
        </p:spPr>
      </p:pic>
    </p:spTree>
    <p:extLst>
      <p:ext uri="{BB962C8B-B14F-4D97-AF65-F5344CB8AC3E}">
        <p14:creationId xmlns:p14="http://schemas.microsoft.com/office/powerpoint/2010/main" val="62422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F9AB2-CCAC-C4AB-3386-DFD58CB605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ABFF5C-36E5-2F51-8338-CDBC32B6DBF8}"/>
              </a:ext>
            </a:extLst>
          </p:cNvPr>
          <p:cNvSpPr>
            <a:spLocks noGrp="1"/>
          </p:cNvSpPr>
          <p:nvPr>
            <p:ph type="title"/>
          </p:nvPr>
        </p:nvSpPr>
        <p:spPr>
          <a:xfrm>
            <a:off x="1295402" y="678094"/>
            <a:ext cx="2249182" cy="455263"/>
          </a:xfrm>
        </p:spPr>
        <p:txBody>
          <a:bodyPr>
            <a:normAutofit/>
          </a:bodyPr>
          <a:lstStyle/>
          <a:p>
            <a:r>
              <a:rPr lang="en-IN" sz="2000" b="1" dirty="0"/>
              <a:t>CODE</a:t>
            </a:r>
          </a:p>
        </p:txBody>
      </p:sp>
      <p:pic>
        <p:nvPicPr>
          <p:cNvPr id="6" name="Picture 5">
            <a:extLst>
              <a:ext uri="{FF2B5EF4-FFF2-40B4-BE49-F238E27FC236}">
                <a16:creationId xmlns:a16="http://schemas.microsoft.com/office/drawing/2014/main" id="{4882FCD3-B895-2743-944E-60967923EAAE}"/>
              </a:ext>
            </a:extLst>
          </p:cNvPr>
          <p:cNvPicPr>
            <a:picLocks noChangeAspect="1"/>
          </p:cNvPicPr>
          <p:nvPr/>
        </p:nvPicPr>
        <p:blipFill>
          <a:blip r:embed="rId2"/>
          <a:stretch>
            <a:fillRect/>
          </a:stretch>
        </p:blipFill>
        <p:spPr>
          <a:xfrm>
            <a:off x="1222626" y="1325311"/>
            <a:ext cx="6986426" cy="3549832"/>
          </a:xfrm>
          <a:prstGeom prst="rect">
            <a:avLst/>
          </a:prstGeom>
        </p:spPr>
      </p:pic>
    </p:spTree>
    <p:extLst>
      <p:ext uri="{BB962C8B-B14F-4D97-AF65-F5344CB8AC3E}">
        <p14:creationId xmlns:p14="http://schemas.microsoft.com/office/powerpoint/2010/main" val="1092542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F16B-FB6E-939C-6DBE-F3EDFC64D709}"/>
              </a:ext>
            </a:extLst>
          </p:cNvPr>
          <p:cNvSpPr>
            <a:spLocks noGrp="1"/>
          </p:cNvSpPr>
          <p:nvPr>
            <p:ph type="title"/>
          </p:nvPr>
        </p:nvSpPr>
        <p:spPr>
          <a:xfrm>
            <a:off x="1295402" y="636999"/>
            <a:ext cx="1725200" cy="544530"/>
          </a:xfrm>
        </p:spPr>
        <p:txBody>
          <a:bodyPr>
            <a:normAutofit fontScale="90000"/>
          </a:bodyPr>
          <a:lstStyle/>
          <a:p>
            <a:r>
              <a:rPr lang="en-IN" dirty="0"/>
              <a:t>Result</a:t>
            </a:r>
          </a:p>
        </p:txBody>
      </p:sp>
      <p:sp>
        <p:nvSpPr>
          <p:cNvPr id="3" name="Content Placeholder 2">
            <a:extLst>
              <a:ext uri="{FF2B5EF4-FFF2-40B4-BE49-F238E27FC236}">
                <a16:creationId xmlns:a16="http://schemas.microsoft.com/office/drawing/2014/main" id="{D98A67FC-ECAA-884F-92DD-E5277FB95703}"/>
              </a:ext>
            </a:extLst>
          </p:cNvPr>
          <p:cNvSpPr>
            <a:spLocks noGrp="1"/>
          </p:cNvSpPr>
          <p:nvPr>
            <p:ph idx="1"/>
          </p:nvPr>
        </p:nvSpPr>
        <p:spPr>
          <a:xfrm>
            <a:off x="1295401" y="2178121"/>
            <a:ext cx="9601196" cy="3697747"/>
          </a:xfrm>
        </p:spPr>
        <p:txBody>
          <a:bodyPr/>
          <a:lstStyle/>
          <a:p>
            <a:r>
              <a:rPr lang="en-IN" dirty="0"/>
              <a:t>                                              </a:t>
            </a:r>
          </a:p>
        </p:txBody>
      </p:sp>
      <p:pic>
        <p:nvPicPr>
          <p:cNvPr id="6" name="Picture 5">
            <a:extLst>
              <a:ext uri="{FF2B5EF4-FFF2-40B4-BE49-F238E27FC236}">
                <a16:creationId xmlns:a16="http://schemas.microsoft.com/office/drawing/2014/main" id="{27C5AB4D-949F-BBEC-5E5B-CE21192D8898}"/>
              </a:ext>
            </a:extLst>
          </p:cNvPr>
          <p:cNvPicPr>
            <a:picLocks noChangeAspect="1"/>
          </p:cNvPicPr>
          <p:nvPr/>
        </p:nvPicPr>
        <p:blipFill>
          <a:blip r:embed="rId3"/>
          <a:stretch>
            <a:fillRect/>
          </a:stretch>
        </p:blipFill>
        <p:spPr>
          <a:xfrm>
            <a:off x="1295401" y="1145709"/>
            <a:ext cx="4719263" cy="2283291"/>
          </a:xfrm>
          <a:prstGeom prst="rect">
            <a:avLst/>
          </a:prstGeom>
        </p:spPr>
      </p:pic>
      <p:pic>
        <p:nvPicPr>
          <p:cNvPr id="10" name="Picture 9">
            <a:extLst>
              <a:ext uri="{FF2B5EF4-FFF2-40B4-BE49-F238E27FC236}">
                <a16:creationId xmlns:a16="http://schemas.microsoft.com/office/drawing/2014/main" id="{953F037B-1E5B-6C4E-C5BC-0F6B9CDE8D8F}"/>
              </a:ext>
            </a:extLst>
          </p:cNvPr>
          <p:cNvPicPr>
            <a:picLocks noChangeAspect="1"/>
          </p:cNvPicPr>
          <p:nvPr/>
        </p:nvPicPr>
        <p:blipFill>
          <a:blip r:embed="rId4"/>
          <a:stretch>
            <a:fillRect/>
          </a:stretch>
        </p:blipFill>
        <p:spPr>
          <a:xfrm>
            <a:off x="1295401" y="3575407"/>
            <a:ext cx="4911048" cy="2645594"/>
          </a:xfrm>
          <a:prstGeom prst="rect">
            <a:avLst/>
          </a:prstGeom>
        </p:spPr>
      </p:pic>
      <p:pic>
        <p:nvPicPr>
          <p:cNvPr id="13" name="Picture 12">
            <a:extLst>
              <a:ext uri="{FF2B5EF4-FFF2-40B4-BE49-F238E27FC236}">
                <a16:creationId xmlns:a16="http://schemas.microsoft.com/office/drawing/2014/main" id="{152D44C2-9CF9-0F60-F494-8D4185FE7645}"/>
              </a:ext>
            </a:extLst>
          </p:cNvPr>
          <p:cNvPicPr>
            <a:picLocks noChangeAspect="1"/>
          </p:cNvPicPr>
          <p:nvPr/>
        </p:nvPicPr>
        <p:blipFill>
          <a:blip r:embed="rId5"/>
          <a:stretch>
            <a:fillRect/>
          </a:stretch>
        </p:blipFill>
        <p:spPr>
          <a:xfrm>
            <a:off x="6014664" y="1145709"/>
            <a:ext cx="5067726" cy="4813302"/>
          </a:xfrm>
          <a:prstGeom prst="rect">
            <a:avLst/>
          </a:prstGeom>
        </p:spPr>
      </p:pic>
    </p:spTree>
    <p:extLst>
      <p:ext uri="{BB962C8B-B14F-4D97-AF65-F5344CB8AC3E}">
        <p14:creationId xmlns:p14="http://schemas.microsoft.com/office/powerpoint/2010/main" val="1713304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8BEB-E8D4-D6C0-AFFD-CD3978F744B2}"/>
              </a:ext>
            </a:extLst>
          </p:cNvPr>
          <p:cNvSpPr>
            <a:spLocks noGrp="1"/>
          </p:cNvSpPr>
          <p:nvPr>
            <p:ph type="title"/>
          </p:nvPr>
        </p:nvSpPr>
        <p:spPr>
          <a:xfrm>
            <a:off x="1295402" y="982132"/>
            <a:ext cx="4293740" cy="2285050"/>
          </a:xfrm>
        </p:spPr>
        <p:txBody>
          <a:bodyPr/>
          <a:lstStyle/>
          <a:p>
            <a:r>
              <a:rPr lang="en-IN" b="1" dirty="0">
                <a:latin typeface="Times New Roman" panose="02020603050405020304" pitchFamily="18" charset="0"/>
                <a:cs typeface="Times New Roman" panose="02020603050405020304" pitchFamily="18" charset="0"/>
              </a:rPr>
              <a:t>Results/Findings</a:t>
            </a:r>
          </a:p>
        </p:txBody>
      </p:sp>
      <p:sp>
        <p:nvSpPr>
          <p:cNvPr id="3" name="Content Placeholder 2">
            <a:extLst>
              <a:ext uri="{FF2B5EF4-FFF2-40B4-BE49-F238E27FC236}">
                <a16:creationId xmlns:a16="http://schemas.microsoft.com/office/drawing/2014/main" id="{7ADCA764-306B-4AD0-30B8-F6EF088E2E4E}"/>
              </a:ext>
            </a:extLst>
          </p:cNvPr>
          <p:cNvSpPr>
            <a:spLocks noGrp="1"/>
          </p:cNvSpPr>
          <p:nvPr>
            <p:ph idx="1"/>
          </p:nvPr>
        </p:nvSpPr>
        <p:spPr/>
        <p:txBody>
          <a:bodyPr/>
          <a:lstStyle/>
          <a:p>
            <a:pPr marL="0">
              <a:lnSpc>
                <a:spcPct val="107000"/>
              </a:lnSpc>
              <a:spcAft>
                <a:spcPts val="800"/>
              </a:spcAft>
              <a:buFont typeface="Wingdings" panose="05000000000000000000" pitchFamily="2" charset="2"/>
              <a:buChar char="q"/>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U-K-Means Output: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Correctly identifies six clusters without requiring k as input. </a:t>
            </a:r>
          </a:p>
          <a:p>
            <a:pPr marL="0">
              <a:lnSpc>
                <a:spcPct val="107000"/>
              </a:lnSpc>
              <a:spcAft>
                <a:spcPts val="800"/>
              </a:spcAft>
              <a:buFont typeface="Wingdings" panose="05000000000000000000" pitchFamily="2" charset="2"/>
              <a:buChar char="q"/>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Comparison with Traditional Methods: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Classical k-means struggles if k is not manually set correctly.</a:t>
            </a:r>
          </a:p>
          <a:p>
            <a:pPr marL="0">
              <a:lnSpc>
                <a:spcPct val="107000"/>
              </a:lnSpc>
              <a:spcAft>
                <a:spcPts val="800"/>
              </a:spcAft>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Efficiency: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U-K-Means runs efficiently due to entropy-controlled merging, outperforming X-means and other adaptive clustering methods.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250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7F317-220E-EC48-85B0-D31EFF3605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9E0851-D999-0F69-63EE-1B618DBF4755}"/>
              </a:ext>
            </a:extLst>
          </p:cNvPr>
          <p:cNvSpPr>
            <a:spLocks noGrp="1"/>
          </p:cNvSpPr>
          <p:nvPr>
            <p:ph type="title"/>
          </p:nvPr>
        </p:nvSpPr>
        <p:spPr>
          <a:xfrm>
            <a:off x="1295402" y="982132"/>
            <a:ext cx="2886180" cy="2963144"/>
          </a:xfrm>
        </p:spPr>
        <p:txBody>
          <a:bodyPr>
            <a:normAutofit/>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Conclusion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00DD8B5-3D76-4E5B-3EB5-6A03307DE3DB}"/>
              </a:ext>
            </a:extLst>
          </p:cNvPr>
          <p:cNvSpPr>
            <a:spLocks noGrp="1"/>
          </p:cNvSpPr>
          <p:nvPr>
            <p:ph idx="1"/>
          </p:nvPr>
        </p:nvSpPr>
        <p:spPr/>
        <p:txBody>
          <a:bodyPr/>
          <a:lstStyle/>
          <a:p>
            <a:pPr algn="just">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U-K-Means algorithm successfully overcomes the limitations of traditional k-means by incorporating entropy-based learning, ensuring automatic cluster number selection. Through mathematical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experimental validation, it proves to be a more robust and efficient clustering method suitable for complex data applications in machine learning and pattern recognition.</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Impact: </a:t>
            </a:r>
            <a:r>
              <a:rPr lang="en-US" sz="2000" dirty="0">
                <a:latin typeface="Times New Roman" panose="02020603050405020304" pitchFamily="18" charset="0"/>
                <a:cs typeface="Times New Roman" panose="02020603050405020304" pitchFamily="18" charset="0"/>
              </a:rPr>
              <a:t>Develop an improved K-means variant that is fully unsupervised.</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Future work :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entropy-driven reduction of clusters ensures the optimal number is automatically selected during iterations.</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33932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E7F8-6566-7D59-6FCA-AC0E9CBF9637}"/>
              </a:ext>
            </a:extLst>
          </p:cNvPr>
          <p:cNvSpPr>
            <a:spLocks noGrp="1"/>
          </p:cNvSpPr>
          <p:nvPr>
            <p:ph type="title"/>
          </p:nvPr>
        </p:nvSpPr>
        <p:spPr>
          <a:xfrm>
            <a:off x="1099335" y="982132"/>
            <a:ext cx="3113069" cy="2346695"/>
          </a:xfrm>
        </p:spPr>
        <p:txBody>
          <a:bodyPr/>
          <a:lstStyle/>
          <a:p>
            <a:r>
              <a:rPr lang="en-US" b="1" dirty="0"/>
              <a:t>References</a:t>
            </a:r>
            <a:endParaRPr lang="en-IN" dirty="0"/>
          </a:p>
        </p:txBody>
      </p:sp>
      <p:sp>
        <p:nvSpPr>
          <p:cNvPr id="3" name="Content Placeholder 2">
            <a:extLst>
              <a:ext uri="{FF2B5EF4-FFF2-40B4-BE49-F238E27FC236}">
                <a16:creationId xmlns:a16="http://schemas.microsoft.com/office/drawing/2014/main" id="{0A39A286-3D5B-5EFF-4865-97CEA5223951}"/>
              </a:ext>
            </a:extLst>
          </p:cNvPr>
          <p:cNvSpPr>
            <a:spLocks noGrp="1"/>
          </p:cNvSpPr>
          <p:nvPr>
            <p:ph idx="1"/>
          </p:nvPr>
        </p:nvSpPr>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[6] A. K. Jain, ``Data clustering: 50 years beyond K-means,'' </a:t>
            </a:r>
            <a:r>
              <a:rPr lang="en-US" sz="2000" b="0" i="1" u="none" strike="noStrike" baseline="0" dirty="0">
                <a:latin typeface="Times New Roman" panose="02020603050405020304" pitchFamily="18" charset="0"/>
                <a:cs typeface="Times New Roman" panose="02020603050405020304" pitchFamily="18" charset="0"/>
              </a:rPr>
              <a:t>Pattern </a:t>
            </a:r>
            <a:r>
              <a:rPr lang="en-US" sz="2000" b="0" i="1" u="none" strike="noStrike" baseline="0" dirty="0" err="1">
                <a:latin typeface="Times New Roman" panose="02020603050405020304" pitchFamily="18" charset="0"/>
                <a:cs typeface="Times New Roman" panose="02020603050405020304" pitchFamily="18" charset="0"/>
              </a:rPr>
              <a:t>Recognit</a:t>
            </a:r>
            <a:r>
              <a:rPr lang="en-US" sz="2000" b="0" i="1" u="none" strike="noStrike" baseline="0" dirty="0">
                <a:latin typeface="Times New Roman" panose="02020603050405020304" pitchFamily="18" charset="0"/>
                <a:cs typeface="Times New Roman" panose="02020603050405020304" pitchFamily="18" charset="0"/>
              </a:rPr>
              <a:t>. </a:t>
            </a:r>
            <a:r>
              <a:rPr lang="nn-NO" sz="2000" b="0" i="1" u="none" strike="noStrike" baseline="0" dirty="0">
                <a:latin typeface="Times New Roman" panose="02020603050405020304" pitchFamily="18" charset="0"/>
                <a:cs typeface="Times New Roman" panose="02020603050405020304" pitchFamily="18" charset="0"/>
              </a:rPr>
              <a:t>Lett.</a:t>
            </a:r>
            <a:r>
              <a:rPr lang="nn-NO" sz="2000" b="0" i="0" u="none" strike="noStrike" baseline="0" dirty="0">
                <a:latin typeface="Times New Roman" panose="02020603050405020304" pitchFamily="18" charset="0"/>
                <a:cs typeface="Times New Roman" panose="02020603050405020304" pitchFamily="18" charset="0"/>
              </a:rPr>
              <a:t>, vol. 31, no. 8, pp. 651666, Jun. 2010.</a:t>
            </a:r>
          </a:p>
          <a:p>
            <a:pPr algn="l"/>
            <a:r>
              <a:rPr lang="en-US" sz="2000" dirty="0">
                <a:latin typeface="Times New Roman" panose="02020603050405020304" pitchFamily="18" charset="0"/>
                <a:cs typeface="Times New Roman" panose="02020603050405020304" pitchFamily="18" charset="0"/>
              </a:rPr>
              <a:t>[7]</a:t>
            </a:r>
            <a:r>
              <a:rPr lang="en-US" sz="2000" b="0" i="0" u="none" strike="noStrike" baseline="0" dirty="0">
                <a:latin typeface="Times New Roman" panose="02020603050405020304" pitchFamily="18" charset="0"/>
                <a:cs typeface="Times New Roman" panose="02020603050405020304" pitchFamily="18" charset="0"/>
              </a:rPr>
              <a:t>M.-S. Yang, S.-J. Chang-Chien, and Y. </a:t>
            </a:r>
            <a:r>
              <a:rPr lang="en-US" sz="2000" b="0" i="0" u="none" strike="noStrike" baseline="0" dirty="0" err="1">
                <a:latin typeface="Times New Roman" panose="02020603050405020304" pitchFamily="18" charset="0"/>
                <a:cs typeface="Times New Roman" panose="02020603050405020304" pitchFamily="18" charset="0"/>
              </a:rPr>
              <a:t>Nataliani</a:t>
            </a:r>
            <a:r>
              <a:rPr lang="en-US" sz="2000" b="0" i="0" u="none" strike="noStrike" baseline="0" dirty="0">
                <a:latin typeface="Times New Roman" panose="02020603050405020304" pitchFamily="18" charset="0"/>
                <a:cs typeface="Times New Roman" panose="02020603050405020304" pitchFamily="18" charset="0"/>
              </a:rPr>
              <a:t>, ``A fully-unsupervised possibilistic C-Means clustering algorithm,'' </a:t>
            </a:r>
            <a:r>
              <a:rPr lang="en-US" sz="2000" b="0" i="1" u="none" strike="noStrike" baseline="0" dirty="0">
                <a:latin typeface="Times New Roman" panose="02020603050405020304" pitchFamily="18" charset="0"/>
                <a:cs typeface="Times New Roman" panose="02020603050405020304" pitchFamily="18" charset="0"/>
              </a:rPr>
              <a:t>IEEE Access</a:t>
            </a:r>
            <a:r>
              <a:rPr lang="en-US" sz="2000" b="0" i="0" u="none" strike="noStrike" baseline="0" dirty="0">
                <a:latin typeface="Times New Roman" panose="02020603050405020304" pitchFamily="18" charset="0"/>
                <a:cs typeface="Times New Roman" panose="02020603050405020304" pitchFamily="18" charset="0"/>
              </a:rPr>
              <a:t>, vol. 6, </a:t>
            </a:r>
            <a:r>
              <a:rPr lang="en-IN" sz="2000" b="0" i="0" u="none" strike="noStrike" baseline="0" dirty="0">
                <a:latin typeface="Times New Roman" panose="02020603050405020304" pitchFamily="18" charset="0"/>
                <a:cs typeface="Times New Roman" panose="02020603050405020304" pitchFamily="18" charset="0"/>
              </a:rPr>
              <a:t>pp. 7830878320, 2018.</a:t>
            </a:r>
          </a:p>
          <a:p>
            <a:pPr algn="l"/>
            <a:r>
              <a:rPr lang="en-US" sz="2000" b="0" i="0" u="none" strike="noStrike" baseline="0" dirty="0">
                <a:latin typeface="Times New Roman" panose="02020603050405020304" pitchFamily="18" charset="0"/>
                <a:cs typeface="Times New Roman" panose="02020603050405020304" pitchFamily="18" charset="0"/>
              </a:rPr>
              <a:t>[28] I. H. Witten, E. Frank, M. A. Hall and C. J. Pal, </a:t>
            </a:r>
            <a:r>
              <a:rPr lang="en-US" sz="2000" b="0" i="1" u="none" strike="noStrike" baseline="0" dirty="0">
                <a:latin typeface="Times New Roman" panose="02020603050405020304" pitchFamily="18" charset="0"/>
                <a:cs typeface="Times New Roman" panose="02020603050405020304" pitchFamily="18" charset="0"/>
              </a:rPr>
              <a:t>Data Mining: Practical Machine Learning Tools and Techniques</a:t>
            </a:r>
            <a:r>
              <a:rPr lang="en-US" sz="2000" b="0" i="0" u="none" strike="noStrike" baseline="0" dirty="0">
                <a:latin typeface="Times New Roman" panose="02020603050405020304" pitchFamily="18" charset="0"/>
                <a:cs typeface="Times New Roman" panose="02020603050405020304" pitchFamily="18" charset="0"/>
              </a:rPr>
              <a:t>. San Mateo, CA, USA: Morgan </a:t>
            </a:r>
            <a:r>
              <a:rPr lang="en-IN" sz="2000" b="0" i="0" u="none" strike="noStrike" baseline="0" dirty="0">
                <a:latin typeface="Times New Roman" panose="02020603050405020304" pitchFamily="18" charset="0"/>
                <a:cs typeface="Times New Roman" panose="02020603050405020304" pitchFamily="18" charset="0"/>
              </a:rPr>
              <a:t>Kaufmann, 2000.</a:t>
            </a:r>
          </a:p>
          <a:p>
            <a:pPr algn="l"/>
            <a:r>
              <a:rPr lang="en-US" sz="2000" b="0" i="0" u="none" strike="noStrike" baseline="0" dirty="0">
                <a:latin typeface="Times New Roman" panose="02020603050405020304" pitchFamily="18" charset="0"/>
                <a:cs typeface="Times New Roman" panose="02020603050405020304" pitchFamily="18" charset="0"/>
              </a:rPr>
              <a:t>[5] J. Yu, C. </a:t>
            </a:r>
            <a:r>
              <a:rPr lang="en-US" sz="2000" b="0" i="0" u="none" strike="noStrike" baseline="0" dirty="0" err="1">
                <a:latin typeface="Times New Roman" panose="02020603050405020304" pitchFamily="18" charset="0"/>
                <a:cs typeface="Times New Roman" panose="02020603050405020304" pitchFamily="18" charset="0"/>
              </a:rPr>
              <a:t>Chaomurilige</a:t>
            </a:r>
            <a:r>
              <a:rPr lang="en-US" sz="2000" b="0" i="0" u="none" strike="noStrike" baseline="0" dirty="0">
                <a:latin typeface="Times New Roman" panose="02020603050405020304" pitchFamily="18" charset="0"/>
                <a:cs typeface="Times New Roman" panose="02020603050405020304" pitchFamily="18" charset="0"/>
              </a:rPr>
              <a:t>, and M.-S. Yang, ``On convergence and parameter selection of the EM and DA-EM algorithms for Gaussian mixtures,‘’ </a:t>
            </a:r>
            <a:r>
              <a:rPr lang="en-IN" sz="2000" b="0" i="1" u="none" strike="noStrike" baseline="0" dirty="0">
                <a:latin typeface="Times New Roman" panose="02020603050405020304" pitchFamily="18" charset="0"/>
                <a:cs typeface="Times New Roman" panose="02020603050405020304" pitchFamily="18" charset="0"/>
              </a:rPr>
              <a:t>Pattern </a:t>
            </a:r>
            <a:r>
              <a:rPr lang="en-IN" sz="2000" b="0" i="1" u="none" strike="noStrike" baseline="0" dirty="0" err="1">
                <a:latin typeface="Times New Roman" panose="02020603050405020304" pitchFamily="18" charset="0"/>
                <a:cs typeface="Times New Roman" panose="02020603050405020304" pitchFamily="18" charset="0"/>
              </a:rPr>
              <a:t>Recognit</a:t>
            </a:r>
            <a:r>
              <a:rPr lang="en-IN" sz="2000" b="0" i="1" u="none" strike="noStrike" baseline="0" dirty="0">
                <a:latin typeface="Times New Roman" panose="02020603050405020304" pitchFamily="18" charset="0"/>
                <a:cs typeface="Times New Roman" panose="02020603050405020304" pitchFamily="18" charset="0"/>
              </a:rPr>
              <a:t>.</a:t>
            </a:r>
            <a:r>
              <a:rPr lang="en-IN" sz="2000" b="0" i="0" u="none" strike="noStrike" baseline="0" dirty="0">
                <a:latin typeface="Times New Roman" panose="02020603050405020304" pitchFamily="18" charset="0"/>
                <a:cs typeface="Times New Roman" panose="02020603050405020304" pitchFamily="18" charset="0"/>
              </a:rPr>
              <a:t>, vol. 77, pp. 188203, May 2018.</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744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E02B2C-3EBC-901B-9C39-97DC7A837C38}"/>
              </a:ext>
            </a:extLst>
          </p:cNvPr>
          <p:cNvSpPr>
            <a:spLocks noGrp="1"/>
          </p:cNvSpPr>
          <p:nvPr>
            <p:ph type="title"/>
          </p:nvPr>
        </p:nvSpPr>
        <p:spPr>
          <a:xfrm>
            <a:off x="2015069" y="1752605"/>
            <a:ext cx="8158688" cy="2069381"/>
          </a:xfrm>
        </p:spPr>
        <p:txBody>
          <a:bodyPr/>
          <a:lstStyle/>
          <a:p>
            <a:r>
              <a:rPr lang="en-IN" dirty="0"/>
              <a:t>THANK YOU</a:t>
            </a:r>
          </a:p>
        </p:txBody>
      </p:sp>
    </p:spTree>
    <p:extLst>
      <p:ext uri="{BB962C8B-B14F-4D97-AF65-F5344CB8AC3E}">
        <p14:creationId xmlns:p14="http://schemas.microsoft.com/office/powerpoint/2010/main" val="97843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8E01-DD87-86AF-8942-8C9848718AFF}"/>
              </a:ext>
            </a:extLst>
          </p:cNvPr>
          <p:cNvSpPr>
            <a:spLocks noGrp="1"/>
          </p:cNvSpPr>
          <p:nvPr>
            <p:ph type="title"/>
          </p:nvPr>
        </p:nvSpPr>
        <p:spPr>
          <a:xfrm>
            <a:off x="-760288" y="1705510"/>
            <a:ext cx="7222733" cy="2208943"/>
          </a:xfrm>
        </p:spPr>
        <p:txBody>
          <a:bodyPr>
            <a:normAutofit/>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US" dirty="0"/>
            </a:br>
            <a:endParaRPr lang="en-IN" dirty="0"/>
          </a:p>
        </p:txBody>
      </p:sp>
      <p:sp>
        <p:nvSpPr>
          <p:cNvPr id="3" name="Content Placeholder 2">
            <a:extLst>
              <a:ext uri="{FF2B5EF4-FFF2-40B4-BE49-F238E27FC236}">
                <a16:creationId xmlns:a16="http://schemas.microsoft.com/office/drawing/2014/main" id="{843D69F6-BB83-43EF-67AC-48482CC7D3B7}"/>
              </a:ext>
            </a:extLst>
          </p:cNvPr>
          <p:cNvSpPr>
            <a:spLocks noGrp="1"/>
          </p:cNvSpPr>
          <p:nvPr>
            <p:ph idx="1"/>
          </p:nvPr>
        </p:nvSpPr>
        <p:spPr>
          <a:xfrm>
            <a:off x="1130157" y="2556931"/>
            <a:ext cx="9766440" cy="3318935"/>
          </a:xfrm>
        </p:spPr>
        <p:txBody>
          <a:bodyPr>
            <a:normAutofit lnSpcReduction="10000"/>
          </a:bodyPr>
          <a:lstStyle/>
          <a:p>
            <a:pPr marL="57150" marR="0" indent="-342900" algn="just">
              <a:lnSpc>
                <a:spcPct val="107000"/>
              </a:lnSpc>
              <a:spcAft>
                <a:spcPts val="800"/>
              </a:spcAft>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Unsupervised clustering is a core machine learning task used to group similar data points without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labeled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data. This study aims to investigate clustering performance using synthetic data to allow full control over cluster separation, variance, and noise. The selected algorithms vary in their approach to clustering and robustness, and their performance is evaluated using standard cluster validity indices.</a:t>
            </a:r>
          </a:p>
          <a:p>
            <a:pPr marL="57150" marR="0" indent="-342900" algn="just">
              <a:lnSpc>
                <a:spcPct val="107000"/>
              </a:lnSpc>
              <a:spcAft>
                <a:spcPts val="800"/>
              </a:spcAft>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project focuses on applying and evaluating multiple unsupervised clustering algorithms on synthetic datasets. The primary aim is to analyses the behaviour and performance of algorithms such as U-k-means, R-EM, C-FS, and RL-FCM on both 2D and 3D synthetic datasets. Performance is measured using cluster validity indices and computational time.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361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595A-6EFE-4BC8-CB67-44B2D3F405E7}"/>
              </a:ext>
            </a:extLst>
          </p:cNvPr>
          <p:cNvSpPr>
            <a:spLocks noGrp="1"/>
          </p:cNvSpPr>
          <p:nvPr>
            <p:ph type="title"/>
          </p:nvPr>
        </p:nvSpPr>
        <p:spPr>
          <a:xfrm>
            <a:off x="-1849348" y="982133"/>
            <a:ext cx="10941977" cy="2243952"/>
          </a:xfrm>
        </p:spPr>
        <p:txBody>
          <a:bodyPr/>
          <a:lstStyle/>
          <a:p>
            <a:r>
              <a:rPr lang="en-IN" b="1" dirty="0"/>
              <a:t>Problem Statement</a:t>
            </a:r>
          </a:p>
        </p:txBody>
      </p:sp>
      <p:sp>
        <p:nvSpPr>
          <p:cNvPr id="3" name="Content Placeholder 2">
            <a:extLst>
              <a:ext uri="{FF2B5EF4-FFF2-40B4-BE49-F238E27FC236}">
                <a16:creationId xmlns:a16="http://schemas.microsoft.com/office/drawing/2014/main" id="{B2C5FC47-B2CF-DB54-6054-B23E380F843B}"/>
              </a:ext>
            </a:extLst>
          </p:cNvPr>
          <p:cNvSpPr>
            <a:spLocks noGrp="1"/>
          </p:cNvSpPr>
          <p:nvPr>
            <p:ph idx="1"/>
          </p:nvPr>
        </p:nvSpPr>
        <p:spPr/>
        <p:txBody>
          <a:bodyPr>
            <a:normAutofit/>
          </a:bodyPr>
          <a:lstStyle/>
          <a:p>
            <a:pPr marL="57150" marR="0" indent="-342900">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k-means clustering algorithm is widely used but suffers from two key limitations:</a:t>
            </a:r>
          </a:p>
          <a:p>
            <a:pPr marL="57150" marR="0" indent="-342900">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1. It requires the number of clusters (k) to be specified beforehand.</a:t>
            </a:r>
          </a:p>
          <a:p>
            <a:pPr marL="57150" marR="0" indent="-342900">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2. It is sensitive to the initial placement of cluster centroids, leading to inconsistent      results.</a:t>
            </a:r>
          </a:p>
          <a:p>
            <a:pPr marL="57150" marR="0" indent="-342900">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paper proposes the Unsupervised K-Means (U-k-means) Algorithm, which eliminates the need for prior knowledge of k and automates cluster determination using an entropy-based approach.</a:t>
            </a:r>
          </a:p>
          <a:p>
            <a:pPr marL="57150" marR="0" indent="-342900">
              <a:lnSpc>
                <a:spcPct val="107000"/>
              </a:lnSpc>
              <a:spcAft>
                <a:spcPts val="800"/>
              </a:spcAft>
              <a:buFont typeface="Wingdings" panose="05000000000000000000" pitchFamily="2"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178285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EFE29-A1FB-001C-ED1E-016D117C1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D70CF-61FB-3738-CD11-1275A9F0CD62}"/>
              </a:ext>
            </a:extLst>
          </p:cNvPr>
          <p:cNvSpPr>
            <a:spLocks noGrp="1"/>
          </p:cNvSpPr>
          <p:nvPr>
            <p:ph type="title"/>
          </p:nvPr>
        </p:nvSpPr>
        <p:spPr>
          <a:xfrm>
            <a:off x="1295402" y="982132"/>
            <a:ext cx="5762944" cy="2326147"/>
          </a:xfrm>
        </p:spPr>
        <p:txBody>
          <a:bodyPr/>
          <a:lstStyle/>
          <a:p>
            <a:r>
              <a:rPr lang="en-US" b="1" dirty="0">
                <a:latin typeface="Times New Roman" panose="02020603050405020304" pitchFamily="18" charset="0"/>
                <a:cs typeface="Times New Roman" panose="02020603050405020304" pitchFamily="18" charset="0"/>
              </a:rPr>
              <a:t> </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Clustering Algorithms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24FC80-B014-8FB0-72EF-03F43D052CAF}"/>
              </a:ext>
            </a:extLst>
          </p:cNvPr>
          <p:cNvSpPr>
            <a:spLocks noGrp="1"/>
          </p:cNvSpPr>
          <p:nvPr>
            <p:ph idx="1"/>
          </p:nvPr>
        </p:nvSpPr>
        <p:spPr/>
        <p:txBody>
          <a:bodyPr>
            <a:normAutofit fontScale="92500" lnSpcReduction="20000"/>
          </a:bodyPr>
          <a:lstStyle/>
          <a:p>
            <a:pPr marL="0" marR="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U-k-means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 enhanced version of k-means that dynamically determines the optimal number of clusters based on evaluation criteria.</a:t>
            </a:r>
          </a:p>
          <a:p>
            <a:pPr marL="0" marR="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R-EM (Robust 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robust Expectation-Maximization approach that adjusts cluster probabilities for outliers.</a:t>
            </a:r>
          </a:p>
          <a:p>
            <a:pPr marL="0" marR="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C-FS (Clustering with Feature Selection)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Performs clustering while selecting relevant features dynamically.</a:t>
            </a:r>
          </a:p>
          <a:p>
            <a:pPr marL="0" marR="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RL-FCM (Reinforcement Learning-based Fuzzy C-Means)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Combines reinforcement learning with FCM to optimize clustering performance in noisy data.</a:t>
            </a:r>
          </a:p>
          <a:p>
            <a:pPr marL="0" indent="0">
              <a:buNone/>
            </a:pPr>
            <a:endParaRPr lang="en-IN" dirty="0"/>
          </a:p>
        </p:txBody>
      </p:sp>
    </p:spTree>
    <p:extLst>
      <p:ext uri="{BB962C8B-B14F-4D97-AF65-F5344CB8AC3E}">
        <p14:creationId xmlns:p14="http://schemas.microsoft.com/office/powerpoint/2010/main" val="423770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52322-BB2C-005E-476A-2757C364DB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7010A-5127-F4E4-91F3-CDD0BE13EA66}"/>
              </a:ext>
            </a:extLst>
          </p:cNvPr>
          <p:cNvSpPr>
            <a:spLocks noGrp="1"/>
          </p:cNvSpPr>
          <p:nvPr>
            <p:ph idx="1"/>
          </p:nvPr>
        </p:nvSpPr>
        <p:spPr>
          <a:xfrm>
            <a:off x="1295401" y="2556931"/>
            <a:ext cx="9601196" cy="3648659"/>
          </a:xfrm>
        </p:spPr>
        <p:txBody>
          <a:bodyPr>
            <a:normAutofit lnSpcReduction="10000"/>
          </a:bodyPr>
          <a:lstStyle/>
          <a:p>
            <a:pPr marL="0" marR="0">
              <a:lnSpc>
                <a:spcPct val="107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To evaluate the clustering performance, the following internal validity indices were computed:</a:t>
            </a:r>
          </a:p>
          <a:p>
            <a:pPr marL="342900" marR="0" lvl="0" indent="-342900">
              <a:lnSpc>
                <a:spcPct val="107000"/>
              </a:lnSpc>
              <a:spcAft>
                <a:spcPts val="800"/>
              </a:spcAft>
              <a:buSzPts val="1000"/>
              <a:buFont typeface="Symbol" panose="05050102010706020507" pitchFamily="18" charset="2"/>
              <a:buChar char=""/>
              <a:tabLst>
                <a:tab pos="457200" algn="l"/>
              </a:tabLst>
            </a:pP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Calinski-Harabasz</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Index (CH)</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Higher is better.</a:t>
            </a:r>
          </a:p>
          <a:p>
            <a:pPr marL="342900" marR="0" lvl="0" indent="-342900">
              <a:lnSpc>
                <a:spcPct val="107000"/>
              </a:lnSpc>
              <a:spcAft>
                <a:spcPts val="800"/>
              </a:spcAft>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Silhouette Score (SW)</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Ranges from -1 to 1; higher is better.</a:t>
            </a:r>
          </a:p>
          <a:p>
            <a:pPr marL="342900" marR="0" lvl="0" indent="-342900">
              <a:lnSpc>
                <a:spcPct val="107000"/>
              </a:lnSpc>
              <a:spcAft>
                <a:spcPts val="800"/>
              </a:spcAft>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Davies-Bouldin Index (DB)</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Lower is better.</a:t>
            </a:r>
          </a:p>
          <a:p>
            <a:pPr marL="342900" marR="0" lvl="0" indent="-342900">
              <a:lnSpc>
                <a:spcPct val="107000"/>
              </a:lnSpc>
              <a:spcAft>
                <a:spcPts val="800"/>
              </a:spcAft>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Gap Statistic</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Compares total within intra-cluster variation to that of a random uniform distribution.</a:t>
            </a:r>
          </a:p>
          <a:p>
            <a:pPr marL="342900" marR="0" lvl="0" indent="-342900">
              <a:lnSpc>
                <a:spcPct val="107000"/>
              </a:lnSpc>
              <a:spcAft>
                <a:spcPts val="800"/>
              </a:spcAft>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Dunn Indices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DNo</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Original Dunn index.</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DNg</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Generalized Dunn index.</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DNs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Simplified Dunn index.</a:t>
            </a:r>
          </a:p>
          <a:p>
            <a:pPr marL="0" indent="0">
              <a:buNone/>
            </a:pPr>
            <a:endParaRPr lang="en-IN" dirty="0"/>
          </a:p>
        </p:txBody>
      </p:sp>
      <p:sp>
        <p:nvSpPr>
          <p:cNvPr id="5" name="Title 4">
            <a:extLst>
              <a:ext uri="{FF2B5EF4-FFF2-40B4-BE49-F238E27FC236}">
                <a16:creationId xmlns:a16="http://schemas.microsoft.com/office/drawing/2014/main" id="{EFBB1E87-6289-7749-7531-57CB93E9F094}"/>
              </a:ext>
            </a:extLst>
          </p:cNvPr>
          <p:cNvSpPr>
            <a:spLocks noGrp="1"/>
          </p:cNvSpPr>
          <p:nvPr>
            <p:ph type="title"/>
          </p:nvPr>
        </p:nvSpPr>
        <p:spPr>
          <a:xfrm>
            <a:off x="1295402" y="1089061"/>
            <a:ext cx="5834863" cy="2085654"/>
          </a:xfrm>
        </p:spPr>
        <p:txBody>
          <a:bodyPr>
            <a:normAutofit/>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Cluster Validity Indices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51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9321-225D-1C35-1A30-3BD92AF53236}"/>
              </a:ext>
            </a:extLst>
          </p:cNvPr>
          <p:cNvSpPr>
            <a:spLocks noGrp="1"/>
          </p:cNvSpPr>
          <p:nvPr>
            <p:ph type="title"/>
          </p:nvPr>
        </p:nvSpPr>
        <p:spPr>
          <a:xfrm>
            <a:off x="945222" y="982133"/>
            <a:ext cx="3256908" cy="2315872"/>
          </a:xfrm>
        </p:spPr>
        <p:txBody>
          <a:bodyPr>
            <a:normAutofit/>
          </a:bodyPr>
          <a:lstStyle/>
          <a:p>
            <a:r>
              <a:rPr lang="en-US" b="1" dirty="0">
                <a:latin typeface="Times New Roman" panose="02020603050405020304" pitchFamily="18" charset="0"/>
                <a:cs typeface="Times New Roman" panose="02020603050405020304" pitchFamily="18" charset="0"/>
              </a:rPr>
              <a:t>Objectives</a:t>
            </a:r>
            <a:endParaRPr lang="en-IN" dirty="0"/>
          </a:p>
        </p:txBody>
      </p:sp>
      <p:sp>
        <p:nvSpPr>
          <p:cNvPr id="3" name="Content Placeholder 2">
            <a:extLst>
              <a:ext uri="{FF2B5EF4-FFF2-40B4-BE49-F238E27FC236}">
                <a16:creationId xmlns:a16="http://schemas.microsoft.com/office/drawing/2014/main" id="{8971F911-3FC1-2687-DBEE-6F13BF12611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Propose an unsupervised K-means (U-K-means) clustering algorithm.</a:t>
            </a:r>
          </a:p>
          <a:p>
            <a:r>
              <a:rPr lang="en-US" dirty="0">
                <a:latin typeface="Times New Roman" panose="02020603050405020304" pitchFamily="18" charset="0"/>
                <a:cs typeface="Times New Roman" panose="02020603050405020304" pitchFamily="18" charset="0"/>
              </a:rPr>
              <a:t>Eliminate the need for predefined cluster numbers.</a:t>
            </a:r>
          </a:p>
          <a:p>
            <a:r>
              <a:rPr lang="en-US" dirty="0">
                <a:latin typeface="Times New Roman" panose="02020603050405020304" pitchFamily="18" charset="0"/>
                <a:cs typeface="Times New Roman" panose="02020603050405020304" pitchFamily="18" charset="0"/>
              </a:rPr>
              <a:t>Reduce sensitivity to initialization.</a:t>
            </a:r>
          </a:p>
          <a:p>
            <a:r>
              <a:rPr lang="en-US" dirty="0">
                <a:latin typeface="Times New Roman" panose="02020603050405020304" pitchFamily="18" charset="0"/>
                <a:cs typeface="Times New Roman" panose="02020603050405020304" pitchFamily="18" charset="0"/>
              </a:rPr>
              <a:t>Enhance clustering accuracy and efficiency.</a:t>
            </a:r>
          </a:p>
          <a:p>
            <a:endParaRPr lang="en-IN" dirty="0"/>
          </a:p>
        </p:txBody>
      </p:sp>
    </p:spTree>
    <p:extLst>
      <p:ext uri="{BB962C8B-B14F-4D97-AF65-F5344CB8AC3E}">
        <p14:creationId xmlns:p14="http://schemas.microsoft.com/office/powerpoint/2010/main" val="487434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82026-23D2-C6A3-8F5C-F039CA884721}"/>
              </a:ext>
            </a:extLst>
          </p:cNvPr>
          <p:cNvSpPr>
            <a:spLocks noGrp="1"/>
          </p:cNvSpPr>
          <p:nvPr>
            <p:ph type="title"/>
          </p:nvPr>
        </p:nvSpPr>
        <p:spPr>
          <a:xfrm>
            <a:off x="750013" y="982132"/>
            <a:ext cx="8876871" cy="2192583"/>
          </a:xfrm>
        </p:spPr>
        <p:txBody>
          <a:bodyPr/>
          <a:lstStyle/>
          <a:p>
            <a:r>
              <a:rPr lang="en-IN" b="1" dirty="0">
                <a:latin typeface="Times New Roman" panose="02020603050405020304" pitchFamily="18" charset="0"/>
                <a:cs typeface="Times New Roman" panose="02020603050405020304" pitchFamily="18" charset="0"/>
              </a:rPr>
              <a:t>Methodology Applied/Main</a:t>
            </a:r>
            <a:r>
              <a:rPr lang="en-IN" b="1" dirty="0"/>
              <a:t> Idea</a:t>
            </a:r>
          </a:p>
        </p:txBody>
      </p:sp>
      <p:sp>
        <p:nvSpPr>
          <p:cNvPr id="3" name="Content Placeholder 2">
            <a:extLst>
              <a:ext uri="{FF2B5EF4-FFF2-40B4-BE49-F238E27FC236}">
                <a16:creationId xmlns:a16="http://schemas.microsoft.com/office/drawing/2014/main" id="{528FF747-B9C5-53CA-F535-C5C21B853F0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 of an entropy-based penalty term to adjust bias.</a:t>
            </a:r>
          </a:p>
          <a:p>
            <a:r>
              <a:rPr lang="en-US" dirty="0">
                <a:latin typeface="Times New Roman" panose="02020603050405020304" pitchFamily="18" charset="0"/>
                <a:cs typeface="Times New Roman" panose="02020603050405020304" pitchFamily="18" charset="0"/>
              </a:rPr>
              <a:t>A novel learning schema to iteratively refine clusters.</a:t>
            </a:r>
          </a:p>
          <a:p>
            <a:r>
              <a:rPr lang="en-US" dirty="0">
                <a:latin typeface="Times New Roman" panose="02020603050405020304" pitchFamily="18" charset="0"/>
                <a:cs typeface="Times New Roman" panose="02020603050405020304" pitchFamily="18" charset="0"/>
              </a:rPr>
              <a:t>Algorithm steps: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Start with the maximum possible number of clusters.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Gradually remove redundant clusters based on entropy optimization.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Automatically determine the optimal number of clusters.</a:t>
            </a:r>
          </a:p>
          <a:p>
            <a:endParaRPr lang="en-IN" dirty="0"/>
          </a:p>
        </p:txBody>
      </p:sp>
    </p:spTree>
    <p:extLst>
      <p:ext uri="{BB962C8B-B14F-4D97-AF65-F5344CB8AC3E}">
        <p14:creationId xmlns:p14="http://schemas.microsoft.com/office/powerpoint/2010/main" val="113452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6B300-E25B-5BA5-4548-008B77BF1F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32940D-AE77-3B74-3497-0C8AEDDFC43E}"/>
              </a:ext>
            </a:extLst>
          </p:cNvPr>
          <p:cNvSpPr>
            <a:spLocks noGrp="1"/>
          </p:cNvSpPr>
          <p:nvPr>
            <p:ph type="title"/>
          </p:nvPr>
        </p:nvSpPr>
        <p:spPr>
          <a:xfrm>
            <a:off x="750013" y="982132"/>
            <a:ext cx="9513870" cy="2192583"/>
          </a:xfrm>
        </p:spPr>
        <p:txBody>
          <a:bodyPr/>
          <a:lstStyle/>
          <a:p>
            <a:r>
              <a:rPr lang="en-IN" b="1" dirty="0">
                <a:latin typeface="Times New Roman" panose="02020603050405020304" pitchFamily="18" charset="0"/>
                <a:cs typeface="Times New Roman" panose="02020603050405020304" pitchFamily="18" charset="0"/>
              </a:rPr>
              <a:t>Example with U-K Means Algorithm</a:t>
            </a:r>
            <a:endParaRPr lang="en-IN" b="1" dirty="0"/>
          </a:p>
        </p:txBody>
      </p:sp>
      <p:sp>
        <p:nvSpPr>
          <p:cNvPr id="3" name="Content Placeholder 2">
            <a:extLst>
              <a:ext uri="{FF2B5EF4-FFF2-40B4-BE49-F238E27FC236}">
                <a16:creationId xmlns:a16="http://schemas.microsoft.com/office/drawing/2014/main" id="{EE6155C8-326E-8F8E-A221-712CB66C1B61}"/>
              </a:ext>
            </a:extLst>
          </p:cNvPr>
          <p:cNvSpPr>
            <a:spLocks noGrp="1"/>
          </p:cNvSpPr>
          <p:nvPr>
            <p:ph idx="1"/>
          </p:nvPr>
        </p:nvSpPr>
        <p:spPr/>
        <p:txBody>
          <a:bodyPr>
            <a:noAutofit/>
          </a:bodyPr>
          <a:lstStyle/>
          <a:p>
            <a:pPr marL="0" marR="0">
              <a:spcAft>
                <a:spcPts val="800"/>
              </a:spcAf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Example: Clustering a Synthetic Dataset</a:t>
            </a:r>
          </a:p>
          <a:p>
            <a:pPr marL="0" marR="0">
              <a:spcAft>
                <a:spcPts val="800"/>
              </a:spcAf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Problem</a:t>
            </a:r>
          </a:p>
          <a:p>
            <a:pPr marL="0" marR="0">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 dataset contains 400 points naturally forming six clusters. Traditional k-means would require a user to specify k = 6 manually. If k is misjudged (e.g., k = 4 or k = 8), the clustering results may be inaccurate.</a:t>
            </a:r>
          </a:p>
          <a:p>
            <a:pPr marL="0" marR="0">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Application of U-K-Means</a:t>
            </a:r>
          </a:p>
          <a:p>
            <a:pPr marL="0" marR="0">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1. Initialization: The algorithm starts with each point as its own cluster (c = n).</a:t>
            </a:r>
          </a:p>
          <a:p>
            <a:pPr marL="0" marR="0">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2. Entropy Penalty Adjustment: Through iterations, entropy-based learning eliminates redundant clusters.</a:t>
            </a:r>
          </a:p>
          <a:p>
            <a:pPr marL="0" marR="0">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3. Optimal Cluster Discovery: The algorithm converges at c = 6 without prior knowledge.</a:t>
            </a: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2501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4F60-E194-84E6-7B64-95085041B233}"/>
              </a:ext>
            </a:extLst>
          </p:cNvPr>
          <p:cNvSpPr>
            <a:spLocks noGrp="1"/>
          </p:cNvSpPr>
          <p:nvPr>
            <p:ph type="title"/>
          </p:nvPr>
        </p:nvSpPr>
        <p:spPr>
          <a:xfrm>
            <a:off x="1295402" y="678094"/>
            <a:ext cx="2249182" cy="455263"/>
          </a:xfrm>
        </p:spPr>
        <p:txBody>
          <a:bodyPr>
            <a:normAutofit/>
          </a:bodyPr>
          <a:lstStyle/>
          <a:p>
            <a:r>
              <a:rPr lang="en-IN" sz="2000" b="1" dirty="0"/>
              <a:t>CODE</a:t>
            </a:r>
          </a:p>
        </p:txBody>
      </p:sp>
      <p:sp>
        <p:nvSpPr>
          <p:cNvPr id="3" name="Content Placeholder 2">
            <a:extLst>
              <a:ext uri="{FF2B5EF4-FFF2-40B4-BE49-F238E27FC236}">
                <a16:creationId xmlns:a16="http://schemas.microsoft.com/office/drawing/2014/main" id="{C756762F-31BA-3740-58D9-9BE4A93ACD4C}"/>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5FA7B7A5-D1BC-C8C9-89A6-489A4C76D7BA}"/>
              </a:ext>
            </a:extLst>
          </p:cNvPr>
          <p:cNvPicPr>
            <a:picLocks noChangeAspect="1"/>
          </p:cNvPicPr>
          <p:nvPr/>
        </p:nvPicPr>
        <p:blipFill>
          <a:blip r:embed="rId2"/>
          <a:stretch>
            <a:fillRect/>
          </a:stretch>
        </p:blipFill>
        <p:spPr>
          <a:xfrm>
            <a:off x="1407560" y="1133357"/>
            <a:ext cx="8959065" cy="4591286"/>
          </a:xfrm>
          <a:prstGeom prst="rect">
            <a:avLst/>
          </a:prstGeom>
        </p:spPr>
      </p:pic>
    </p:spTree>
    <p:extLst>
      <p:ext uri="{BB962C8B-B14F-4D97-AF65-F5344CB8AC3E}">
        <p14:creationId xmlns:p14="http://schemas.microsoft.com/office/powerpoint/2010/main" val="15495621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1448</TotalTime>
  <Words>942</Words>
  <Application>Microsoft Office PowerPoint</Application>
  <PresentationFormat>Widescreen</PresentationFormat>
  <Paragraphs>76</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Courier New</vt:lpstr>
      <vt:lpstr>Garamond</vt:lpstr>
      <vt:lpstr>Symbol</vt:lpstr>
      <vt:lpstr>Times New Roman</vt:lpstr>
      <vt:lpstr>Wingdings</vt:lpstr>
      <vt:lpstr>Organic</vt:lpstr>
      <vt:lpstr>Unsupervised K-Means Clustering Algorithm</vt:lpstr>
      <vt:lpstr>Introduction  </vt:lpstr>
      <vt:lpstr>Problem Statement</vt:lpstr>
      <vt:lpstr> Clustering Algorithms</vt:lpstr>
      <vt:lpstr>Cluster Validity Indices</vt:lpstr>
      <vt:lpstr>Objectives</vt:lpstr>
      <vt:lpstr>Methodology Applied/Main Idea</vt:lpstr>
      <vt:lpstr>Example with U-K Means Algorithm</vt:lpstr>
      <vt:lpstr>CODE</vt:lpstr>
      <vt:lpstr>CODE</vt:lpstr>
      <vt:lpstr>CODE</vt:lpstr>
      <vt:lpstr>CODE</vt:lpstr>
      <vt:lpstr>Result</vt:lpstr>
      <vt:lpstr>Results/Findings</vt:lpstr>
      <vt:lpstr>Conclusion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VEMULA MANISHA</dc:creator>
  <cp:lastModifiedBy>VEMULA MANISHA</cp:lastModifiedBy>
  <cp:revision>3</cp:revision>
  <dcterms:created xsi:type="dcterms:W3CDTF">2025-03-16T19:54:19Z</dcterms:created>
  <dcterms:modified xsi:type="dcterms:W3CDTF">2025-04-15T05:50:43Z</dcterms:modified>
</cp:coreProperties>
</file>