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306" r:id="rId12"/>
    <p:sldId id="30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54A2-6790-436E-97EA-718599CB3F8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48D16-F7DC-43BE-B8E3-E66C3E1193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48D16-F7DC-43BE-B8E3-E66C3E1193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48D16-F7DC-43BE-B8E3-E66C3E1193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3056-3DAF-4614-8F42-78C54E18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3D198-BD00-439D-A500-C3E2FEF1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046B-09B8-4461-8594-8622B117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CC95-7765-4E6B-BA92-35F8A1AA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3313-123A-4946-BE7C-D2D96BD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8DBE-0949-45A1-9ACA-A92C70CD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71803-43C4-438F-A0B7-66C46933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B76B-63C1-4E5A-B1F2-73A70312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1E27-20F8-4047-953F-58C5263B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CA22-7CFA-491C-8103-FA8AB581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D85DF-74EE-470B-8AF2-72DAD15F5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F534-62D2-4681-ABB8-94EC914A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0946-F522-4A10-8A39-331A7B8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2ED2-F2E5-4D41-8D71-7201F65F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C80D-41B9-443B-BAC4-276C905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C16-6CE8-46F6-8740-3C2189E7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9A6F-678F-491C-9218-38794512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1B04-7501-424F-91FB-D659C0D3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7F2-E1FE-4AFB-BA53-6E0E03F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17D2-C370-4D75-A739-7C3A77D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7E0-293E-48A8-8A04-8220403A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EDAB-769E-4478-A2B7-97FBFAF8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0BA8-EB02-4E2F-B102-B3AFD67A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222F-0E04-4068-A04C-6101E653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717D-C0C3-4189-9B4B-A01BAA13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1A7B-1BBC-41B9-8635-E5AA0A4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1856-AA68-4372-BBE9-EF6BA4AC1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7513E-1910-4878-89EE-A01824B93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DD0E-5A40-4D64-8033-4F8EE50E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FD1E-DC88-4AAD-8747-F78B026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2199-E236-4C8B-8640-945CB563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0F5-349B-40A4-B352-8EBB878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962E-A365-4E44-B09C-7A7C28E1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C0C7-AD20-4A3C-BBED-FF799D7E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E72C4-9DD0-450D-9BED-CF650415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E14F-A7F9-4CE6-8BDD-8E052668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911E2-34C0-49FD-AC88-59F11533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6E487-2773-42DB-AFCC-1D6588C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38FE-7E6F-443E-A272-B428AD1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D68-AD2E-4DB9-A25E-4ED41C35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149-5BCE-440A-B518-61CB47DB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1469-8E2D-4A56-9C7C-511D1B28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C7F2-697C-4FDA-8B69-8F95060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AB485-971A-4F1B-85A0-FE6AC371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B7CC1-085F-4C75-9CA7-10AF4659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31247-7837-4444-8AF5-33C84709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F0F3-761E-4945-8CE9-FB66D169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17B-0F0E-44CB-B302-1C7EEE1D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2ACE9-67D7-491E-B4E0-C7A17AB3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0719-64A9-43DB-A1F3-4BC34C40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836B-8E38-45F2-A99D-A9F132B9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AFF72-AEDB-4163-8DD2-38BE051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C4BD-96DD-4197-8033-A38927F1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878D9-AF79-4BF0-8D89-E71FE7BC6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8597-9A3C-4870-B59F-F82884B6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CDCC5-CF73-45E5-A1A2-284867BE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BC80-1F7E-4DCE-9D8B-81EAD26B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4BD1-185B-4DC2-B93E-09CCB17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0C89A-CFF4-4D46-9CA3-ACE30511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3EA41-9EB7-4914-97FE-5B256F49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34F3-33FD-432B-A05E-152196F01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3301-5793-4CBF-8C51-A5A7018FF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377A-E60C-44C7-9EEA-0D3AA14D4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1684-AEE8-4D2D-A54B-5E158120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Principles of object – oriented programming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F14B9-09EF-4E4E-9E53-BB0B9283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396"/>
            <a:ext cx="9144000" cy="900404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UNIT-1</a:t>
            </a:r>
          </a:p>
          <a:p>
            <a:r>
              <a:rPr lang="en-US" b="1" dirty="0">
                <a:latin typeface="Garamond" panose="02020404030301010803" pitchFamily="18" charset="0"/>
              </a:rPr>
              <a:t>Chapter-1</a:t>
            </a:r>
          </a:p>
        </p:txBody>
      </p:sp>
    </p:spTree>
    <p:extLst>
      <p:ext uri="{BB962C8B-B14F-4D97-AF65-F5344CB8AC3E}">
        <p14:creationId xmlns:p14="http://schemas.microsoft.com/office/powerpoint/2010/main" val="32579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E913-65FC-49E8-B798-43ADD7ED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data and function in 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36E28-D482-4625-8BF8-181C3C1B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2" y="1690688"/>
            <a:ext cx="7719235" cy="37704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8D27C-4236-4895-826C-C5210129114D}"/>
              </a:ext>
            </a:extLst>
          </p:cNvPr>
          <p:cNvSpPr/>
          <p:nvPr/>
        </p:nvSpPr>
        <p:spPr>
          <a:xfrm>
            <a:off x="1723053" y="5497390"/>
            <a:ext cx="9360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data of an object can be accessed only by the function associated with that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However, function of one object can access the function of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3559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882-2349-45DB-A530-8F4100FC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find the square of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FEC6-5606-490A-9529-20FE0C4B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and C++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2757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169B-5529-4EFF-8B52-E95B70C4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"/>
            <a:ext cx="4510548" cy="67006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u="sng" dirty="0"/>
              <a:t>C program: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1800" b="1" dirty="0"/>
              <a:t>int </a:t>
            </a:r>
            <a:r>
              <a:rPr lang="en-US" sz="1800" b="1" dirty="0" err="1"/>
              <a:t>x,y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void </a:t>
            </a:r>
            <a:r>
              <a:rPr lang="en-US" sz="1800" b="1" dirty="0" err="1"/>
              <a:t>sqr</a:t>
            </a:r>
            <a:r>
              <a:rPr lang="en-US" sz="1800" b="1" dirty="0"/>
              <a:t>(void)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y= x*x 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1800" b="1" dirty="0"/>
              <a:t>void </a:t>
            </a:r>
            <a:r>
              <a:rPr lang="en-US" sz="1800" b="1" dirty="0" err="1"/>
              <a:t>get_data</a:t>
            </a:r>
            <a:r>
              <a:rPr lang="en-US" sz="1800" b="1" dirty="0"/>
              <a:t>(void)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cout</a:t>
            </a:r>
            <a:r>
              <a:rPr lang="en-US" sz="1800" b="1" dirty="0"/>
              <a:t> &lt;&lt; "enter the value of x" &lt;&lt; </a:t>
            </a:r>
            <a:r>
              <a:rPr lang="en-US" sz="1800" b="1" dirty="0" err="1"/>
              <a:t>endl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cin</a:t>
            </a:r>
            <a:r>
              <a:rPr lang="en-US" sz="1800" b="1" dirty="0"/>
              <a:t> &gt;&gt;x;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1800" b="1" dirty="0"/>
              <a:t> void </a:t>
            </a:r>
            <a:r>
              <a:rPr lang="en-US" sz="1800" b="1" dirty="0" err="1"/>
              <a:t>put_data</a:t>
            </a:r>
            <a:r>
              <a:rPr lang="en-US" sz="1800" b="1" dirty="0"/>
              <a:t>()</a:t>
            </a:r>
          </a:p>
          <a:p>
            <a:pPr marL="0" indent="0">
              <a:buNone/>
            </a:pPr>
            <a:r>
              <a:rPr lang="en-US" sz="1800" b="1" dirty="0"/>
              <a:t>  {    </a:t>
            </a:r>
            <a:r>
              <a:rPr lang="en-US" sz="1800" b="1" dirty="0" err="1"/>
              <a:t>cout</a:t>
            </a:r>
            <a:r>
              <a:rPr lang="en-US" sz="1800" b="1" dirty="0"/>
              <a:t> &lt;&lt; "square(x)=" &lt;&lt;y&lt;&lt; </a:t>
            </a:r>
            <a:r>
              <a:rPr lang="en-US" sz="1800" b="1" dirty="0" err="1"/>
              <a:t>endl</a:t>
            </a:r>
            <a:r>
              <a:rPr lang="en-US" sz="1800" b="1" dirty="0"/>
              <a:t>;    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int main()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get_data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sqr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put_data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return 0;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BDAF7-DD8F-43A7-BF4B-0391EFBA1541}"/>
              </a:ext>
            </a:extLst>
          </p:cNvPr>
          <p:cNvSpPr txBox="1">
            <a:spLocks/>
          </p:cNvSpPr>
          <p:nvPr/>
        </p:nvSpPr>
        <p:spPr>
          <a:xfrm>
            <a:off x="6843252" y="39330"/>
            <a:ext cx="4510548" cy="699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C++ Program: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class SQUARE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int </a:t>
            </a:r>
            <a:r>
              <a:rPr lang="en-US" sz="1400" b="1" dirty="0" err="1"/>
              <a:t>x,y</a:t>
            </a:r>
            <a:r>
              <a:rPr lang="en-US" sz="1400" b="1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void </a:t>
            </a:r>
            <a:r>
              <a:rPr lang="en-US" sz="1400" b="1" dirty="0" err="1"/>
              <a:t>get_data</a:t>
            </a:r>
            <a:r>
              <a:rPr lang="en-US" sz="1400" b="1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 {     </a:t>
            </a:r>
            <a:r>
              <a:rPr lang="en-US" sz="1400" b="1" dirty="0" err="1"/>
              <a:t>cout</a:t>
            </a:r>
            <a:r>
              <a:rPr lang="en-US" sz="1400" b="1" dirty="0"/>
              <a:t> &lt;&lt; "enter the value of x" &lt;&lt; </a:t>
            </a:r>
            <a:r>
              <a:rPr lang="en-US" sz="1400" b="1" dirty="0" err="1"/>
              <a:t>endl</a:t>
            </a:r>
            <a:r>
              <a:rPr lang="en-US" sz="1400" b="1" dirty="0"/>
              <a:t>;     </a:t>
            </a:r>
            <a:r>
              <a:rPr lang="en-US" sz="1400" b="1" dirty="0" err="1"/>
              <a:t>cin</a:t>
            </a:r>
            <a:r>
              <a:rPr lang="en-US" sz="1400" b="1" dirty="0"/>
              <a:t>&gt;&gt;x;  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void </a:t>
            </a:r>
            <a:r>
              <a:rPr lang="en-US" sz="1400" b="1" dirty="0" err="1"/>
              <a:t>sqr</a:t>
            </a:r>
            <a:r>
              <a:rPr lang="en-US" sz="1400" b="1" dirty="0"/>
              <a:t>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{     y= x*x;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void </a:t>
            </a:r>
            <a:r>
              <a:rPr lang="en-US" sz="1400" b="1" dirty="0" err="1"/>
              <a:t>put_data</a:t>
            </a:r>
            <a:r>
              <a:rPr lang="en-US" sz="1400" b="1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{    </a:t>
            </a:r>
            <a:r>
              <a:rPr lang="en-US" sz="1400" b="1" dirty="0" err="1"/>
              <a:t>cout</a:t>
            </a:r>
            <a:r>
              <a:rPr lang="en-US" sz="1400" b="1" dirty="0"/>
              <a:t> &lt;&lt; "square(x)=" &lt;&lt;y&lt;&lt; </a:t>
            </a:r>
            <a:r>
              <a:rPr lang="en-US" sz="1400" b="1" dirty="0" err="1"/>
              <a:t>endl</a:t>
            </a:r>
            <a:r>
              <a:rPr lang="en-US" sz="1400" b="1" dirty="0"/>
              <a:t>;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  SQUARE n1, n2;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  n1.get_data();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  n1.sqr();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  n1.put_data();</a:t>
            </a:r>
          </a:p>
          <a:p>
            <a:pPr marL="0" indent="0">
              <a:buNone/>
            </a:pPr>
            <a:r>
              <a:rPr lang="en-US" sz="1400" b="1" dirty="0"/>
              <a:t>    n2.get_data();    n2.sqr();    n2.put_data();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}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7835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19A3-A194-48B8-91F9-62FBD476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B080-5C36-4DF6-BA48-099AB26D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Emphasis is on data rather than procedure.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Programs are divided into objects.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Data structures characterize the objects.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Functions that operate on the data of an object are tied together in the data structure.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Data is hidden and cannot be accessed by external function.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Objects may communicate with each other through function.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New data and functions can be easily added whenever necessary.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Follows bottom up approach in program design.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bottom level modules developed first</a:t>
            </a:r>
          </a:p>
        </p:txBody>
      </p:sp>
    </p:spTree>
    <p:extLst>
      <p:ext uri="{BB962C8B-B14F-4D97-AF65-F5344CB8AC3E}">
        <p14:creationId xmlns:p14="http://schemas.microsoft.com/office/powerpoint/2010/main" val="232763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69F1-D25C-4E1B-B3A1-D6FEEE0E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E3A9-A541-4696-BD2E-FBA4A0E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An approach that provides a way of </a:t>
            </a:r>
            <a:r>
              <a:rPr lang="en-US" b="1" dirty="0">
                <a:latin typeface="Garamond" panose="02020404030301010803" pitchFamily="18" charset="0"/>
              </a:rPr>
              <a:t>modularizing programs </a:t>
            </a:r>
            <a:r>
              <a:rPr lang="en-US" dirty="0">
                <a:latin typeface="Garamond" panose="02020404030301010803" pitchFamily="18" charset="0"/>
              </a:rPr>
              <a:t>by  creating </a:t>
            </a:r>
            <a:r>
              <a:rPr lang="en-US" b="1" dirty="0">
                <a:latin typeface="Garamond" panose="02020404030301010803" pitchFamily="18" charset="0"/>
              </a:rPr>
              <a:t>partitioned memory area for both data and functions </a:t>
            </a:r>
            <a:r>
              <a:rPr lang="en-US" dirty="0">
                <a:latin typeface="Garamond" panose="02020404030301010803" pitchFamily="18" charset="0"/>
              </a:rPr>
              <a:t>that can be </a:t>
            </a:r>
            <a:r>
              <a:rPr lang="en-US" b="1" dirty="0">
                <a:latin typeface="Garamond" panose="02020404030301010803" pitchFamily="18" charset="0"/>
              </a:rPr>
              <a:t>used as templates for creating copies of such modules</a:t>
            </a:r>
            <a:r>
              <a:rPr lang="en-US" dirty="0">
                <a:latin typeface="Garamond" panose="02020404030301010803" pitchFamily="18" charset="0"/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92510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2588-7026-474A-91CA-D4C002A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7CA2-CCC4-4863-9F94-AFEBC87C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Objects</a:t>
            </a:r>
          </a:p>
          <a:p>
            <a:r>
              <a:rPr lang="en-US" dirty="0">
                <a:latin typeface="Garamond" panose="02020404030301010803" pitchFamily="18" charset="0"/>
              </a:rPr>
              <a:t>Classes</a:t>
            </a:r>
          </a:p>
          <a:p>
            <a:r>
              <a:rPr lang="en-US" dirty="0">
                <a:latin typeface="Garamond" panose="02020404030301010803" pitchFamily="18" charset="0"/>
              </a:rPr>
              <a:t>Data abstraction and encapsulation</a:t>
            </a:r>
          </a:p>
          <a:p>
            <a:r>
              <a:rPr lang="en-US" dirty="0">
                <a:latin typeface="Garamond" panose="02020404030301010803" pitchFamily="18" charset="0"/>
              </a:rPr>
              <a:t>Inheritance</a:t>
            </a:r>
          </a:p>
          <a:p>
            <a:r>
              <a:rPr lang="en-US" dirty="0">
                <a:latin typeface="Garamond" panose="02020404030301010803" pitchFamily="18" charset="0"/>
              </a:rPr>
              <a:t>Polymorphism</a:t>
            </a:r>
          </a:p>
          <a:p>
            <a:r>
              <a:rPr lang="en-US" dirty="0">
                <a:latin typeface="Garamond" panose="02020404030301010803" pitchFamily="18" charset="0"/>
              </a:rPr>
              <a:t>Dynamic binding</a:t>
            </a:r>
          </a:p>
          <a:p>
            <a:r>
              <a:rPr lang="en-US" dirty="0">
                <a:latin typeface="Garamond" panose="02020404030301010803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8985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F996-28E6-4F46-93A2-334D3B87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D0C5-2924-483F-AE99-CC213BE5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Objects are basic run time entities in </a:t>
            </a:r>
            <a:r>
              <a:rPr lang="en-US" dirty="0" err="1">
                <a:latin typeface="Garamond" panose="02020404030301010803" pitchFamily="18" charset="0"/>
              </a:rPr>
              <a:t>OO</a:t>
            </a:r>
            <a:r>
              <a:rPr lang="en-US" dirty="0">
                <a:latin typeface="Garamond" panose="02020404030301010803" pitchFamily="18" charset="0"/>
              </a:rPr>
              <a:t> system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An Object may represent a person, a place, a bank account, a table of data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May also represent user-defined data such as vectors, time, and lists.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Program objects match closely with the real-world objects.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0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7770-D5C7-4055-844A-E1C88C51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DB42-6784-480A-91C5-7D60D180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During </a:t>
            </a:r>
            <a:r>
              <a:rPr lang="en-US" dirty="0" err="1">
                <a:latin typeface="Garamond" panose="02020404030301010803" pitchFamily="18" charset="0"/>
              </a:rPr>
              <a:t>pgm</a:t>
            </a:r>
            <a:r>
              <a:rPr lang="en-US" dirty="0">
                <a:latin typeface="Garamond" panose="02020404030301010803" pitchFamily="18" charset="0"/>
              </a:rPr>
              <a:t> execution objects interact by sending messages to one another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Customer object requesting for the bank balance with account object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For interaction an object need to know the type of message accepted, and the type of response returned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Code and data details are not needed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Object contains data, and code to manipulate data.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4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64CE-A0CC-4AF4-827D-0CFF897A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an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EB044-C577-4B94-B547-D250B7A2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7" y="1924147"/>
            <a:ext cx="3505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01FC-567A-47B4-A01A-85A3514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CB62-0A09-4A6C-9FF1-8E2F455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entire set of data and code of an object can be made a user-defined data type using the class.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objects are variables of the type class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We can create any number of objects belonging to that class.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 class is thus a collection of objects of similar types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Eg.</a:t>
            </a:r>
            <a:r>
              <a:rPr lang="en-US" dirty="0">
                <a:latin typeface="Garamond" panose="02020404030301010803" pitchFamily="18" charset="0"/>
              </a:rPr>
              <a:t> Mango, Apple and orange are members of class fruit</a:t>
            </a:r>
          </a:p>
        </p:txBody>
      </p:sp>
    </p:spTree>
    <p:extLst>
      <p:ext uri="{BB962C8B-B14F-4D97-AF65-F5344CB8AC3E}">
        <p14:creationId xmlns:p14="http://schemas.microsoft.com/office/powerpoint/2010/main" val="35609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A536-62D3-408E-83A6-94295DD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3C65-9620-462C-95A1-1C6B4AAE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look at Procedure Oriented Programming, </a:t>
            </a:r>
          </a:p>
          <a:p>
            <a:pPr algn="just"/>
            <a:r>
              <a:rPr lang="en-US" dirty="0"/>
              <a:t>object Oriented Programming Paradigm, </a:t>
            </a:r>
          </a:p>
          <a:p>
            <a:pPr algn="just"/>
            <a:r>
              <a:rPr lang="en-US" dirty="0"/>
              <a:t>Basic Concepts of OOP, </a:t>
            </a:r>
          </a:p>
          <a:p>
            <a:pPr algn="just"/>
            <a:r>
              <a:rPr lang="en-US" dirty="0"/>
              <a:t>Benefits of OOP,</a:t>
            </a:r>
          </a:p>
          <a:p>
            <a:pPr algn="just"/>
            <a:r>
              <a:rPr lang="en-US" dirty="0"/>
              <a:t>Object oriented languages,</a:t>
            </a:r>
          </a:p>
          <a:p>
            <a:pPr algn="just"/>
            <a:r>
              <a:rPr lang="en-US" dirty="0"/>
              <a:t>Applications of OOP   												</a:t>
            </a:r>
          </a:p>
        </p:txBody>
      </p:sp>
    </p:spTree>
    <p:extLst>
      <p:ext uri="{BB962C8B-B14F-4D97-AF65-F5344CB8AC3E}">
        <p14:creationId xmlns:p14="http://schemas.microsoft.com/office/powerpoint/2010/main" val="173300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847-7C67-4AE5-A601-A459BC39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F25B-1A46-4A39-B40A-5A5612D1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wrapping up of data and function into a single unit (called class) is known as encapsulation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data is not accessible to the outside world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only those functions which are wrapped in the class can access it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This feature is called </a:t>
            </a:r>
            <a:r>
              <a:rPr lang="en-US" b="1" dirty="0">
                <a:latin typeface="Garamond" panose="02020404030301010803" pitchFamily="18" charset="0"/>
              </a:rPr>
              <a:t>data hiding or information hiding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Functions provide the interface between the object’s data and the program.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7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3A80-7F11-4DF2-AE18-0771D97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81F-FE8B-4568-92F1-B0DA6B32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Abstraction refers to the act of </a:t>
            </a:r>
            <a:r>
              <a:rPr lang="en-US" b="1" dirty="0">
                <a:latin typeface="Garamond" panose="02020404030301010803" pitchFamily="18" charset="0"/>
              </a:rPr>
              <a:t>representing essential features </a:t>
            </a:r>
            <a:r>
              <a:rPr lang="en-US" dirty="0">
                <a:latin typeface="Garamond" panose="02020404030301010803" pitchFamily="18" charset="0"/>
              </a:rPr>
              <a:t>without including the background details or explanation.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 class is defined as a list of abstract </a:t>
            </a:r>
            <a:r>
              <a:rPr lang="en-US" b="1" dirty="0">
                <a:latin typeface="Garamond" panose="02020404030301010803" pitchFamily="18" charset="0"/>
              </a:rPr>
              <a:t>attributes</a:t>
            </a:r>
            <a:r>
              <a:rPr lang="en-US" dirty="0">
                <a:latin typeface="Garamond" panose="02020404030301010803" pitchFamily="18" charset="0"/>
              </a:rPr>
              <a:t> such as size, wait, and cost, and </a:t>
            </a:r>
            <a:r>
              <a:rPr lang="en-US" b="1" dirty="0">
                <a:latin typeface="Garamond" panose="02020404030301010803" pitchFamily="18" charset="0"/>
              </a:rPr>
              <a:t>functions</a:t>
            </a:r>
            <a:r>
              <a:rPr lang="en-US" dirty="0">
                <a:latin typeface="Garamond" panose="02020404030301010803" pitchFamily="18" charset="0"/>
              </a:rPr>
              <a:t> to operate on these attributes.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 A class encapsulates all the essential properties of the object that are to be created.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attributes aka </a:t>
            </a:r>
            <a:r>
              <a:rPr lang="en-US" b="1" dirty="0">
                <a:latin typeface="Garamond" panose="02020404030301010803" pitchFamily="18" charset="0"/>
              </a:rPr>
              <a:t>data members </a:t>
            </a:r>
            <a:r>
              <a:rPr lang="en-US" dirty="0">
                <a:latin typeface="Garamond" panose="02020404030301010803" pitchFamily="18" charset="0"/>
              </a:rPr>
              <a:t>as they hold information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functions  aka </a:t>
            </a:r>
            <a:r>
              <a:rPr lang="en-US" b="1" dirty="0">
                <a:latin typeface="Garamond" panose="02020404030301010803" pitchFamily="18" charset="0"/>
              </a:rPr>
              <a:t>methods</a:t>
            </a:r>
            <a:r>
              <a:rPr lang="en-US" dirty="0">
                <a:latin typeface="Garamond" panose="02020404030301010803" pitchFamily="18" charset="0"/>
              </a:rPr>
              <a:t> or </a:t>
            </a:r>
            <a:r>
              <a:rPr lang="en-US" b="1" dirty="0">
                <a:latin typeface="Garamond" panose="02020404030301010803" pitchFamily="18" charset="0"/>
              </a:rPr>
              <a:t>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375299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BA3F-46EC-41E8-9890-52A0726A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8201-B487-49B5-B7CC-0E46518B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It is the process by which objects of one class acquire the properties of objects of another classes.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Supports hierarchical classification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Each derived class shares common characteristics with the class from which it is derived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Inheritance provides </a:t>
            </a:r>
            <a:r>
              <a:rPr lang="en-US" b="1" dirty="0">
                <a:latin typeface="Garamond" panose="02020404030301010803" pitchFamily="18" charset="0"/>
              </a:rPr>
              <a:t>reusability</a:t>
            </a:r>
            <a:r>
              <a:rPr lang="en-US" dirty="0">
                <a:latin typeface="Garamond" panose="02020404030301010803" pitchFamily="18" charset="0"/>
              </a:rPr>
              <a:t>  (reuse a class)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add additional features to an existing class without modifying it</a:t>
            </a:r>
          </a:p>
        </p:txBody>
      </p:sp>
    </p:spTree>
    <p:extLst>
      <p:ext uri="{BB962C8B-B14F-4D97-AF65-F5344CB8AC3E}">
        <p14:creationId xmlns:p14="http://schemas.microsoft.com/office/powerpoint/2010/main" val="181184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B4A-0C5C-4ED3-8582-9AC29A05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53915-A1DF-4E8F-891E-2E3F67E3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1532061"/>
            <a:ext cx="5854142" cy="51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7ADE-39DA-447E-B79D-F3659F09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-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38F6-C34E-4545-91FB-F296DF7B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Polymorphism means the </a:t>
            </a:r>
            <a:r>
              <a:rPr lang="en-US" b="1" dirty="0">
                <a:latin typeface="Garamond" panose="02020404030301010803" pitchFamily="18" charset="0"/>
              </a:rPr>
              <a:t>ability to take more than on form</a:t>
            </a:r>
          </a:p>
          <a:p>
            <a:r>
              <a:rPr lang="en-US" dirty="0">
                <a:latin typeface="Garamond" panose="02020404030301010803" pitchFamily="18" charset="0"/>
              </a:rPr>
              <a:t>Based on the type of data used, an operation may exhibit different behavior in different instances</a:t>
            </a:r>
          </a:p>
          <a:p>
            <a:r>
              <a:rPr lang="en-US" dirty="0">
                <a:latin typeface="Garamond" panose="02020404030301010803" pitchFamily="18" charset="0"/>
              </a:rPr>
              <a:t>Example: operation of </a:t>
            </a:r>
            <a:r>
              <a:rPr lang="en-US" b="1" dirty="0">
                <a:latin typeface="Garamond" panose="02020404030301010803" pitchFamily="18" charset="0"/>
              </a:rPr>
              <a:t>addition</a:t>
            </a:r>
            <a:r>
              <a:rPr lang="en-US" dirty="0">
                <a:latin typeface="Garamond" panose="02020404030301010803" pitchFamily="18" charset="0"/>
              </a:rPr>
              <a:t>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For two numbers, the operation will generate a </a:t>
            </a:r>
            <a:r>
              <a:rPr lang="en-US" b="1" dirty="0">
                <a:latin typeface="Garamond" panose="02020404030301010803" pitchFamily="18" charset="0"/>
              </a:rPr>
              <a:t>sum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For two strings, the operation will produce a third string by </a:t>
            </a:r>
            <a:r>
              <a:rPr lang="en-US" b="1" dirty="0">
                <a:latin typeface="Garamond" panose="02020404030301010803" pitchFamily="18" charset="0"/>
              </a:rPr>
              <a:t>concatenation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Process of making an operator to exhibit different behaviors in different instances is known as </a:t>
            </a:r>
            <a:r>
              <a:rPr lang="en-US" b="1" dirty="0">
                <a:latin typeface="Garamond" panose="02020404030301010803" pitchFamily="18" charset="0"/>
              </a:rPr>
              <a:t>operator overloading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21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060D-AEBA-4AE3-981B-B49B2F6C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-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5B9C-EBFF-42E8-91E2-287216D2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Using a </a:t>
            </a:r>
            <a:r>
              <a:rPr lang="en-US" b="1" dirty="0">
                <a:latin typeface="Garamond" panose="02020404030301010803" pitchFamily="18" charset="0"/>
              </a:rPr>
              <a:t>single function name to perform different type of task</a:t>
            </a:r>
            <a:r>
              <a:rPr lang="en-US" dirty="0">
                <a:latin typeface="Garamond" panose="02020404030301010803" pitchFamily="18" charset="0"/>
              </a:rPr>
              <a:t> is known as function overloading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 single function name can be used to handle different number and different types of argument.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Allows objects having </a:t>
            </a:r>
            <a:r>
              <a:rPr lang="en-US" b="1" dirty="0">
                <a:latin typeface="Garamond" panose="02020404030301010803" pitchFamily="18" charset="0"/>
              </a:rPr>
              <a:t>different internal structures</a:t>
            </a:r>
            <a:r>
              <a:rPr lang="en-US" dirty="0">
                <a:latin typeface="Garamond" panose="02020404030301010803" pitchFamily="18" charset="0"/>
              </a:rPr>
              <a:t> to share the </a:t>
            </a:r>
            <a:r>
              <a:rPr lang="en-US" b="1" dirty="0">
                <a:latin typeface="Garamond" panose="02020404030301010803" pitchFamily="18" charset="0"/>
              </a:rPr>
              <a:t>same external interface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0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6888-A36A-4A5E-93B7-5BCF3DDC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-example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0A326-1BCF-4F02-8344-2BB9BAE7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05" y="1835342"/>
            <a:ext cx="8309979" cy="4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2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8F1D-B4C9-4D08-A924-8A8ED6A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DB14-2C3B-4B22-AD7F-8AE0830F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Binding means </a:t>
            </a:r>
            <a:r>
              <a:rPr lang="en-US" b="1" dirty="0">
                <a:latin typeface="Garamond" panose="02020404030301010803" pitchFamily="18" charset="0"/>
              </a:rPr>
              <a:t>linking of a procedure call to the code </a:t>
            </a:r>
            <a:r>
              <a:rPr lang="en-US" dirty="0">
                <a:latin typeface="Garamond" panose="02020404030301010803" pitchFamily="18" charset="0"/>
              </a:rPr>
              <a:t>to be executed in response to the call.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Dynamic binding means that the </a:t>
            </a:r>
            <a:r>
              <a:rPr lang="en-US" b="1" dirty="0">
                <a:latin typeface="Garamond" panose="02020404030301010803" pitchFamily="18" charset="0"/>
              </a:rPr>
              <a:t>code associated with a given procedure call is not known until the time of the call</a:t>
            </a:r>
            <a:r>
              <a:rPr lang="en-US" dirty="0">
                <a:latin typeface="Garamond" panose="02020404030301010803" pitchFamily="18" charset="0"/>
              </a:rPr>
              <a:t> at run time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It is associated with polymorphism and inheritance.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Example- procedure “draw” in previous fig.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by inheritance, every object will have this procedure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 but its algorithm is unique to each object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At run-time, the code matching the object under current reference will be called.</a:t>
            </a:r>
          </a:p>
        </p:txBody>
      </p:sp>
    </p:spTree>
    <p:extLst>
      <p:ext uri="{BB962C8B-B14F-4D97-AF65-F5344CB8AC3E}">
        <p14:creationId xmlns:p14="http://schemas.microsoft.com/office/powerpoint/2010/main" val="316157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B4ED-B419-4598-B76D-EBAFFA27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617B-DC3B-4EF1-B40D-6AA8E1F7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 OOP, set of objects communicate with each other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Objects communicate with one another by sending and receiving information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 message for an object is a </a:t>
            </a:r>
            <a:r>
              <a:rPr lang="en-US" b="1" dirty="0">
                <a:latin typeface="Garamond" panose="02020404030301010803" pitchFamily="18" charset="0"/>
              </a:rPr>
              <a:t>request for execution of a procedure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Message invokes a function (procedure) in the receiving object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5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BB69-796E-4726-9D40-12F3BC99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84F4-8558-4C80-8909-E4319886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77444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Message passing involves specifying the name of object, the name of the function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(message) and the information to be sent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8591B-D851-4461-A597-2BB25AF6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79" y="3181742"/>
            <a:ext cx="7670000" cy="35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1EA9-0AE5-4FFD-A760-6370A536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 look at Procedure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4820-B768-4878-899F-B98A260F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 POP the problem is viewed as the sequence of things to be done, such as: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reading, calculating and printing 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Primary focus is on functions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Problem is  decomposed into  Tasks</a:t>
            </a:r>
          </a:p>
        </p:txBody>
      </p:sp>
    </p:spTree>
    <p:extLst>
      <p:ext uri="{BB962C8B-B14F-4D97-AF65-F5344CB8AC3E}">
        <p14:creationId xmlns:p14="http://schemas.microsoft.com/office/powerpoint/2010/main" val="109973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7002-C9FE-42D1-B18A-1094EF68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Benefits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96D9-DB63-4D2D-B597-189117B9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Through inheritance, we can </a:t>
            </a:r>
            <a:r>
              <a:rPr lang="en-US" b="1" dirty="0">
                <a:latin typeface="Garamond" panose="02020404030301010803" pitchFamily="18" charset="0"/>
              </a:rPr>
              <a:t>eliminate redundant code </a:t>
            </a:r>
            <a:r>
              <a:rPr lang="en-US" dirty="0">
                <a:latin typeface="Garamond" panose="02020404030301010803" pitchFamily="18" charset="0"/>
              </a:rPr>
              <a:t>and  extend the use of existing Classes.</a:t>
            </a:r>
          </a:p>
          <a:p>
            <a:r>
              <a:rPr lang="en-US" dirty="0">
                <a:latin typeface="Garamond" panose="02020404030301010803" pitchFamily="18" charset="0"/>
              </a:rPr>
              <a:t>We can build programs from the standard working modules that communicate with one another, rather than having to start writing the code from scratch. This leads to </a:t>
            </a:r>
            <a:r>
              <a:rPr lang="en-US" b="1" dirty="0">
                <a:latin typeface="Garamond" panose="02020404030301010803" pitchFamily="18" charset="0"/>
              </a:rPr>
              <a:t>saving of development time </a:t>
            </a:r>
            <a:r>
              <a:rPr lang="en-US" dirty="0">
                <a:latin typeface="Garamond" panose="02020404030301010803" pitchFamily="18" charset="0"/>
              </a:rPr>
              <a:t>and higher productivity.</a:t>
            </a:r>
          </a:p>
          <a:p>
            <a:r>
              <a:rPr lang="en-US" dirty="0">
                <a:latin typeface="Garamond" panose="02020404030301010803" pitchFamily="18" charset="0"/>
              </a:rPr>
              <a:t>The principle of data hiding helps the programmer to </a:t>
            </a:r>
            <a:r>
              <a:rPr lang="en-US" b="1" dirty="0">
                <a:latin typeface="Garamond" panose="02020404030301010803" pitchFamily="18" charset="0"/>
              </a:rPr>
              <a:t>build secure program</a:t>
            </a:r>
            <a:r>
              <a:rPr lang="en-US" dirty="0">
                <a:latin typeface="Garamond" panose="02020404030301010803" pitchFamily="18" charset="0"/>
              </a:rPr>
              <a:t> that can not be invaded by code in other parts of a programs.</a:t>
            </a:r>
          </a:p>
          <a:p>
            <a:r>
              <a:rPr lang="en-US" dirty="0">
                <a:latin typeface="Garamond" panose="02020404030301010803" pitchFamily="18" charset="0"/>
              </a:rPr>
              <a:t>It is possible to have multiple instances of an object to co-exist without any </a:t>
            </a:r>
            <a:r>
              <a:rPr lang="en-US" b="1" dirty="0">
                <a:latin typeface="Garamond" panose="02020404030301010803" pitchFamily="18" charset="0"/>
              </a:rPr>
              <a:t>interference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89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5A4-4E97-4E24-908D-EFCFDCF1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Benefits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CEE1-B9B5-4BD5-83BA-83E40547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It is possible to </a:t>
            </a:r>
            <a:r>
              <a:rPr lang="en-US" b="1" dirty="0">
                <a:latin typeface="Garamond" panose="02020404030301010803" pitchFamily="18" charset="0"/>
              </a:rPr>
              <a:t>map</a:t>
            </a:r>
            <a:r>
              <a:rPr lang="en-US" dirty="0">
                <a:latin typeface="Garamond" panose="02020404030301010803" pitchFamily="18" charset="0"/>
              </a:rPr>
              <a:t> object in the </a:t>
            </a:r>
            <a:r>
              <a:rPr lang="en-US" b="1" dirty="0">
                <a:latin typeface="Garamond" panose="02020404030301010803" pitchFamily="18" charset="0"/>
              </a:rPr>
              <a:t>problem domain</a:t>
            </a:r>
            <a:r>
              <a:rPr lang="en-US" dirty="0">
                <a:latin typeface="Garamond" panose="02020404030301010803" pitchFamily="18" charset="0"/>
              </a:rPr>
              <a:t> to those in the </a:t>
            </a:r>
            <a:r>
              <a:rPr lang="en-US" b="1" dirty="0">
                <a:latin typeface="Garamond" panose="02020404030301010803" pitchFamily="18" charset="0"/>
              </a:rPr>
              <a:t>program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r>
              <a:rPr lang="en-US" dirty="0">
                <a:latin typeface="Garamond" panose="02020404030301010803" pitchFamily="18" charset="0"/>
              </a:rPr>
              <a:t>It is easy to </a:t>
            </a:r>
            <a:r>
              <a:rPr lang="en-US" b="1" dirty="0">
                <a:latin typeface="Garamond" panose="02020404030301010803" pitchFamily="18" charset="0"/>
              </a:rPr>
              <a:t>partition the work </a:t>
            </a:r>
            <a:r>
              <a:rPr lang="en-US" dirty="0">
                <a:latin typeface="Garamond" panose="02020404030301010803" pitchFamily="18" charset="0"/>
              </a:rPr>
              <a:t>in a project </a:t>
            </a:r>
            <a:r>
              <a:rPr lang="en-US" b="1" dirty="0">
                <a:latin typeface="Garamond" panose="02020404030301010803" pitchFamily="18" charset="0"/>
              </a:rPr>
              <a:t>based on objects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r>
              <a:rPr lang="en-US" dirty="0">
                <a:latin typeface="Garamond" panose="02020404030301010803" pitchFamily="18" charset="0"/>
              </a:rPr>
              <a:t>The data-centered design approach enables us to capture more details of a model in implementable form.</a:t>
            </a:r>
          </a:p>
          <a:p>
            <a:r>
              <a:rPr lang="en-US" dirty="0">
                <a:latin typeface="Garamond" panose="02020404030301010803" pitchFamily="18" charset="0"/>
              </a:rPr>
              <a:t>Object-oriented system can be easily upgraded from small to large system.</a:t>
            </a:r>
          </a:p>
          <a:p>
            <a:r>
              <a:rPr lang="en-US" dirty="0">
                <a:latin typeface="Garamond" panose="02020404030301010803" pitchFamily="18" charset="0"/>
              </a:rPr>
              <a:t>Message passing techniques for communication between objects makes to interface descriptions with external systems much simpler.</a:t>
            </a:r>
          </a:p>
          <a:p>
            <a:r>
              <a:rPr lang="en-US" dirty="0">
                <a:latin typeface="Garamond" panose="02020404030301010803" pitchFamily="18" charset="0"/>
              </a:rPr>
              <a:t>Software complexity can be easily managed.</a:t>
            </a:r>
          </a:p>
        </p:txBody>
      </p:sp>
    </p:spTree>
    <p:extLst>
      <p:ext uri="{BB962C8B-B14F-4D97-AF65-F5344CB8AC3E}">
        <p14:creationId xmlns:p14="http://schemas.microsoft.com/office/powerpoint/2010/main" val="144073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EE58-D021-488F-9BF4-CA10B16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E3A3-4E6B-401D-8895-AEF98372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Depending upon the features supported, the programs that support OOP concepts  can be classified into the two categories: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Object-based programming languages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support programming with objects</a:t>
            </a:r>
          </a:p>
          <a:p>
            <a:pPr lvl="2"/>
            <a:r>
              <a:rPr lang="en-US" b="1" dirty="0">
                <a:latin typeface="Garamond" panose="02020404030301010803" pitchFamily="18" charset="0"/>
              </a:rPr>
              <a:t>do not support inheritance and dynamic binding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Example : Ada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lvl="2"/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Object-oriented programming languages.</a:t>
            </a:r>
          </a:p>
          <a:p>
            <a:pPr lvl="2"/>
            <a:r>
              <a:rPr lang="en-US" b="1" dirty="0">
                <a:latin typeface="Garamond" panose="02020404030301010803" pitchFamily="18" charset="0"/>
              </a:rPr>
              <a:t>Object-based features + inheritance + dynamic binding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Example : C++, Java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2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B3EE-BCFA-423C-933F-CB581B16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E296-2160-49EC-8F73-77C4B5A1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Real-time system</a:t>
            </a:r>
          </a:p>
          <a:p>
            <a:r>
              <a:rPr lang="en-US" dirty="0">
                <a:latin typeface="Garamond" panose="02020404030301010803" pitchFamily="18" charset="0"/>
              </a:rPr>
              <a:t>Simulation and modeling</a:t>
            </a:r>
          </a:p>
          <a:p>
            <a:r>
              <a:rPr lang="en-US" dirty="0">
                <a:latin typeface="Garamond" panose="02020404030301010803" pitchFamily="18" charset="0"/>
              </a:rPr>
              <a:t>Object-oriented data bases</a:t>
            </a:r>
          </a:p>
          <a:p>
            <a:r>
              <a:rPr lang="en-US" dirty="0">
                <a:latin typeface="Garamond" panose="02020404030301010803" pitchFamily="18" charset="0"/>
              </a:rPr>
              <a:t>Hypertext, Hypermedia, and </a:t>
            </a:r>
            <a:r>
              <a:rPr lang="en-US" dirty="0" err="1">
                <a:latin typeface="Garamond" panose="02020404030301010803" pitchFamily="18" charset="0"/>
              </a:rPr>
              <a:t>expertext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AI and expert systems</a:t>
            </a:r>
          </a:p>
          <a:p>
            <a:r>
              <a:rPr lang="en-US" dirty="0">
                <a:latin typeface="Garamond" panose="02020404030301010803" pitchFamily="18" charset="0"/>
              </a:rPr>
              <a:t>Neural networks and parallel programming</a:t>
            </a:r>
          </a:p>
          <a:p>
            <a:r>
              <a:rPr lang="en-US" dirty="0">
                <a:latin typeface="Garamond" panose="02020404030301010803" pitchFamily="18" charset="0"/>
              </a:rPr>
              <a:t>Decision support and office automation systems</a:t>
            </a:r>
          </a:p>
          <a:p>
            <a:r>
              <a:rPr lang="en-US" dirty="0">
                <a:latin typeface="Garamond" panose="02020404030301010803" pitchFamily="18" charset="0"/>
              </a:rPr>
              <a:t>CAM/CAD systems</a:t>
            </a:r>
          </a:p>
        </p:txBody>
      </p:sp>
    </p:spTree>
    <p:extLst>
      <p:ext uri="{BB962C8B-B14F-4D97-AF65-F5344CB8AC3E}">
        <p14:creationId xmlns:p14="http://schemas.microsoft.com/office/powerpoint/2010/main" val="11774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D1AD-06BC-410F-BE88-259A55C6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Typical structure of procedural oriented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95361-F90C-4DFE-B0C6-B81589D4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616918"/>
            <a:ext cx="8964299" cy="47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1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A8E-D87C-4D73-B2CE-289633F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 look at 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1BF3-4C2C-49A0-9C9D-6254E30C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In POP problem/task  is represented by instructions/actions.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Instructions/actions are grouped into functions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Flow charts are used to organize these actions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Flow charts represent the flow of control from one action to another.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Little attention is given to data used by functions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658-D902-4082-AFE6-7DF9D932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 look at 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8622-AFB9-4858-ACBF-49003226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In a multi-function program, important data items are placed as global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may be accessed by all the functions.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Each function may have its own local data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Global data is vulnerable to inadvertent change by a function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If data structure is revised,  we need to revise all functions that access the data.</a:t>
            </a:r>
          </a:p>
          <a:p>
            <a:r>
              <a:rPr lang="en-US" dirty="0">
                <a:latin typeface="Garamond" panose="02020404030301010803" pitchFamily="18" charset="0"/>
              </a:rPr>
              <a:t>Also, procedural approach does not model real world problems very well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Emphasis is on action, not data</a:t>
            </a:r>
          </a:p>
        </p:txBody>
      </p:sp>
    </p:spTree>
    <p:extLst>
      <p:ext uri="{BB962C8B-B14F-4D97-AF65-F5344CB8AC3E}">
        <p14:creationId xmlns:p14="http://schemas.microsoft.com/office/powerpoint/2010/main" val="18086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CFE1-EFF6-41D2-BBAB-E08A22F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data and functions in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76DBC-96CE-46FE-B0B0-07E67A5AB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80" y="1902667"/>
            <a:ext cx="6867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5879-1CB6-45C4-AD76-7C67666F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327-FEC7-4A89-92B9-EC268F4E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Emphasis is on doing things (algorithms).</a:t>
            </a:r>
          </a:p>
          <a:p>
            <a:r>
              <a:rPr lang="en-US" dirty="0">
                <a:latin typeface="Garamond" panose="02020404030301010803" pitchFamily="18" charset="0"/>
              </a:rPr>
              <a:t>Large programs are divided into smaller programs known as functions.</a:t>
            </a:r>
          </a:p>
          <a:p>
            <a:r>
              <a:rPr lang="en-US" dirty="0">
                <a:latin typeface="Garamond" panose="02020404030301010803" pitchFamily="18" charset="0"/>
              </a:rPr>
              <a:t>Most of the functions share global data.</a:t>
            </a:r>
          </a:p>
          <a:p>
            <a:r>
              <a:rPr lang="en-US" dirty="0">
                <a:latin typeface="Garamond" panose="02020404030301010803" pitchFamily="18" charset="0"/>
              </a:rPr>
              <a:t>Data move openly around the system from function to function.</a:t>
            </a:r>
          </a:p>
          <a:p>
            <a:r>
              <a:rPr lang="en-US" dirty="0">
                <a:latin typeface="Garamond" panose="02020404030301010803" pitchFamily="18" charset="0"/>
              </a:rPr>
              <a:t>Functions transform data from one form to another.</a:t>
            </a:r>
          </a:p>
          <a:p>
            <a:r>
              <a:rPr lang="en-US" dirty="0">
                <a:latin typeface="Garamond" panose="02020404030301010803" pitchFamily="18" charset="0"/>
              </a:rPr>
              <a:t>Employs top-down approach in program design.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divide the problem into tasks and then divide tasks into smaller sub-tasks and so on.</a:t>
            </a:r>
          </a:p>
        </p:txBody>
      </p:sp>
    </p:spTree>
    <p:extLst>
      <p:ext uri="{BB962C8B-B14F-4D97-AF65-F5344CB8AC3E}">
        <p14:creationId xmlns:p14="http://schemas.microsoft.com/office/powerpoint/2010/main" val="180174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0BF5-BDB0-429B-BE55-0D93D01F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2858-9B04-4060-BE71-CE7F3BDE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OOP treats data as a critical element in the program development.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Does not allow data  to flow freely around the system.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Ties data more closely to the function that operate on it, and protects it from accidental modification from outside function.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Problem decomposed into a number of entities called objects and then builds data and function around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2202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1725</Words>
  <Application>Microsoft Office PowerPoint</Application>
  <PresentationFormat>Widescreen</PresentationFormat>
  <Paragraphs>254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Principles of object – oriented programming</vt:lpstr>
      <vt:lpstr>Outline</vt:lpstr>
      <vt:lpstr>A look at Procedure Oriented Programming</vt:lpstr>
      <vt:lpstr>Typical structure of procedural oriented programs</vt:lpstr>
      <vt:lpstr>A look at POP</vt:lpstr>
      <vt:lpstr>A look at POP</vt:lpstr>
      <vt:lpstr>Relationship of data and functions in POP</vt:lpstr>
      <vt:lpstr>Characteristics of POP</vt:lpstr>
      <vt:lpstr>Object Oriented Paradigm</vt:lpstr>
      <vt:lpstr>Organization of data and function in OOP</vt:lpstr>
      <vt:lpstr>Program to find the square of number</vt:lpstr>
      <vt:lpstr>PowerPoint Presentation</vt:lpstr>
      <vt:lpstr>Features of OOP</vt:lpstr>
      <vt:lpstr>Definition of OOP</vt:lpstr>
      <vt:lpstr>Basic Concepts of OOP</vt:lpstr>
      <vt:lpstr>Objects</vt:lpstr>
      <vt:lpstr>Objects</vt:lpstr>
      <vt:lpstr>Representing an object</vt:lpstr>
      <vt:lpstr>Classes</vt:lpstr>
      <vt:lpstr>Data Abstraction and Encapsulation</vt:lpstr>
      <vt:lpstr>Data Abstraction and Encapsulation</vt:lpstr>
      <vt:lpstr>Inheritance</vt:lpstr>
      <vt:lpstr>Inheritance - Example</vt:lpstr>
      <vt:lpstr>Polymorphism - operator overloading</vt:lpstr>
      <vt:lpstr>Polymorphism - function overloading</vt:lpstr>
      <vt:lpstr>Function overloading -example</vt:lpstr>
      <vt:lpstr>Dynamic Binding</vt:lpstr>
      <vt:lpstr>Message Passing</vt:lpstr>
      <vt:lpstr>Message Passing</vt:lpstr>
      <vt:lpstr> Benefits of OOP</vt:lpstr>
      <vt:lpstr> Benefits of OOP</vt:lpstr>
      <vt:lpstr>Object Oriented Languages</vt:lpstr>
      <vt:lpstr>Applications of OOP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object – oriented programming</dc:title>
  <dc:creator>Raju K</dc:creator>
  <cp:lastModifiedBy>ranjan kumar h s</cp:lastModifiedBy>
  <cp:revision>83</cp:revision>
  <dcterms:created xsi:type="dcterms:W3CDTF">2018-12-30T15:58:08Z</dcterms:created>
  <dcterms:modified xsi:type="dcterms:W3CDTF">2022-12-12T11:14:02Z</dcterms:modified>
</cp:coreProperties>
</file>