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86"/>
  </p:notesMasterIdLst>
  <p:sldIdLst>
    <p:sldId id="340" r:id="rId3"/>
    <p:sldId id="286" r:id="rId4"/>
    <p:sldId id="287" r:id="rId5"/>
    <p:sldId id="345" r:id="rId6"/>
    <p:sldId id="346" r:id="rId7"/>
    <p:sldId id="347" r:id="rId8"/>
    <p:sldId id="348" r:id="rId9"/>
    <p:sldId id="349" r:id="rId10"/>
    <p:sldId id="350" r:id="rId11"/>
    <p:sldId id="295" r:id="rId12"/>
    <p:sldId id="359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336" r:id="rId31"/>
    <p:sldId id="335" r:id="rId32"/>
    <p:sldId id="268" r:id="rId33"/>
    <p:sldId id="269" r:id="rId34"/>
    <p:sldId id="270" r:id="rId35"/>
    <p:sldId id="271" r:id="rId36"/>
    <p:sldId id="341" r:id="rId37"/>
    <p:sldId id="272" r:id="rId38"/>
    <p:sldId id="273" r:id="rId39"/>
    <p:sldId id="274" r:id="rId40"/>
    <p:sldId id="360" r:id="rId41"/>
    <p:sldId id="275" r:id="rId42"/>
    <p:sldId id="276" r:id="rId43"/>
    <p:sldId id="277" r:id="rId44"/>
    <p:sldId id="343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337" r:id="rId54"/>
    <p:sldId id="338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6" r:id="rId63"/>
    <p:sldId id="297" r:id="rId64"/>
    <p:sldId id="298" r:id="rId65"/>
    <p:sldId id="299" r:id="rId66"/>
    <p:sldId id="300" r:id="rId67"/>
    <p:sldId id="301" r:id="rId68"/>
    <p:sldId id="302" r:id="rId69"/>
    <p:sldId id="34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  <p:sldId id="313" r:id="rId81"/>
    <p:sldId id="314" r:id="rId82"/>
    <p:sldId id="315" r:id="rId83"/>
    <p:sldId id="344" r:id="rId84"/>
    <p:sldId id="339" r:id="rId8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9" Type="http://schemas.openxmlformats.org/officeDocument/2006/relationships/slide" Target="slides/slide37.xml" /><Relationship Id="rId21" Type="http://schemas.openxmlformats.org/officeDocument/2006/relationships/slide" Target="slides/slide19.xml" /><Relationship Id="rId34" Type="http://schemas.openxmlformats.org/officeDocument/2006/relationships/slide" Target="slides/slide32.xml" /><Relationship Id="rId42" Type="http://schemas.openxmlformats.org/officeDocument/2006/relationships/slide" Target="slides/slide40.xml" /><Relationship Id="rId47" Type="http://schemas.openxmlformats.org/officeDocument/2006/relationships/slide" Target="slides/slide45.xml" /><Relationship Id="rId50" Type="http://schemas.openxmlformats.org/officeDocument/2006/relationships/slide" Target="slides/slide48.xml" /><Relationship Id="rId55" Type="http://schemas.openxmlformats.org/officeDocument/2006/relationships/slide" Target="slides/slide53.xml" /><Relationship Id="rId63" Type="http://schemas.openxmlformats.org/officeDocument/2006/relationships/slide" Target="slides/slide61.xml" /><Relationship Id="rId68" Type="http://schemas.openxmlformats.org/officeDocument/2006/relationships/slide" Target="slides/slide66.xml" /><Relationship Id="rId76" Type="http://schemas.openxmlformats.org/officeDocument/2006/relationships/slide" Target="slides/slide74.xml" /><Relationship Id="rId84" Type="http://schemas.openxmlformats.org/officeDocument/2006/relationships/slide" Target="slides/slide82.xml" /><Relationship Id="rId89" Type="http://schemas.openxmlformats.org/officeDocument/2006/relationships/theme" Target="theme/theme1.xml" /><Relationship Id="rId7" Type="http://schemas.openxmlformats.org/officeDocument/2006/relationships/slide" Target="slides/slide5.xml" /><Relationship Id="rId71" Type="http://schemas.openxmlformats.org/officeDocument/2006/relationships/slide" Target="slides/slide69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9" Type="http://schemas.openxmlformats.org/officeDocument/2006/relationships/slide" Target="slides/slide27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slide" Target="slides/slide35.xml" /><Relationship Id="rId40" Type="http://schemas.openxmlformats.org/officeDocument/2006/relationships/slide" Target="slides/slide38.xml" /><Relationship Id="rId45" Type="http://schemas.openxmlformats.org/officeDocument/2006/relationships/slide" Target="slides/slide43.xml" /><Relationship Id="rId53" Type="http://schemas.openxmlformats.org/officeDocument/2006/relationships/slide" Target="slides/slide51.xml" /><Relationship Id="rId58" Type="http://schemas.openxmlformats.org/officeDocument/2006/relationships/slide" Target="slides/slide56.xml" /><Relationship Id="rId66" Type="http://schemas.openxmlformats.org/officeDocument/2006/relationships/slide" Target="slides/slide64.xml" /><Relationship Id="rId74" Type="http://schemas.openxmlformats.org/officeDocument/2006/relationships/slide" Target="slides/slide72.xml" /><Relationship Id="rId79" Type="http://schemas.openxmlformats.org/officeDocument/2006/relationships/slide" Target="slides/slide77.xml" /><Relationship Id="rId87" Type="http://schemas.openxmlformats.org/officeDocument/2006/relationships/presProps" Target="presProps.xml" /><Relationship Id="rId5" Type="http://schemas.openxmlformats.org/officeDocument/2006/relationships/slide" Target="slides/slide3.xml" /><Relationship Id="rId61" Type="http://schemas.openxmlformats.org/officeDocument/2006/relationships/slide" Target="slides/slide59.xml" /><Relationship Id="rId82" Type="http://schemas.openxmlformats.org/officeDocument/2006/relationships/slide" Target="slides/slide80.xml" /><Relationship Id="rId90" Type="http://schemas.openxmlformats.org/officeDocument/2006/relationships/tableStyles" Target="tableStyles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slide" Target="slides/slide33.xml" /><Relationship Id="rId43" Type="http://schemas.openxmlformats.org/officeDocument/2006/relationships/slide" Target="slides/slide41.xml" /><Relationship Id="rId48" Type="http://schemas.openxmlformats.org/officeDocument/2006/relationships/slide" Target="slides/slide46.xml" /><Relationship Id="rId56" Type="http://schemas.openxmlformats.org/officeDocument/2006/relationships/slide" Target="slides/slide54.xml" /><Relationship Id="rId64" Type="http://schemas.openxmlformats.org/officeDocument/2006/relationships/slide" Target="slides/slide62.xml" /><Relationship Id="rId69" Type="http://schemas.openxmlformats.org/officeDocument/2006/relationships/slide" Target="slides/slide67.xml" /><Relationship Id="rId77" Type="http://schemas.openxmlformats.org/officeDocument/2006/relationships/slide" Target="slides/slide75.xml" /><Relationship Id="rId8" Type="http://schemas.openxmlformats.org/officeDocument/2006/relationships/slide" Target="slides/slide6.xml" /><Relationship Id="rId51" Type="http://schemas.openxmlformats.org/officeDocument/2006/relationships/slide" Target="slides/slide49.xml" /><Relationship Id="rId72" Type="http://schemas.openxmlformats.org/officeDocument/2006/relationships/slide" Target="slides/slide70.xml" /><Relationship Id="rId80" Type="http://schemas.openxmlformats.org/officeDocument/2006/relationships/slide" Target="slides/slide78.xml" /><Relationship Id="rId85" Type="http://schemas.openxmlformats.org/officeDocument/2006/relationships/slide" Target="slides/slide83.xml" /><Relationship Id="rId3" Type="http://schemas.openxmlformats.org/officeDocument/2006/relationships/slide" Target="slides/slide1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slide" Target="slides/slide31.xml" /><Relationship Id="rId38" Type="http://schemas.openxmlformats.org/officeDocument/2006/relationships/slide" Target="slides/slide36.xml" /><Relationship Id="rId46" Type="http://schemas.openxmlformats.org/officeDocument/2006/relationships/slide" Target="slides/slide44.xml" /><Relationship Id="rId59" Type="http://schemas.openxmlformats.org/officeDocument/2006/relationships/slide" Target="slides/slide57.xml" /><Relationship Id="rId67" Type="http://schemas.openxmlformats.org/officeDocument/2006/relationships/slide" Target="slides/slide65.xml" /><Relationship Id="rId20" Type="http://schemas.openxmlformats.org/officeDocument/2006/relationships/slide" Target="slides/slide18.xml" /><Relationship Id="rId41" Type="http://schemas.openxmlformats.org/officeDocument/2006/relationships/slide" Target="slides/slide39.xml" /><Relationship Id="rId54" Type="http://schemas.openxmlformats.org/officeDocument/2006/relationships/slide" Target="slides/slide52.xml" /><Relationship Id="rId62" Type="http://schemas.openxmlformats.org/officeDocument/2006/relationships/slide" Target="slides/slide60.xml" /><Relationship Id="rId70" Type="http://schemas.openxmlformats.org/officeDocument/2006/relationships/slide" Target="slides/slide68.xml" /><Relationship Id="rId75" Type="http://schemas.openxmlformats.org/officeDocument/2006/relationships/slide" Target="slides/slide73.xml" /><Relationship Id="rId83" Type="http://schemas.openxmlformats.org/officeDocument/2006/relationships/slide" Target="slides/slide81.xml" /><Relationship Id="rId88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slide" Target="slides/slide34.xml" /><Relationship Id="rId49" Type="http://schemas.openxmlformats.org/officeDocument/2006/relationships/slide" Target="slides/slide47.xml" /><Relationship Id="rId57" Type="http://schemas.openxmlformats.org/officeDocument/2006/relationships/slide" Target="slides/slide55.xml" /><Relationship Id="rId10" Type="http://schemas.openxmlformats.org/officeDocument/2006/relationships/slide" Target="slides/slide8.xml" /><Relationship Id="rId31" Type="http://schemas.openxmlformats.org/officeDocument/2006/relationships/slide" Target="slides/slide29.xml" /><Relationship Id="rId44" Type="http://schemas.openxmlformats.org/officeDocument/2006/relationships/slide" Target="slides/slide42.xml" /><Relationship Id="rId52" Type="http://schemas.openxmlformats.org/officeDocument/2006/relationships/slide" Target="slides/slide50.xml" /><Relationship Id="rId60" Type="http://schemas.openxmlformats.org/officeDocument/2006/relationships/slide" Target="slides/slide58.xml" /><Relationship Id="rId65" Type="http://schemas.openxmlformats.org/officeDocument/2006/relationships/slide" Target="slides/slide63.xml" /><Relationship Id="rId73" Type="http://schemas.openxmlformats.org/officeDocument/2006/relationships/slide" Target="slides/slide71.xml" /><Relationship Id="rId78" Type="http://schemas.openxmlformats.org/officeDocument/2006/relationships/slide" Target="slides/slide76.xml" /><Relationship Id="rId81" Type="http://schemas.openxmlformats.org/officeDocument/2006/relationships/slide" Target="slides/slide79.xml" /><Relationship Id="rId86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8E8F9-8449-420A-B7F1-AA77E87CB1C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1244-4AE1-486C-9900-2CAC60A2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248D16-F7DC-43BE-B8E3-E66C3E1193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F0F3-761E-4945-8CE9-FB66D169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417B-0F0E-44CB-B302-1C7EEE1D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2ACE9-67D7-491E-B4E0-C7A17AB3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F0719-64A9-43DB-A1F3-4BC34C40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9836B-8E38-45F2-A99D-A9F132B9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AFF72-AEDB-4163-8DD2-38BE051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C4BD-96DD-4197-8033-A38927F1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878D9-AF79-4BF0-8D89-E71FE7BC6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08597-9A3C-4870-B59F-F82884B6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CDCC5-CF73-45E5-A1A2-284867BE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9BC80-1F7E-4DCE-9D8B-81EAD26B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4BD1-185B-4DC2-B93E-09CCB17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0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8DBE-0949-45A1-9ACA-A92C70CD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71803-43C4-438F-A0B7-66C469331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B76B-63C1-4E5A-B1F2-73A70312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1E27-20F8-4047-953F-58C5263B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CA22-7CFA-491C-8103-FA8AB581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D85DF-74EE-470B-8AF2-72DAD15F5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0F534-62D2-4681-ABB8-94EC914A0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0946-F522-4A10-8A39-331A7B80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2ED2-F2E5-4D41-8D71-7201F65F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C80D-41B9-443B-BAC4-276C905E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8C16-6CE8-46F6-8740-3C2189E7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9A6F-678F-491C-9218-387945126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1B04-7501-424F-91FB-D659C0D3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17F2-E1FE-4AFB-BA53-6E0E03F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17D2-C370-4D75-A739-7C3A77D2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8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3056-3DAF-4614-8F42-78C54E18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3D198-BD00-439D-A500-C3E2FEF1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046B-09B8-4461-8594-8622B117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CC95-7765-4E6B-BA92-35F8A1AA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3313-123A-4946-BE7C-D2D96BD9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8C16-6CE8-46F6-8740-3C2189E7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9A6F-678F-491C-9218-38794512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1B04-7501-424F-91FB-D659C0D3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17F2-E1FE-4AFB-BA53-6E0E03F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17D2-C370-4D75-A739-7C3A77D2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57E0-293E-48A8-8A04-8220403A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EEDAB-769E-4478-A2B7-97FBFAF8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0BA8-EB02-4E2F-B102-B3AFD67A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222F-0E04-4068-A04C-6101E653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717D-C0C3-4189-9B4B-A01BAA13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1A7B-1BBC-41B9-8635-E5AA0A4D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1856-AA68-4372-BBE9-EF6BA4AC1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7513E-1910-4878-89EE-A01824B93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DDD0E-5A40-4D64-8033-4F8EE50E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5FD1E-DC88-4AAD-8747-F78B026D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2199-E236-4C8B-8640-945CB563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2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90F5-349B-40A4-B352-8EBB8780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962E-A365-4E44-B09C-7A7C28E1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0C0C7-AD20-4A3C-BBED-FF799D7E8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E72C4-9DD0-450D-9BED-CF650415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4E14F-A7F9-4CE6-8BDD-8E052668C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911E2-34C0-49FD-AC88-59F11533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6E487-2773-42DB-AFCC-1D6588CB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438FE-7E6F-443E-A272-B428AD17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8D68-AD2E-4DB9-A25E-4ED41C35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1149-5BCE-440A-B518-61CB47DB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41469-8E2D-4A56-9C7C-511D1B28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7C7F2-697C-4FDA-8B69-8F950603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AB485-971A-4F1B-85A0-FE6AC371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B7CC1-085F-4C75-9CA7-10AF4659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31247-7837-4444-8AF5-33C84709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0C89A-CFF4-4D46-9CA3-ACE30511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3EA41-9EB7-4914-97FE-5B256F49D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34F3-33FD-432B-A05E-152196F01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F442-0CC6-4DE2-ADEC-A9AC3BD61D5A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3301-5793-4CBF-8C51-A5A7018FF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377A-E60C-44C7-9EEA-0D3AA14D4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5435-A738-42E2-8D5C-FEB6E01E1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7" Type="http://schemas.openxmlformats.org/officeDocument/2006/relationships/image" Target="../media/image12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7" Type="http://schemas.openxmlformats.org/officeDocument/2006/relationships/image" Target="../media/image19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7" Type="http://schemas.openxmlformats.org/officeDocument/2006/relationships/image" Target="../media/image20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F83E-312F-4CD3-9F2C-250DE676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103437"/>
            <a:ext cx="7886700" cy="1325563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with C++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spc="10" dirty="0">
                <a:solidFill>
                  <a:srgbClr val="575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spc="10" dirty="0">
                <a:solidFill>
                  <a:srgbClr val="575F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UNIT-1  Chapter-2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8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CA85-23B0-44FD-BFDD-B806A932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30198"/>
          </a:xfrm>
        </p:spPr>
        <p:txBody>
          <a:bodyPr>
            <a:normAutofit fontScale="90000"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B8E0-3F43-4A8B-A9FC-D1D3C0A2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1423"/>
            <a:ext cx="7886700" cy="37719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Garamond" panose="02020404030301010803" pitchFamily="18" charset="0"/>
              </a:rPr>
              <a:t>Namespace  defines a scope for the identifiers that are used in a program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For using the identifier defined in the namespace scope we must include the following directive: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 is the namespace where ANSI C++ standard class libraries are defined</a:t>
            </a:r>
          </a:p>
          <a:p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Above directive brings all the identifiers defined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 namespace to the current global scope</a:t>
            </a:r>
          </a:p>
        </p:txBody>
      </p:sp>
    </p:spTree>
    <p:extLst>
      <p:ext uri="{BB962C8B-B14F-4D97-AF65-F5344CB8AC3E}">
        <p14:creationId xmlns:p14="http://schemas.microsoft.com/office/powerpoint/2010/main" val="128400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EDDD-4E77-459A-A744-855B2263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55" y="943549"/>
            <a:ext cx="7886700" cy="377666"/>
          </a:xfrm>
        </p:spPr>
        <p:txBody>
          <a:bodyPr>
            <a:normAutofit fontScale="90000"/>
          </a:bodyPr>
          <a:lstStyle/>
          <a:p>
            <a:r>
              <a:rPr lang="en-US" dirty="0"/>
              <a:t>Ex. for different namespaces and scopes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04B7F4-34AF-43D9-886B-40DEED4544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681885"/>
            <a:ext cx="635471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first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500;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200;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"local 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&lt;&lt;'\n';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"global 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::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&lt;&lt;'\n';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"first-namespace 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&lt;&lt;first::</a:t>
            </a:r>
            <a:r>
              <a:rPr lang="en-US" alt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'\n';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FDEF28-29A0-4A33-BE28-4495DE7C8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6367"/>
            <a:ext cx="18338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 dirty="0">
                <a:solidFill>
                  <a:prstClr val="black"/>
                </a:solidFill>
                <a:latin typeface="Arial Unicode MS"/>
              </a:rPr>
              <a:t>.</a:t>
            </a:r>
            <a:r>
              <a:rPr lang="en-US" altLang="en-US" sz="600" dirty="0">
                <a:solidFill>
                  <a:prstClr val="black"/>
                </a:solidFill>
                <a:latin typeface="Calibri"/>
              </a:rPr>
              <a:t> </a:t>
            </a:r>
            <a:endParaRPr lang="en-US" altLang="en-US" sz="135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CB6C5-93B9-4708-BEBD-3E0FE62BF7D8}"/>
              </a:ext>
            </a:extLst>
          </p:cNvPr>
          <p:cNvSpPr txBox="1"/>
          <p:nvPr/>
        </p:nvSpPr>
        <p:spPr>
          <a:xfrm>
            <a:off x="6658344" y="1928352"/>
            <a:ext cx="2891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/>
              </a:rPr>
              <a:t>Output:</a:t>
            </a:r>
          </a:p>
          <a:p>
            <a:pPr defTabSz="685800"/>
            <a:r>
              <a:rPr lang="nn-NO" sz="13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 val 100</a:t>
            </a:r>
          </a:p>
          <a:p>
            <a:pPr defTabSz="685800"/>
            <a:r>
              <a:rPr lang="nn-NO" sz="13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val 200</a:t>
            </a:r>
          </a:p>
          <a:p>
            <a:pPr defTabSz="685800"/>
            <a:r>
              <a:rPr lang="nn-NO" sz="135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first-namespace val 500</a:t>
            </a:r>
            <a:endParaRPr lang="en-US" sz="135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4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B88E-8002-4EDD-8439-BF095FFF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 of main()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5AAF-B93F-4037-BCFE-2415948C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>
                <a:latin typeface="Garamond" panose="02020404030301010803" pitchFamily="18" charset="0"/>
              </a:rPr>
              <a:t>returns an integer value to the operating system.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Every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>
                <a:latin typeface="Garamond" panose="02020404030301010803" pitchFamily="18" charset="0"/>
              </a:rPr>
              <a:t>should end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return(0)</a:t>
            </a:r>
            <a:r>
              <a:rPr lang="en-US" dirty="0">
                <a:latin typeface="Garamond" panose="02020404030301010803" pitchFamily="18" charset="0"/>
              </a:rPr>
              <a:t> statement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 default return type for all function in C++ is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Even if 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 is explicitly not specified</a:t>
            </a:r>
          </a:p>
        </p:txBody>
      </p:sp>
    </p:spTree>
    <p:extLst>
      <p:ext uri="{BB962C8B-B14F-4D97-AF65-F5344CB8AC3E}">
        <p14:creationId xmlns:p14="http://schemas.microsoft.com/office/powerpoint/2010/main" val="295901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8A0D-187F-49DF-98BB-F78CA7D2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48974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of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BDF0-1085-49A5-9C82-5A2FA1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4977"/>
            <a:ext cx="7886700" cy="41078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iostream.h</a:t>
            </a: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// include header file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float number1, number2,sum, average;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number1; // Read Numbers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number2; // from keyboard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number1 + number2;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average = sum/2;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”Sum = “ &lt;&lt; sum &lt;&lt; “\n”;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“Average = “ &lt;&lt; average &lt;&lt; “\n”;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pPr marL="0" indent="0">
              <a:buNone/>
            </a:pPr>
            <a:r>
              <a:rPr lang="en-US" sz="2250" b="1" dirty="0">
                <a:latin typeface="Courier New" panose="02070309020205020404" pitchFamily="49" charset="0"/>
                <a:cs typeface="Courier New" panose="02070309020205020404" pitchFamily="49" charset="0"/>
              </a:rPr>
              <a:t>} //end of example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output would be: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two numbers: 6.5 7.5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14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 = 7</a:t>
            </a:r>
          </a:p>
        </p:txBody>
      </p:sp>
    </p:spTree>
    <p:extLst>
      <p:ext uri="{BB962C8B-B14F-4D97-AF65-F5344CB8AC3E}">
        <p14:creationId xmlns:p14="http://schemas.microsoft.com/office/powerpoint/2010/main" val="337596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9D54-A991-4293-A657-A09FC223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D52B-4BF5-44A4-A39A-0C60957B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number1, number2,sum, average;</a:t>
            </a:r>
          </a:p>
          <a:p>
            <a:endParaRPr lang="en-US" dirty="0"/>
          </a:p>
          <a:p>
            <a:r>
              <a:rPr lang="en-US" dirty="0"/>
              <a:t>Input Operator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number1;</a:t>
            </a:r>
          </a:p>
          <a:p>
            <a:pPr lvl="1"/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The operator &gt;&gt; is known as </a:t>
            </a:r>
            <a:r>
              <a:rPr lang="en-US" b="1" i="1" dirty="0">
                <a:latin typeface="Garamond" panose="02020404030301010803" pitchFamily="18" charset="0"/>
                <a:cs typeface="Courier New" panose="02070309020205020404" pitchFamily="49" charset="0"/>
              </a:rPr>
              <a:t>extraction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 or </a:t>
            </a:r>
            <a:r>
              <a:rPr lang="en-US" i="1" dirty="0">
                <a:latin typeface="Garamond" panose="02020404030301010803" pitchFamily="18" charset="0"/>
                <a:cs typeface="Courier New" panose="02070309020205020404" pitchFamily="49" charset="0"/>
              </a:rPr>
              <a:t>get from 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operator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  is equivalent to </a:t>
            </a:r>
            <a:r>
              <a:rPr lang="en-US" dirty="0" err="1">
                <a:latin typeface="Garamond" panose="02020404030301010803" pitchFamily="18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0F2E-FDE0-4B31-A939-403D2A8A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2AA1-17B0-4E6A-A0C6-2F528A7A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of I/O Operators</a:t>
            </a:r>
          </a:p>
          <a:p>
            <a:pPr lvl="1"/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“Sum = “ &lt;&lt; sum &lt;&lt; “,”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&lt;&lt; “Average = “ &lt;&lt; average &lt;&lt; “\n”;</a:t>
            </a:r>
          </a:p>
          <a:p>
            <a:pPr lvl="1"/>
            <a:r>
              <a:rPr lang="en-US" dirty="0"/>
              <a:t> The output will be: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14, average = 7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number1 &gt;&gt; number2;</a:t>
            </a:r>
          </a:p>
        </p:txBody>
      </p:sp>
    </p:spTree>
    <p:extLst>
      <p:ext uri="{BB962C8B-B14F-4D97-AF65-F5344CB8AC3E}">
        <p14:creationId xmlns:p14="http://schemas.microsoft.com/office/powerpoint/2010/main" val="378278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0813-223D-409B-8597-7BCD00B5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A007-1EBC-4ECA-ADD5-3104B688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60995"/>
            <a:ext cx="7886700" cy="32897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EAA1A-2821-4319-8C77-2F542120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928813"/>
            <a:ext cx="46291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4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E52-03E0-4182-B251-83FB6B43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60A6-ABB0-4436-AF05-89AD527F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Program is normally  organized  into three separate files.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Class declarations </a:t>
            </a:r>
            <a:r>
              <a:rPr lang="en-US" dirty="0">
                <a:latin typeface="Garamond" panose="02020404030301010803" pitchFamily="18" charset="0"/>
              </a:rPr>
              <a:t>are placed in a header file 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definitions of </a:t>
            </a:r>
            <a:r>
              <a:rPr lang="en-US" b="1" dirty="0">
                <a:latin typeface="Garamond" panose="02020404030301010803" pitchFamily="18" charset="0"/>
              </a:rPr>
              <a:t>member functions </a:t>
            </a:r>
            <a:r>
              <a:rPr lang="en-US" dirty="0">
                <a:latin typeface="Garamond" panose="02020404030301010803" pitchFamily="18" charset="0"/>
              </a:rPr>
              <a:t>go into another file. 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main program </a:t>
            </a:r>
            <a:r>
              <a:rPr lang="en-US" dirty="0">
                <a:latin typeface="Garamond" panose="02020404030301010803" pitchFamily="18" charset="0"/>
              </a:rPr>
              <a:t>is placed in a third file 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It should  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include</a:t>
            </a:r>
            <a:r>
              <a:rPr lang="en-US" dirty="0">
                <a:latin typeface="Garamond" panose="02020404030301010803" pitchFamily="18" charset="0"/>
              </a:rPr>
              <a:t>  the previous two files</a:t>
            </a:r>
          </a:p>
        </p:txBody>
      </p:sp>
    </p:spTree>
    <p:extLst>
      <p:ext uri="{BB962C8B-B14F-4D97-AF65-F5344CB8AC3E}">
        <p14:creationId xmlns:p14="http://schemas.microsoft.com/office/powerpoint/2010/main" val="1594388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73BA-3B3E-4EA9-AD41-D005F02E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B679-7582-411F-AF24-70056F5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68330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class definition including the member functions constitute the </a:t>
            </a:r>
            <a:r>
              <a:rPr lang="en-US" b="1" dirty="0">
                <a:latin typeface="Garamond" panose="02020404030301010803" pitchFamily="18" charset="0"/>
              </a:rPr>
              <a:t>server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Main program  is known as </a:t>
            </a:r>
            <a:r>
              <a:rPr lang="en-US" b="1" dirty="0">
                <a:latin typeface="Garamond" panose="02020404030301010803" pitchFamily="18" charset="0"/>
              </a:rPr>
              <a:t>client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server that provides services to the main program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 client uses the server through the </a:t>
            </a:r>
            <a:r>
              <a:rPr lang="en-US" b="1" dirty="0">
                <a:latin typeface="Garamond" panose="02020404030301010803" pitchFamily="18" charset="0"/>
              </a:rPr>
              <a:t>public interface </a:t>
            </a:r>
            <a:r>
              <a:rPr lang="en-US" dirty="0">
                <a:latin typeface="Garamond" panose="02020404030301010803" pitchFamily="18" charset="0"/>
              </a:rPr>
              <a:t>of the class.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EBF8A1-9AB1-409D-9D5B-17A8A72A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263" y="2929885"/>
            <a:ext cx="2665071" cy="17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2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9BE6-2DE6-4886-A6AB-AC648E27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9FA3-2150-47FB-9539-5F7006C6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Linux, use the “cc” (uppercase) command to compile the program.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The compiler produces the executable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112D-F630-430C-8F5F-19164FA3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Beginning with 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912C-9628-49A7-B5D3-4691EA91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7524"/>
            <a:ext cx="7886700" cy="2633614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C++ is a compiled, object-oriented language</a:t>
            </a:r>
          </a:p>
          <a:p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ts val="525"/>
              </a:spcBef>
              <a:buClr>
                <a:srgbClr val="3333CC"/>
              </a:buClr>
              <a:buSzPct val="60000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C was developed in the 1970’s by Dennis Ritchie of AT&amp;T Bell Labs</a:t>
            </a:r>
          </a:p>
          <a:p>
            <a:pPr>
              <a:spcBef>
                <a:spcPts val="525"/>
              </a:spcBef>
              <a:buClr>
                <a:srgbClr val="3333CC"/>
              </a:buClr>
              <a:buSzPct val="60000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ts val="525"/>
              </a:spcBef>
              <a:buClr>
                <a:srgbClr val="3333CC"/>
              </a:buClr>
              <a:buSzPct val="60000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C++ was developed in the early 1980’s by Bjarne </a:t>
            </a:r>
            <a:r>
              <a:rPr lang="en-US" altLang="en-US" dirty="0" err="1">
                <a:solidFill>
                  <a:srgbClr val="000000"/>
                </a:solidFill>
                <a:latin typeface="Garamond" panose="02020404030301010803" pitchFamily="18" charset="0"/>
              </a:rPr>
              <a:t>Stroustrup</a:t>
            </a:r>
            <a:r>
              <a:rPr lang="en-U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 of AT&amp;T Bell Labs.</a:t>
            </a:r>
          </a:p>
          <a:p>
            <a:r>
              <a:rPr lang="en-US" dirty="0">
                <a:solidFill>
                  <a:srgbClr val="000000"/>
                </a:solidFill>
                <a:latin typeface="Garamond" panose="02020404030301010803" pitchFamily="18" charset="0"/>
              </a:rPr>
              <a:t>C++ is a superset of C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94AC4D-CFB2-4B75-8B43-FBAF71BFC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34" y="4860083"/>
            <a:ext cx="6477000" cy="87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08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6" y="35699"/>
            <a:ext cx="9144000" cy="6857999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396" y="35699"/>
            <a:ext cx="38100" cy="68580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8" y="35699"/>
            <a:ext cx="57913" cy="6857997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140" y="35699"/>
            <a:ext cx="19812" cy="685800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84" y="35699"/>
            <a:ext cx="304800" cy="6857999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512" y="35699"/>
            <a:ext cx="9144" cy="6858000"/>
          </a:xfrm>
          <a:prstGeom prst="rect">
            <a:avLst/>
          </a:prstGeom>
        </p:spPr>
      </p:pic>
      <p:sp>
        <p:nvSpPr>
          <p:cNvPr id="2" name="object 6"/>
          <p:cNvSpPr/>
          <p:nvPr/>
        </p:nvSpPr>
        <p:spPr>
          <a:xfrm>
            <a:off x="8148132" y="575069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0324" y="292000"/>
            <a:ext cx="2205412" cy="7540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00" b="1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T</a:t>
            </a:r>
            <a:r>
              <a:rPr sz="3900" b="1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OKENS</a:t>
            </a:r>
            <a:endParaRPr sz="39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40324" y="1703209"/>
            <a:ext cx="5509072" cy="1089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The Smallest Units in a program are known as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token</a:t>
            </a:r>
            <a:r>
              <a:rPr lang="en-US" sz="2400" b="1" spc="10" dirty="0">
                <a:latin typeface="Garamond" panose="02020404030301010803" pitchFamily="18" charset="0"/>
                <a:cs typeface="Arial"/>
              </a:rPr>
              <a:t>s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.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C++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has following tokens: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06084" y="2937458"/>
            <a:ext cx="1300677" cy="1615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100" spc="10" dirty="0">
                <a:latin typeface="Garamond" panose="02020404030301010803" pitchFamily="18" charset="0"/>
                <a:cs typeface="Arial"/>
              </a:rPr>
              <a:t>Keywords</a:t>
            </a:r>
            <a:endParaRPr sz="21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100" spc="10" dirty="0">
                <a:latin typeface="Garamond" panose="02020404030301010803" pitchFamily="18" charset="0"/>
                <a:cs typeface="Arial"/>
              </a:rPr>
              <a:t>Identifiers</a:t>
            </a:r>
            <a:endParaRPr sz="21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100" spc="10" dirty="0">
                <a:latin typeface="Garamond" panose="02020404030301010803" pitchFamily="18" charset="0"/>
                <a:cs typeface="Arial"/>
              </a:rPr>
              <a:t>Constants</a:t>
            </a:r>
            <a:endParaRPr sz="21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100" spc="10" dirty="0">
                <a:latin typeface="Garamond" panose="02020404030301010803" pitchFamily="18" charset="0"/>
                <a:cs typeface="Arial"/>
              </a:rPr>
              <a:t>Strings</a:t>
            </a:r>
            <a:endParaRPr sz="21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100" spc="10" dirty="0">
                <a:latin typeface="Garamond" panose="02020404030301010803" pitchFamily="18" charset="0"/>
                <a:cs typeface="Arial"/>
              </a:rPr>
              <a:t>Operators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632"/>
            <a:ext cx="9144000" cy="6857999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483362"/>
            <a:ext cx="1783758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K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EYWORDS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7510"/>
            <a:ext cx="7407736" cy="293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Keywords are reserved words in proramming .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Each keyword has fixed meaning and that can not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be changed by user.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For Ex: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506272">
              <a:lnSpc>
                <a:spcPct val="100000"/>
              </a:lnSpc>
            </a:pPr>
            <a:r>
              <a:rPr sz="2400" i="1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num1;   </a:t>
            </a:r>
            <a:endParaRPr lang="en-US" sz="2400" i="1" spc="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6272">
              <a:lnSpc>
                <a:spcPct val="100000"/>
              </a:lnSpc>
            </a:pPr>
            <a:endParaRPr lang="en-US" sz="2400" i="1" spc="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6272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where </a:t>
            </a:r>
            <a:r>
              <a:rPr sz="2400" b="1" i="1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is keyword indicates </a:t>
            </a:r>
            <a:r>
              <a:rPr sz="2400" b="1" i="1" spc="10" dirty="0"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400" b="1" i="1" spc="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is 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of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integer type.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162" y="214325"/>
            <a:ext cx="2035936" cy="383972"/>
          </a:xfrm>
          <a:custGeom>
            <a:avLst/>
            <a:gdLst/>
            <a:ahLst/>
            <a:cxnLst/>
            <a:rect l="l" t="t" r="r" b="b"/>
            <a:pathLst>
              <a:path w="2035936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7D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93188" y="214325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7D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29125" y="214325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7D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65062" y="214325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7D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7162" y="598246"/>
            <a:ext cx="2035936" cy="383972"/>
          </a:xfrm>
          <a:custGeom>
            <a:avLst/>
            <a:gdLst/>
            <a:ahLst/>
            <a:cxnLst/>
            <a:rect l="l" t="t" r="r" b="b"/>
            <a:pathLst>
              <a:path w="2035936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93188" y="598246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object 15"/>
          <p:cNvSpPr/>
          <p:nvPr/>
        </p:nvSpPr>
        <p:spPr>
          <a:xfrm>
            <a:off x="4429125" y="598246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" name="object 16"/>
          <p:cNvSpPr/>
          <p:nvPr/>
        </p:nvSpPr>
        <p:spPr>
          <a:xfrm>
            <a:off x="6465062" y="598246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" name="object 17"/>
          <p:cNvSpPr/>
          <p:nvPr/>
        </p:nvSpPr>
        <p:spPr>
          <a:xfrm>
            <a:off x="357162" y="982294"/>
            <a:ext cx="2035936" cy="383972"/>
          </a:xfrm>
          <a:custGeom>
            <a:avLst/>
            <a:gdLst/>
            <a:ahLst/>
            <a:cxnLst/>
            <a:rect l="l" t="t" r="r" b="b"/>
            <a:pathLst>
              <a:path w="2035936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" name="object 18"/>
          <p:cNvSpPr/>
          <p:nvPr/>
        </p:nvSpPr>
        <p:spPr>
          <a:xfrm>
            <a:off x="2393188" y="982294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" name="object 19"/>
          <p:cNvSpPr/>
          <p:nvPr/>
        </p:nvSpPr>
        <p:spPr>
          <a:xfrm>
            <a:off x="4429125" y="982294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7" name="object 20"/>
          <p:cNvSpPr/>
          <p:nvPr/>
        </p:nvSpPr>
        <p:spPr>
          <a:xfrm>
            <a:off x="6465062" y="982294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7162" y="1366215"/>
            <a:ext cx="2035936" cy="383972"/>
          </a:xfrm>
          <a:custGeom>
            <a:avLst/>
            <a:gdLst/>
            <a:ahLst/>
            <a:cxnLst/>
            <a:rect l="l" t="t" r="r" b="b"/>
            <a:pathLst>
              <a:path w="2035936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93188" y="1366215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9125" y="1366215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65062" y="1366215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7162" y="1750263"/>
            <a:ext cx="2035936" cy="383972"/>
          </a:xfrm>
          <a:custGeom>
            <a:avLst/>
            <a:gdLst/>
            <a:ahLst/>
            <a:cxnLst/>
            <a:rect l="l" t="t" r="r" b="b"/>
            <a:pathLst>
              <a:path w="2035936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93188" y="1750263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29125" y="1750263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65062" y="1750263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7162" y="2134184"/>
            <a:ext cx="2035936" cy="383972"/>
          </a:xfrm>
          <a:custGeom>
            <a:avLst/>
            <a:gdLst/>
            <a:ahLst/>
            <a:cxnLst/>
            <a:rect l="l" t="t" r="r" b="b"/>
            <a:pathLst>
              <a:path w="2035936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93188" y="2134184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29125" y="2134184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65062" y="2134184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7162" y="2518105"/>
            <a:ext cx="2035936" cy="383972"/>
          </a:xfrm>
          <a:custGeom>
            <a:avLst/>
            <a:gdLst/>
            <a:ahLst/>
            <a:cxnLst/>
            <a:rect l="l" t="t" r="r" b="b"/>
            <a:pathLst>
              <a:path w="2035936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93188" y="2518105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29125" y="2518105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65062" y="2518105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7162" y="2902153"/>
            <a:ext cx="2035936" cy="383972"/>
          </a:xfrm>
          <a:custGeom>
            <a:avLst/>
            <a:gdLst/>
            <a:ahLst/>
            <a:cxnLst/>
            <a:rect l="l" t="t" r="r" b="b"/>
            <a:pathLst>
              <a:path w="2035936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93188" y="2902153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29125" y="2902153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65062" y="2902153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7162" y="3286074"/>
            <a:ext cx="2035936" cy="383971"/>
          </a:xfrm>
          <a:custGeom>
            <a:avLst/>
            <a:gdLst/>
            <a:ahLst/>
            <a:cxnLst/>
            <a:rect l="l" t="t" r="r" b="b"/>
            <a:pathLst>
              <a:path w="2035936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93188" y="3286074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29125" y="3286074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65062" y="3286074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7162" y="3670122"/>
            <a:ext cx="2035936" cy="383971"/>
          </a:xfrm>
          <a:custGeom>
            <a:avLst/>
            <a:gdLst/>
            <a:ahLst/>
            <a:cxnLst/>
            <a:rect l="l" t="t" r="r" b="b"/>
            <a:pathLst>
              <a:path w="2035936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393188" y="3670122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429125" y="3670122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65062" y="3670122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7162" y="4054043"/>
            <a:ext cx="2035936" cy="383971"/>
          </a:xfrm>
          <a:custGeom>
            <a:avLst/>
            <a:gdLst/>
            <a:ahLst/>
            <a:cxnLst/>
            <a:rect l="l" t="t" r="r" b="b"/>
            <a:pathLst>
              <a:path w="2035936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93188" y="4054043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29125" y="4054043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465062" y="4054043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57162" y="4438091"/>
            <a:ext cx="2035936" cy="383972"/>
          </a:xfrm>
          <a:custGeom>
            <a:avLst/>
            <a:gdLst/>
            <a:ahLst/>
            <a:cxnLst/>
            <a:rect l="l" t="t" r="r" b="b"/>
            <a:pathLst>
              <a:path w="2035936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93188" y="4438091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29125" y="4438091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65062" y="4438091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57162" y="4822012"/>
            <a:ext cx="2035936" cy="383972"/>
          </a:xfrm>
          <a:custGeom>
            <a:avLst/>
            <a:gdLst/>
            <a:ahLst/>
            <a:cxnLst/>
            <a:rect l="l" t="t" r="r" b="b"/>
            <a:pathLst>
              <a:path w="2035936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93188" y="4822012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429125" y="4822012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465062" y="4822012"/>
            <a:ext cx="2035937" cy="383972"/>
          </a:xfrm>
          <a:custGeom>
            <a:avLst/>
            <a:gdLst/>
            <a:ahLst/>
            <a:cxnLst/>
            <a:rect l="l" t="t" r="r" b="b"/>
            <a:pathLst>
              <a:path w="2035937" h="383972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7162" y="5206009"/>
            <a:ext cx="2035936" cy="383971"/>
          </a:xfrm>
          <a:custGeom>
            <a:avLst/>
            <a:gdLst/>
            <a:ahLst/>
            <a:cxnLst/>
            <a:rect l="l" t="t" r="r" b="b"/>
            <a:pathLst>
              <a:path w="2035936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393188" y="5206009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429125" y="5206009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465062" y="5206009"/>
            <a:ext cx="2035937" cy="383971"/>
          </a:xfrm>
          <a:custGeom>
            <a:avLst/>
            <a:gdLst/>
            <a:ahLst/>
            <a:cxnLst/>
            <a:rect l="l" t="t" r="r" b="b"/>
            <a:pathLst>
              <a:path w="2035937" h="383971">
                <a:moveTo>
                  <a:pt x="0" y="383972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83972"/>
                </a:lnTo>
                <a:lnTo>
                  <a:pt x="0" y="383972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7162" y="5589981"/>
            <a:ext cx="2035936" cy="365760"/>
          </a:xfrm>
          <a:custGeom>
            <a:avLst/>
            <a:gdLst/>
            <a:ahLst/>
            <a:cxnLst/>
            <a:rect l="l" t="t" r="r" b="b"/>
            <a:pathLst>
              <a:path w="2035936" h="365760">
                <a:moveTo>
                  <a:pt x="0" y="365760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393188" y="5589981"/>
            <a:ext cx="2035937" cy="365760"/>
          </a:xfrm>
          <a:custGeom>
            <a:avLst/>
            <a:gdLst/>
            <a:ahLst/>
            <a:cxnLst/>
            <a:rect l="l" t="t" r="r" b="b"/>
            <a:pathLst>
              <a:path w="2035937" h="365760">
                <a:moveTo>
                  <a:pt x="0" y="365760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429125" y="5589981"/>
            <a:ext cx="2035937" cy="365760"/>
          </a:xfrm>
          <a:custGeom>
            <a:avLst/>
            <a:gdLst/>
            <a:ahLst/>
            <a:cxnLst/>
            <a:rect l="l" t="t" r="r" b="b"/>
            <a:pathLst>
              <a:path w="2035937" h="365760">
                <a:moveTo>
                  <a:pt x="0" y="365760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465062" y="5589981"/>
            <a:ext cx="2035937" cy="365760"/>
          </a:xfrm>
          <a:custGeom>
            <a:avLst/>
            <a:gdLst/>
            <a:ahLst/>
            <a:cxnLst/>
            <a:rect l="l" t="t" r="r" b="b"/>
            <a:pathLst>
              <a:path w="2035937" h="365760">
                <a:moveTo>
                  <a:pt x="0" y="365760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57162" y="5955741"/>
            <a:ext cx="2035936" cy="365760"/>
          </a:xfrm>
          <a:custGeom>
            <a:avLst/>
            <a:gdLst/>
            <a:ahLst/>
            <a:cxnLst/>
            <a:rect l="l" t="t" r="r" b="b"/>
            <a:pathLst>
              <a:path w="2035936" h="365760">
                <a:moveTo>
                  <a:pt x="0" y="365760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393188" y="5955741"/>
            <a:ext cx="2035937" cy="365760"/>
          </a:xfrm>
          <a:custGeom>
            <a:avLst/>
            <a:gdLst/>
            <a:ahLst/>
            <a:cxnLst/>
            <a:rect l="l" t="t" r="r" b="b"/>
            <a:pathLst>
              <a:path w="2035937" h="365760">
                <a:moveTo>
                  <a:pt x="0" y="365760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429125" y="5955741"/>
            <a:ext cx="2035937" cy="365760"/>
          </a:xfrm>
          <a:custGeom>
            <a:avLst/>
            <a:gdLst/>
            <a:ahLst/>
            <a:cxnLst/>
            <a:rect l="l" t="t" r="r" b="b"/>
            <a:pathLst>
              <a:path w="2035937" h="365760">
                <a:moveTo>
                  <a:pt x="0" y="365760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465062" y="5955741"/>
            <a:ext cx="2035937" cy="365760"/>
          </a:xfrm>
          <a:custGeom>
            <a:avLst/>
            <a:gdLst/>
            <a:ahLst/>
            <a:cxnLst/>
            <a:rect l="l" t="t" r="r" b="b"/>
            <a:pathLst>
              <a:path w="2035937" h="365760">
                <a:moveTo>
                  <a:pt x="0" y="365760"/>
                </a:moveTo>
                <a:lnTo>
                  <a:pt x="0" y="0"/>
                </a:lnTo>
                <a:lnTo>
                  <a:pt x="2035937" y="0"/>
                </a:lnTo>
                <a:lnTo>
                  <a:pt x="203593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386838" y="201549"/>
            <a:ext cx="12700" cy="6132652"/>
          </a:xfrm>
          <a:custGeom>
            <a:avLst/>
            <a:gdLst/>
            <a:ahLst/>
            <a:cxnLst/>
            <a:rect l="l" t="t" r="r" b="b"/>
            <a:pathLst>
              <a:path w="12700" h="6132652">
                <a:moveTo>
                  <a:pt x="6350" y="6350"/>
                </a:moveTo>
                <a:lnTo>
                  <a:pt x="6350" y="612630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422775" y="201549"/>
            <a:ext cx="12700" cy="6132652"/>
          </a:xfrm>
          <a:custGeom>
            <a:avLst/>
            <a:gdLst/>
            <a:ahLst/>
            <a:cxnLst/>
            <a:rect l="l" t="t" r="r" b="b"/>
            <a:pathLst>
              <a:path w="12700" h="6132652">
                <a:moveTo>
                  <a:pt x="6350" y="6350"/>
                </a:moveTo>
                <a:lnTo>
                  <a:pt x="6350" y="612630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458712" y="201549"/>
            <a:ext cx="12700" cy="6132652"/>
          </a:xfrm>
          <a:custGeom>
            <a:avLst/>
            <a:gdLst/>
            <a:ahLst/>
            <a:cxnLst/>
            <a:rect l="l" t="t" r="r" b="b"/>
            <a:pathLst>
              <a:path w="12700" h="6132652">
                <a:moveTo>
                  <a:pt x="6350" y="6350"/>
                </a:moveTo>
                <a:lnTo>
                  <a:pt x="6350" y="612630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31762" y="579247"/>
            <a:ext cx="8194764" cy="38100"/>
          </a:xfrm>
          <a:custGeom>
            <a:avLst/>
            <a:gdLst/>
            <a:ahLst/>
            <a:cxnLst/>
            <a:rect l="l" t="t" r="r" b="b"/>
            <a:pathLst>
              <a:path w="8194764" h="38100">
                <a:moveTo>
                  <a:pt x="19050" y="19050"/>
                </a:moveTo>
                <a:lnTo>
                  <a:pt x="8175714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44462" y="975868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44462" y="1359916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44462" y="1743837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44462" y="2127885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44462" y="2511806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44462" y="2895727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44462" y="3279775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44462" y="3663696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44462" y="4047744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44462" y="4431665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44462" y="4815713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44462" y="5199634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44462" y="5583631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44462" y="5949391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50812" y="201549"/>
            <a:ext cx="12700" cy="6132652"/>
          </a:xfrm>
          <a:custGeom>
            <a:avLst/>
            <a:gdLst/>
            <a:ahLst/>
            <a:cxnLst/>
            <a:rect l="l" t="t" r="r" b="b"/>
            <a:pathLst>
              <a:path w="12700" h="6132652">
                <a:moveTo>
                  <a:pt x="6350" y="6350"/>
                </a:moveTo>
                <a:lnTo>
                  <a:pt x="6350" y="612630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494776" y="201549"/>
            <a:ext cx="12700" cy="6132652"/>
          </a:xfrm>
          <a:custGeom>
            <a:avLst/>
            <a:gdLst/>
            <a:ahLst/>
            <a:cxnLst/>
            <a:rect l="l" t="t" r="r" b="b"/>
            <a:pathLst>
              <a:path w="12700" h="6132652">
                <a:moveTo>
                  <a:pt x="6350" y="6350"/>
                </a:moveTo>
                <a:lnTo>
                  <a:pt x="6350" y="612630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44462" y="207899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44462" y="6315151"/>
            <a:ext cx="8169364" cy="12700"/>
          </a:xfrm>
          <a:custGeom>
            <a:avLst/>
            <a:gdLst/>
            <a:ahLst/>
            <a:cxnLst/>
            <a:rect l="l" t="t" r="r" b="b"/>
            <a:pathLst>
              <a:path w="8169364" h="12700">
                <a:moveTo>
                  <a:pt x="6350" y="6350"/>
                </a:moveTo>
                <a:lnTo>
                  <a:pt x="8163014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95" name="text 1"/>
          <p:cNvSpPr txBox="1"/>
          <p:nvPr/>
        </p:nvSpPr>
        <p:spPr>
          <a:xfrm>
            <a:off x="512673" y="275314"/>
            <a:ext cx="36131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asm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96" name="text 1"/>
          <p:cNvSpPr txBox="1"/>
          <p:nvPr/>
        </p:nvSpPr>
        <p:spPr>
          <a:xfrm>
            <a:off x="2485009" y="275314"/>
            <a:ext cx="62004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double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97" name="text 1"/>
          <p:cNvSpPr txBox="1"/>
          <p:nvPr/>
        </p:nvSpPr>
        <p:spPr>
          <a:xfrm>
            <a:off x="4521073" y="275314"/>
            <a:ext cx="37093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new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98" name="text 1"/>
          <p:cNvSpPr txBox="1"/>
          <p:nvPr/>
        </p:nvSpPr>
        <p:spPr>
          <a:xfrm>
            <a:off x="6557518" y="275314"/>
            <a:ext cx="57695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switch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99" name="text 1"/>
          <p:cNvSpPr txBox="1"/>
          <p:nvPr/>
        </p:nvSpPr>
        <p:spPr>
          <a:xfrm>
            <a:off x="448665" y="659362"/>
            <a:ext cx="39786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auto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0" name="text 1"/>
          <p:cNvSpPr txBox="1"/>
          <p:nvPr/>
        </p:nvSpPr>
        <p:spPr>
          <a:xfrm>
            <a:off x="2485009" y="659362"/>
            <a:ext cx="33534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else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1" name="text 1"/>
          <p:cNvSpPr txBox="1"/>
          <p:nvPr/>
        </p:nvSpPr>
        <p:spPr>
          <a:xfrm>
            <a:off x="4521073" y="659362"/>
            <a:ext cx="77328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operator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2" name="text 1"/>
          <p:cNvSpPr txBox="1"/>
          <p:nvPr/>
        </p:nvSpPr>
        <p:spPr>
          <a:xfrm>
            <a:off x="6557518" y="659362"/>
            <a:ext cx="77970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template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3" name="text 1"/>
          <p:cNvSpPr txBox="1"/>
          <p:nvPr/>
        </p:nvSpPr>
        <p:spPr>
          <a:xfrm>
            <a:off x="448665" y="1043410"/>
            <a:ext cx="50013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break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4" name="text 1"/>
          <p:cNvSpPr txBox="1"/>
          <p:nvPr/>
        </p:nvSpPr>
        <p:spPr>
          <a:xfrm>
            <a:off x="2485009" y="1043410"/>
            <a:ext cx="50706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enum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5" name="text 1"/>
          <p:cNvSpPr txBox="1"/>
          <p:nvPr/>
        </p:nvSpPr>
        <p:spPr>
          <a:xfrm>
            <a:off x="4521073" y="1043410"/>
            <a:ext cx="61549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private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6" name="text 1"/>
          <p:cNvSpPr txBox="1"/>
          <p:nvPr/>
        </p:nvSpPr>
        <p:spPr>
          <a:xfrm>
            <a:off x="6557518" y="1043410"/>
            <a:ext cx="32733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this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7" name="text 1"/>
          <p:cNvSpPr txBox="1"/>
          <p:nvPr/>
        </p:nvSpPr>
        <p:spPr>
          <a:xfrm>
            <a:off x="448665" y="1427458"/>
            <a:ext cx="37702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case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8" name="text 1"/>
          <p:cNvSpPr txBox="1"/>
          <p:nvPr/>
        </p:nvSpPr>
        <p:spPr>
          <a:xfrm>
            <a:off x="2485009" y="1427458"/>
            <a:ext cx="57176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extern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9" name="text 1"/>
          <p:cNvSpPr txBox="1"/>
          <p:nvPr/>
        </p:nvSpPr>
        <p:spPr>
          <a:xfrm>
            <a:off x="4521073" y="1427458"/>
            <a:ext cx="86113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protected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0" name="text 1"/>
          <p:cNvSpPr txBox="1"/>
          <p:nvPr/>
        </p:nvSpPr>
        <p:spPr>
          <a:xfrm>
            <a:off x="6557518" y="1427458"/>
            <a:ext cx="53559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throw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1" name="text 1"/>
          <p:cNvSpPr txBox="1"/>
          <p:nvPr/>
        </p:nvSpPr>
        <p:spPr>
          <a:xfrm>
            <a:off x="448665" y="1811506"/>
            <a:ext cx="47468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catch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2" name="text 1"/>
          <p:cNvSpPr txBox="1"/>
          <p:nvPr/>
        </p:nvSpPr>
        <p:spPr>
          <a:xfrm>
            <a:off x="2485009" y="1811506"/>
            <a:ext cx="41639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float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3" name="text 1"/>
          <p:cNvSpPr txBox="1"/>
          <p:nvPr/>
        </p:nvSpPr>
        <p:spPr>
          <a:xfrm>
            <a:off x="4521073" y="1811506"/>
            <a:ext cx="55752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public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4" name="text 1"/>
          <p:cNvSpPr txBox="1"/>
          <p:nvPr/>
        </p:nvSpPr>
        <p:spPr>
          <a:xfrm>
            <a:off x="6557518" y="1811506"/>
            <a:ext cx="25096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try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5" name="text 1"/>
          <p:cNvSpPr txBox="1"/>
          <p:nvPr/>
        </p:nvSpPr>
        <p:spPr>
          <a:xfrm>
            <a:off x="448665" y="2195554"/>
            <a:ext cx="38683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char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6" name="text 1"/>
          <p:cNvSpPr txBox="1"/>
          <p:nvPr/>
        </p:nvSpPr>
        <p:spPr>
          <a:xfrm>
            <a:off x="2485009" y="2195554"/>
            <a:ext cx="27154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for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7" name="text 1"/>
          <p:cNvSpPr txBox="1"/>
          <p:nvPr/>
        </p:nvSpPr>
        <p:spPr>
          <a:xfrm>
            <a:off x="4521073" y="2195554"/>
            <a:ext cx="66428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register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8" name="text 1"/>
          <p:cNvSpPr txBox="1"/>
          <p:nvPr/>
        </p:nvSpPr>
        <p:spPr>
          <a:xfrm>
            <a:off x="6557518" y="2195554"/>
            <a:ext cx="67101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typedef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9" name="text 1"/>
          <p:cNvSpPr txBox="1"/>
          <p:nvPr/>
        </p:nvSpPr>
        <p:spPr>
          <a:xfrm>
            <a:off x="448665" y="2579602"/>
            <a:ext cx="4199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class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0" name="text 1"/>
          <p:cNvSpPr txBox="1"/>
          <p:nvPr/>
        </p:nvSpPr>
        <p:spPr>
          <a:xfrm>
            <a:off x="2485009" y="2579602"/>
            <a:ext cx="53989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friend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1" name="text 1"/>
          <p:cNvSpPr txBox="1"/>
          <p:nvPr/>
        </p:nvSpPr>
        <p:spPr>
          <a:xfrm>
            <a:off x="4521073" y="2579602"/>
            <a:ext cx="56053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return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2" name="text 1"/>
          <p:cNvSpPr txBox="1"/>
          <p:nvPr/>
        </p:nvSpPr>
        <p:spPr>
          <a:xfrm>
            <a:off x="6557518" y="2579602"/>
            <a:ext cx="52418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union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3" name="text 1"/>
          <p:cNvSpPr txBox="1"/>
          <p:nvPr/>
        </p:nvSpPr>
        <p:spPr>
          <a:xfrm>
            <a:off x="448665" y="2964307"/>
            <a:ext cx="48891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const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4" name="text 1"/>
          <p:cNvSpPr txBox="1"/>
          <p:nvPr/>
        </p:nvSpPr>
        <p:spPr>
          <a:xfrm>
            <a:off x="2485009" y="2964307"/>
            <a:ext cx="41485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goto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5" name="text 1"/>
          <p:cNvSpPr txBox="1"/>
          <p:nvPr/>
        </p:nvSpPr>
        <p:spPr>
          <a:xfrm>
            <a:off x="4521073" y="2964307"/>
            <a:ext cx="47429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short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6" name="text 1"/>
          <p:cNvSpPr txBox="1"/>
          <p:nvPr/>
        </p:nvSpPr>
        <p:spPr>
          <a:xfrm>
            <a:off x="6557518" y="2964307"/>
            <a:ext cx="81015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unsigned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7" name="text 1"/>
          <p:cNvSpPr txBox="1"/>
          <p:nvPr/>
        </p:nvSpPr>
        <p:spPr>
          <a:xfrm>
            <a:off x="448665" y="3348355"/>
            <a:ext cx="78470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continue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8" name="text 1"/>
          <p:cNvSpPr txBox="1"/>
          <p:nvPr/>
        </p:nvSpPr>
        <p:spPr>
          <a:xfrm>
            <a:off x="2485009" y="3348355"/>
            <a:ext cx="12920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if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9" name="text 1"/>
          <p:cNvSpPr txBox="1"/>
          <p:nvPr/>
        </p:nvSpPr>
        <p:spPr>
          <a:xfrm>
            <a:off x="4521073" y="3348355"/>
            <a:ext cx="57676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signed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0" name="text 1"/>
          <p:cNvSpPr txBox="1"/>
          <p:nvPr/>
        </p:nvSpPr>
        <p:spPr>
          <a:xfrm>
            <a:off x="6557518" y="3348355"/>
            <a:ext cx="58105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virtual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1" name="text 1"/>
          <p:cNvSpPr txBox="1"/>
          <p:nvPr/>
        </p:nvSpPr>
        <p:spPr>
          <a:xfrm>
            <a:off x="448665" y="3732403"/>
            <a:ext cx="62292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default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2" name="text 1"/>
          <p:cNvSpPr txBox="1"/>
          <p:nvPr/>
        </p:nvSpPr>
        <p:spPr>
          <a:xfrm>
            <a:off x="2485009" y="3732403"/>
            <a:ext cx="49661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inline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3" name="text 1"/>
          <p:cNvSpPr txBox="1"/>
          <p:nvPr/>
        </p:nvSpPr>
        <p:spPr>
          <a:xfrm>
            <a:off x="4521073" y="3732403"/>
            <a:ext cx="53187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sizeof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4" name="text 1"/>
          <p:cNvSpPr txBox="1"/>
          <p:nvPr/>
        </p:nvSpPr>
        <p:spPr>
          <a:xfrm>
            <a:off x="6557518" y="3732403"/>
            <a:ext cx="3950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void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5" name="text 1"/>
          <p:cNvSpPr txBox="1"/>
          <p:nvPr/>
        </p:nvSpPr>
        <p:spPr>
          <a:xfrm>
            <a:off x="448665" y="4116450"/>
            <a:ext cx="53187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delete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6" name="text 1"/>
          <p:cNvSpPr txBox="1"/>
          <p:nvPr/>
        </p:nvSpPr>
        <p:spPr>
          <a:xfrm>
            <a:off x="2485009" y="4116450"/>
            <a:ext cx="24109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int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7" name="text 1"/>
          <p:cNvSpPr txBox="1"/>
          <p:nvPr/>
        </p:nvSpPr>
        <p:spPr>
          <a:xfrm>
            <a:off x="4521073" y="4116450"/>
            <a:ext cx="47096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static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8" name="text 1"/>
          <p:cNvSpPr txBox="1"/>
          <p:nvPr/>
        </p:nvSpPr>
        <p:spPr>
          <a:xfrm>
            <a:off x="6557518" y="4116450"/>
            <a:ext cx="64863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volatile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9" name="text 1"/>
          <p:cNvSpPr txBox="1"/>
          <p:nvPr/>
        </p:nvSpPr>
        <p:spPr>
          <a:xfrm>
            <a:off x="448665" y="4500499"/>
            <a:ext cx="23500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do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0" name="text 1"/>
          <p:cNvSpPr txBox="1"/>
          <p:nvPr/>
        </p:nvSpPr>
        <p:spPr>
          <a:xfrm>
            <a:off x="2485009" y="4500499"/>
            <a:ext cx="39466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long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1" name="text 1"/>
          <p:cNvSpPr txBox="1"/>
          <p:nvPr/>
        </p:nvSpPr>
        <p:spPr>
          <a:xfrm>
            <a:off x="4521073" y="4500499"/>
            <a:ext cx="52168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struct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2" name="text 1"/>
          <p:cNvSpPr txBox="1"/>
          <p:nvPr/>
        </p:nvSpPr>
        <p:spPr>
          <a:xfrm>
            <a:off x="6557518" y="4500499"/>
            <a:ext cx="47929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while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3" name="text 1"/>
          <p:cNvSpPr txBox="1"/>
          <p:nvPr/>
        </p:nvSpPr>
        <p:spPr>
          <a:xfrm>
            <a:off x="448665" y="4884547"/>
            <a:ext cx="40908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bool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4" name="text 1"/>
          <p:cNvSpPr txBox="1"/>
          <p:nvPr/>
        </p:nvSpPr>
        <p:spPr>
          <a:xfrm>
            <a:off x="2485009" y="4884547"/>
            <a:ext cx="59259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export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5" name="text 1"/>
          <p:cNvSpPr txBox="1"/>
          <p:nvPr/>
        </p:nvSpPr>
        <p:spPr>
          <a:xfrm>
            <a:off x="4521073" y="4884547"/>
            <a:ext cx="142276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reinterpret_cast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6" name="text 1"/>
          <p:cNvSpPr txBox="1"/>
          <p:nvPr/>
        </p:nvSpPr>
        <p:spPr>
          <a:xfrm>
            <a:off x="6557518" y="4884547"/>
            <a:ext cx="87267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typename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7" name="text 1"/>
          <p:cNvSpPr txBox="1"/>
          <p:nvPr/>
        </p:nvSpPr>
        <p:spPr>
          <a:xfrm>
            <a:off x="448665" y="5268595"/>
            <a:ext cx="9537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const_cast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8" name="text 1"/>
          <p:cNvSpPr txBox="1"/>
          <p:nvPr/>
        </p:nvSpPr>
        <p:spPr>
          <a:xfrm>
            <a:off x="2485009" y="5268595"/>
            <a:ext cx="40876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false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9" name="text 1"/>
          <p:cNvSpPr txBox="1"/>
          <p:nvPr/>
        </p:nvSpPr>
        <p:spPr>
          <a:xfrm>
            <a:off x="4521073" y="5268595"/>
            <a:ext cx="93583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static_cast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0" name="text 1"/>
          <p:cNvSpPr txBox="1"/>
          <p:nvPr/>
        </p:nvSpPr>
        <p:spPr>
          <a:xfrm>
            <a:off x="6557518" y="5268595"/>
            <a:ext cx="47769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using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1" name="text 1"/>
          <p:cNvSpPr txBox="1"/>
          <p:nvPr/>
        </p:nvSpPr>
        <p:spPr>
          <a:xfrm>
            <a:off x="448665" y="5652592"/>
            <a:ext cx="122405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dynamic_cast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2" name="text 1"/>
          <p:cNvSpPr txBox="1"/>
          <p:nvPr/>
        </p:nvSpPr>
        <p:spPr>
          <a:xfrm>
            <a:off x="2485009" y="5652592"/>
            <a:ext cx="72571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mutable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3" name="text 1"/>
          <p:cNvSpPr txBox="1"/>
          <p:nvPr/>
        </p:nvSpPr>
        <p:spPr>
          <a:xfrm>
            <a:off x="4521073" y="5652592"/>
            <a:ext cx="36683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true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4" name="text 1"/>
          <p:cNvSpPr txBox="1"/>
          <p:nvPr/>
        </p:nvSpPr>
        <p:spPr>
          <a:xfrm>
            <a:off x="6557518" y="5652592"/>
            <a:ext cx="72430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wchar_t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5" name="text 1"/>
          <p:cNvSpPr txBox="1"/>
          <p:nvPr/>
        </p:nvSpPr>
        <p:spPr>
          <a:xfrm>
            <a:off x="448665" y="6018352"/>
            <a:ext cx="65146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explicit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6" name="text 1"/>
          <p:cNvSpPr txBox="1"/>
          <p:nvPr/>
        </p:nvSpPr>
        <p:spPr>
          <a:xfrm>
            <a:off x="2485009" y="6018352"/>
            <a:ext cx="98616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namespace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7" name="text 1"/>
          <p:cNvSpPr txBox="1"/>
          <p:nvPr/>
        </p:nvSpPr>
        <p:spPr>
          <a:xfrm>
            <a:off x="4521073" y="6018352"/>
            <a:ext cx="55271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typeid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95" name="object 95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4588115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I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DENTIFIERS AND CONSTANTS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7510"/>
            <a:ext cx="5860322" cy="25668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Identifier is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user defined names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of variables,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functions,arrays, classes,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etc.</a:t>
            </a: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They are the fundamental of any language.</a:t>
            </a: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Each language has its own rules for naming these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identifiers.These are 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as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follow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s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: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4400" y="4523577"/>
            <a:ext cx="5587171" cy="19297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100" spc="10" dirty="0">
                <a:latin typeface="Garamond" panose="02020404030301010803" pitchFamily="18" charset="0"/>
                <a:cs typeface="Arial"/>
              </a:rPr>
              <a:t>Only alphabetic characters,digits and                      </a:t>
            </a:r>
            <a:endParaRPr sz="2100" dirty="0">
              <a:latin typeface="Garamond" panose="02020404030301010803" pitchFamily="18" charset="0"/>
              <a:cs typeface="Arial"/>
            </a:endParaRPr>
          </a:p>
          <a:p>
            <a:pPr marL="274624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underscores are permitted.</a:t>
            </a:r>
            <a:endParaRPr sz="21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100" spc="10" dirty="0">
                <a:latin typeface="Garamond" panose="02020404030301010803" pitchFamily="18" charset="0"/>
                <a:cs typeface="Arial"/>
              </a:rPr>
              <a:t>The name can not start with digits.</a:t>
            </a:r>
            <a:endParaRPr sz="21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100" spc="10" dirty="0">
                <a:latin typeface="Garamond" panose="02020404030301010803" pitchFamily="18" charset="0"/>
                <a:cs typeface="Arial"/>
              </a:rPr>
              <a:t>Uppercase and lowercase letters are distinct.</a:t>
            </a:r>
            <a:endParaRPr sz="21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040" spc="10" dirty="0">
                <a:latin typeface="Garamond" panose="02020404030301010803" pitchFamily="18" charset="0"/>
                <a:cs typeface="Arial"/>
              </a:rPr>
              <a:t>A keyword cannot be used as a variable</a:t>
            </a:r>
            <a:endParaRPr sz="2000" dirty="0">
              <a:latin typeface="Garamond" panose="02020404030301010803" pitchFamily="18" charset="0"/>
              <a:cs typeface="Arial"/>
            </a:endParaRPr>
          </a:p>
          <a:p>
            <a:pPr marL="274624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name.</a:t>
            </a:r>
            <a:endParaRPr sz="2100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96" name="object 96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1667510"/>
            <a:ext cx="6259599" cy="18281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Constants 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refers to 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fixed values 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that do not change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during the execution of program.</a:t>
            </a: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They include integer,character,floating point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numbers and string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97" name="object 9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2672078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C++ 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DATA TYPES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2109851"/>
            <a:ext cx="5915017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C++ data types divided mainly in three categories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as follows: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4400" y="3343719"/>
            <a:ext cx="2850139" cy="9602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100" b="1" spc="10" dirty="0">
                <a:latin typeface="Garamond" panose="02020404030301010803" pitchFamily="18" charset="0"/>
                <a:cs typeface="Arial"/>
              </a:rPr>
              <a:t>Basic data types</a:t>
            </a:r>
            <a:endParaRPr sz="2100" b="1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40" b="1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040" b="1" spc="10" dirty="0">
                <a:latin typeface="Garamond" panose="02020404030301010803" pitchFamily="18" charset="0"/>
                <a:cs typeface="Arial"/>
              </a:rPr>
              <a:t>User defined data types</a:t>
            </a:r>
            <a:endParaRPr sz="2000" b="1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b="1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100" b="1" spc="10" dirty="0">
                <a:latin typeface="Garamond" panose="02020404030301010803" pitchFamily="18" charset="0"/>
                <a:cs typeface="Arial"/>
              </a:rPr>
              <a:t>Derived data types</a:t>
            </a:r>
            <a:endParaRPr sz="2100" b="1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307959" y="55626"/>
            <a:ext cx="743793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11/24/2016</a:t>
            </a:r>
            <a:endParaRPr sz="12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91440" y="108457"/>
            <a:ext cx="904094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B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ASIC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1440" y="634343"/>
            <a:ext cx="81580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DATA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440" y="1092073"/>
            <a:ext cx="92012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TYPES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428750" y="282193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1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1"/>
                </a:lnTo>
                <a:lnTo>
                  <a:pt x="0" y="365761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571875" y="282193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1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1"/>
                </a:lnTo>
                <a:lnTo>
                  <a:pt x="0" y="365761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825492" y="282193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1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1"/>
                </a:lnTo>
                <a:lnTo>
                  <a:pt x="0" y="365761"/>
                </a:ln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428750" y="647954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571875" y="647954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825492" y="647954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428750" y="1013714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571875" y="1013714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825492" y="1013714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428750" y="1379474"/>
            <a:ext cx="2143125" cy="365759"/>
          </a:xfrm>
          <a:custGeom>
            <a:avLst/>
            <a:gdLst/>
            <a:ahLst/>
            <a:cxnLst/>
            <a:rect l="l" t="t" r="r" b="b"/>
            <a:pathLst>
              <a:path w="2143125" h="365759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571875" y="1379474"/>
            <a:ext cx="1253667" cy="365759"/>
          </a:xfrm>
          <a:custGeom>
            <a:avLst/>
            <a:gdLst/>
            <a:ahLst/>
            <a:cxnLst/>
            <a:rect l="l" t="t" r="r" b="b"/>
            <a:pathLst>
              <a:path w="1253667" h="365759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825492" y="1379474"/>
            <a:ext cx="3532632" cy="365759"/>
          </a:xfrm>
          <a:custGeom>
            <a:avLst/>
            <a:gdLst/>
            <a:ahLst/>
            <a:cxnLst/>
            <a:rect l="l" t="t" r="r" b="b"/>
            <a:pathLst>
              <a:path w="3532632" h="365759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428750" y="1745234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571875" y="1745234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825492" y="1745234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428750" y="2110994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571875" y="2110994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825492" y="2110994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428750" y="2476754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571875" y="2476754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825492" y="2476754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428750" y="2842514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571875" y="2842514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825492" y="2842514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428750" y="3208337"/>
            <a:ext cx="2143125" cy="431482"/>
          </a:xfrm>
          <a:custGeom>
            <a:avLst/>
            <a:gdLst/>
            <a:ahLst/>
            <a:cxnLst/>
            <a:rect l="l" t="t" r="r" b="b"/>
            <a:pathLst>
              <a:path w="2143125" h="431482">
                <a:moveTo>
                  <a:pt x="0" y="431483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431483"/>
                </a:lnTo>
                <a:lnTo>
                  <a:pt x="0" y="431483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571875" y="3208337"/>
            <a:ext cx="1253667" cy="431482"/>
          </a:xfrm>
          <a:custGeom>
            <a:avLst/>
            <a:gdLst/>
            <a:ahLst/>
            <a:cxnLst/>
            <a:rect l="l" t="t" r="r" b="b"/>
            <a:pathLst>
              <a:path w="1253667" h="431482">
                <a:moveTo>
                  <a:pt x="0" y="431483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431483"/>
                </a:lnTo>
                <a:lnTo>
                  <a:pt x="0" y="431483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825492" y="3208337"/>
            <a:ext cx="3532632" cy="431482"/>
          </a:xfrm>
          <a:custGeom>
            <a:avLst/>
            <a:gdLst/>
            <a:ahLst/>
            <a:cxnLst/>
            <a:rect l="l" t="t" r="r" b="b"/>
            <a:pathLst>
              <a:path w="3532632" h="431482">
                <a:moveTo>
                  <a:pt x="0" y="431483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431483"/>
                </a:lnTo>
                <a:lnTo>
                  <a:pt x="0" y="431483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428750" y="3639820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3571875" y="3639820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825492" y="3639820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428750" y="4005478"/>
            <a:ext cx="2143125" cy="480415"/>
          </a:xfrm>
          <a:custGeom>
            <a:avLst/>
            <a:gdLst/>
            <a:ahLst/>
            <a:cxnLst/>
            <a:rect l="l" t="t" r="r" b="b"/>
            <a:pathLst>
              <a:path w="2143125" h="480415">
                <a:moveTo>
                  <a:pt x="0" y="480416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480416"/>
                </a:lnTo>
                <a:lnTo>
                  <a:pt x="0" y="480416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571875" y="4005478"/>
            <a:ext cx="1253667" cy="480415"/>
          </a:xfrm>
          <a:custGeom>
            <a:avLst/>
            <a:gdLst/>
            <a:ahLst/>
            <a:cxnLst/>
            <a:rect l="l" t="t" r="r" b="b"/>
            <a:pathLst>
              <a:path w="1253667" h="480415">
                <a:moveTo>
                  <a:pt x="0" y="480416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480416"/>
                </a:lnTo>
                <a:lnTo>
                  <a:pt x="0" y="480416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825492" y="4005478"/>
            <a:ext cx="3532632" cy="480415"/>
          </a:xfrm>
          <a:custGeom>
            <a:avLst/>
            <a:gdLst/>
            <a:ahLst/>
            <a:cxnLst/>
            <a:rect l="l" t="t" r="r" b="b"/>
            <a:pathLst>
              <a:path w="3532632" h="480415">
                <a:moveTo>
                  <a:pt x="0" y="480416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480416"/>
                </a:lnTo>
                <a:lnTo>
                  <a:pt x="0" y="480416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428750" y="4485919"/>
            <a:ext cx="2143125" cy="480415"/>
          </a:xfrm>
          <a:custGeom>
            <a:avLst/>
            <a:gdLst/>
            <a:ahLst/>
            <a:cxnLst/>
            <a:rect l="l" t="t" r="r" b="b"/>
            <a:pathLst>
              <a:path w="2143125" h="480415">
                <a:moveTo>
                  <a:pt x="0" y="480416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480416"/>
                </a:lnTo>
                <a:lnTo>
                  <a:pt x="0" y="480416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571875" y="4485919"/>
            <a:ext cx="1253667" cy="480415"/>
          </a:xfrm>
          <a:custGeom>
            <a:avLst/>
            <a:gdLst/>
            <a:ahLst/>
            <a:cxnLst/>
            <a:rect l="l" t="t" r="r" b="b"/>
            <a:pathLst>
              <a:path w="1253667" h="480415">
                <a:moveTo>
                  <a:pt x="0" y="480416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480416"/>
                </a:lnTo>
                <a:lnTo>
                  <a:pt x="0" y="480416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825492" y="4485919"/>
            <a:ext cx="3532632" cy="480415"/>
          </a:xfrm>
          <a:custGeom>
            <a:avLst/>
            <a:gdLst/>
            <a:ahLst/>
            <a:cxnLst/>
            <a:rect l="l" t="t" r="r" b="b"/>
            <a:pathLst>
              <a:path w="3532632" h="480415">
                <a:moveTo>
                  <a:pt x="0" y="480416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480416"/>
                </a:lnTo>
                <a:lnTo>
                  <a:pt x="0" y="480416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428750" y="4966335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571875" y="4966335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4825492" y="4966335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428750" y="5332120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571875" y="5332120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4825492" y="5332120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428750" y="5697880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571875" y="5697880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825492" y="5697880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EDE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428750" y="6063640"/>
            <a:ext cx="2143125" cy="365760"/>
          </a:xfrm>
          <a:custGeom>
            <a:avLst/>
            <a:gdLst/>
            <a:ahLst/>
            <a:cxnLst/>
            <a:rect l="l" t="t" r="r" b="b"/>
            <a:pathLst>
              <a:path w="2143125" h="365760">
                <a:moveTo>
                  <a:pt x="0" y="365760"/>
                </a:moveTo>
                <a:lnTo>
                  <a:pt x="0" y="0"/>
                </a:lnTo>
                <a:lnTo>
                  <a:pt x="2143125" y="0"/>
                </a:lnTo>
                <a:lnTo>
                  <a:pt x="2143125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3571875" y="6063640"/>
            <a:ext cx="1253667" cy="365760"/>
          </a:xfrm>
          <a:custGeom>
            <a:avLst/>
            <a:gdLst/>
            <a:ahLst/>
            <a:cxnLst/>
            <a:rect l="l" t="t" r="r" b="b"/>
            <a:pathLst>
              <a:path w="1253667" h="365760">
                <a:moveTo>
                  <a:pt x="0" y="365760"/>
                </a:moveTo>
                <a:lnTo>
                  <a:pt x="0" y="0"/>
                </a:lnTo>
                <a:lnTo>
                  <a:pt x="1253667" y="0"/>
                </a:lnTo>
                <a:lnTo>
                  <a:pt x="1253667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825492" y="6063640"/>
            <a:ext cx="3532632" cy="365760"/>
          </a:xfrm>
          <a:custGeom>
            <a:avLst/>
            <a:gdLst/>
            <a:ahLst/>
            <a:cxnLst/>
            <a:rect l="l" t="t" r="r" b="b"/>
            <a:pathLst>
              <a:path w="3532632" h="365760">
                <a:moveTo>
                  <a:pt x="0" y="365760"/>
                </a:moveTo>
                <a:lnTo>
                  <a:pt x="0" y="0"/>
                </a:lnTo>
                <a:lnTo>
                  <a:pt x="3532632" y="0"/>
                </a:lnTo>
                <a:lnTo>
                  <a:pt x="3532632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3565525" y="269493"/>
            <a:ext cx="12700" cy="6172607"/>
          </a:xfrm>
          <a:custGeom>
            <a:avLst/>
            <a:gdLst/>
            <a:ahLst/>
            <a:cxnLst/>
            <a:rect l="l" t="t" r="r" b="b"/>
            <a:pathLst>
              <a:path w="12700" h="6172607">
                <a:moveTo>
                  <a:pt x="6350" y="6350"/>
                </a:moveTo>
                <a:lnTo>
                  <a:pt x="6350" y="616625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4819142" y="269493"/>
            <a:ext cx="12700" cy="6172607"/>
          </a:xfrm>
          <a:custGeom>
            <a:avLst/>
            <a:gdLst/>
            <a:ahLst/>
            <a:cxnLst/>
            <a:rect l="l" t="t" r="r" b="b"/>
            <a:pathLst>
              <a:path w="12700" h="6172607">
                <a:moveTo>
                  <a:pt x="6350" y="6350"/>
                </a:moveTo>
                <a:lnTo>
                  <a:pt x="6350" y="616625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403350" y="628904"/>
            <a:ext cx="6980301" cy="38100"/>
          </a:xfrm>
          <a:custGeom>
            <a:avLst/>
            <a:gdLst/>
            <a:ahLst/>
            <a:cxnLst/>
            <a:rect l="l" t="t" r="r" b="b"/>
            <a:pathLst>
              <a:path w="6980301" h="38100">
                <a:moveTo>
                  <a:pt x="19050" y="19050"/>
                </a:moveTo>
                <a:lnTo>
                  <a:pt x="6961251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416050" y="1007364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416050" y="1373124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416050" y="1738884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416050" y="2104644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416050" y="2470404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416050" y="2836164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416050" y="3201924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416050" y="3633470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416050" y="3999230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416050" y="4479544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416050" y="4959985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416050" y="5325745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1416050" y="5691530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1416050" y="6057290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1422400" y="269493"/>
            <a:ext cx="12700" cy="6172607"/>
          </a:xfrm>
          <a:custGeom>
            <a:avLst/>
            <a:gdLst/>
            <a:ahLst/>
            <a:cxnLst/>
            <a:rect l="l" t="t" r="r" b="b"/>
            <a:pathLst>
              <a:path w="12700" h="6172607">
                <a:moveTo>
                  <a:pt x="6350" y="6350"/>
                </a:moveTo>
                <a:lnTo>
                  <a:pt x="6350" y="616625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8351901" y="269493"/>
            <a:ext cx="12700" cy="6172607"/>
          </a:xfrm>
          <a:custGeom>
            <a:avLst/>
            <a:gdLst/>
            <a:ahLst/>
            <a:cxnLst/>
            <a:rect l="l" t="t" r="r" b="b"/>
            <a:pathLst>
              <a:path w="12700" h="6172607">
                <a:moveTo>
                  <a:pt x="6350" y="6350"/>
                </a:moveTo>
                <a:lnTo>
                  <a:pt x="6350" y="616625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416050" y="275843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416050" y="6423050"/>
            <a:ext cx="6954901" cy="12700"/>
          </a:xfrm>
          <a:custGeom>
            <a:avLst/>
            <a:gdLst/>
            <a:ahLst/>
            <a:cxnLst/>
            <a:rect l="l" t="t" r="r" b="b"/>
            <a:pathLst>
              <a:path w="6954901" h="12700">
                <a:moveTo>
                  <a:pt x="6350" y="6350"/>
                </a:moveTo>
                <a:lnTo>
                  <a:pt x="694855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24710" y="343535"/>
            <a:ext cx="7405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TYPES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818255" y="343535"/>
            <a:ext cx="75501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BYTES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182868" y="343535"/>
            <a:ext cx="84638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RANGE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20317" y="709019"/>
            <a:ext cx="38683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char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135246" y="709019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1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917694" y="709019"/>
            <a:ext cx="104002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-128 to 127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520317" y="1075436"/>
            <a:ext cx="125598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unsigned char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135246" y="1075436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1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917694" y="1075436"/>
            <a:ext cx="74603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0 to 255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520317" y="1441196"/>
            <a:ext cx="102258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signed char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135246" y="1441196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1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917694" y="1441196"/>
            <a:ext cx="104002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-128 to 127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520317" y="1806956"/>
            <a:ext cx="24109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int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135246" y="1806956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2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917694" y="1806956"/>
            <a:ext cx="148117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-32768 to 32767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20317" y="2172440"/>
            <a:ext cx="111024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unsigned int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135246" y="2172440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2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917694" y="2172440"/>
            <a:ext cx="96661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0 to 65535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520317" y="2538730"/>
            <a:ext cx="87684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signed int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135246" y="2538730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2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917694" y="2538730"/>
            <a:ext cx="148117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-32768 to 32767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520317" y="2904490"/>
            <a:ext cx="774379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short int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135246" y="2904490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2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917694" y="2904490"/>
            <a:ext cx="148117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-32768 to 32767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520317" y="3270250"/>
            <a:ext cx="164352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unsigned short int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135246" y="3270250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2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917694" y="3270250"/>
            <a:ext cx="96661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0 to 65535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1520317" y="3701923"/>
            <a:ext cx="141013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signed short int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135246" y="3701923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2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917694" y="3701923"/>
            <a:ext cx="148117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-32768 to 32767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1520317" y="4067683"/>
            <a:ext cx="69474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long int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135246" y="4067683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4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917694" y="4067683"/>
            <a:ext cx="258404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-2147483648 to 2147483647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1520317" y="4548251"/>
            <a:ext cx="133049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signed long int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4135246" y="4548251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4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4917694" y="4548251"/>
            <a:ext cx="264303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-2147483648 to  2147483647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1520317" y="5028692"/>
            <a:ext cx="156389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unsigned long int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4135246" y="5028692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4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9" name="text 1"/>
          <p:cNvSpPr txBox="1"/>
          <p:nvPr/>
        </p:nvSpPr>
        <p:spPr>
          <a:xfrm>
            <a:off x="4917694" y="5028692"/>
            <a:ext cx="151804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0 to 4294967295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0" name="text 1"/>
          <p:cNvSpPr txBox="1"/>
          <p:nvPr/>
        </p:nvSpPr>
        <p:spPr>
          <a:xfrm>
            <a:off x="1520317" y="5394151"/>
            <a:ext cx="41639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float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1" name="text 1"/>
          <p:cNvSpPr txBox="1"/>
          <p:nvPr/>
        </p:nvSpPr>
        <p:spPr>
          <a:xfrm>
            <a:off x="4135246" y="5394151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8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2" name="text 1"/>
          <p:cNvSpPr txBox="1"/>
          <p:nvPr/>
        </p:nvSpPr>
        <p:spPr>
          <a:xfrm>
            <a:off x="4917694" y="5394151"/>
            <a:ext cx="178959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3.4E-38 to 3.4E_38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3" name="text 1"/>
          <p:cNvSpPr txBox="1"/>
          <p:nvPr/>
        </p:nvSpPr>
        <p:spPr>
          <a:xfrm>
            <a:off x="1520317" y="5760491"/>
            <a:ext cx="62004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double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4" name="text 1"/>
          <p:cNvSpPr txBox="1"/>
          <p:nvPr/>
        </p:nvSpPr>
        <p:spPr>
          <a:xfrm>
            <a:off x="4072763" y="5760491"/>
            <a:ext cx="220573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10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5" name="text 1"/>
          <p:cNvSpPr txBox="1"/>
          <p:nvPr/>
        </p:nvSpPr>
        <p:spPr>
          <a:xfrm>
            <a:off x="4917694" y="5760491"/>
            <a:ext cx="204863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1.7E-308 to 1.7E+308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6" name="text 1"/>
          <p:cNvSpPr txBox="1"/>
          <p:nvPr/>
        </p:nvSpPr>
        <p:spPr>
          <a:xfrm>
            <a:off x="1520317" y="6126251"/>
            <a:ext cx="107369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long double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7" name="text 1"/>
          <p:cNvSpPr txBox="1"/>
          <p:nvPr/>
        </p:nvSpPr>
        <p:spPr>
          <a:xfrm>
            <a:off x="4917694" y="6126251"/>
            <a:ext cx="226921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3.4E-4932 to 1.1E+4932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68" name="object 168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4240135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U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SER</a:t>
            </a: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-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DEFINED DATA TYPES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2109851"/>
            <a:ext cx="5355890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There are following user defined data types:</a:t>
            </a:r>
            <a:endParaRPr sz="23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4400" y="2645322"/>
            <a:ext cx="139141" cy="221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</a:t>
            </a:r>
            <a:endParaRPr sz="1400">
              <a:latin typeface="Garamond" panose="02020404030301010803" pitchFamily="18" charset="0"/>
              <a:cs typeface="Wingdings 2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74418" y="2564208"/>
            <a:ext cx="812723" cy="17235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Garamond" panose="02020404030301010803" pitchFamily="18" charset="0"/>
                <a:cs typeface="Arial"/>
              </a:rPr>
              <a:t>struct</a:t>
            </a:r>
            <a:endParaRPr sz="28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aramond" panose="02020404030301010803" pitchFamily="18" charset="0"/>
                <a:cs typeface="Arial"/>
              </a:rPr>
              <a:t>union</a:t>
            </a:r>
            <a:endParaRPr sz="28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aramond" panose="02020404030301010803" pitchFamily="18" charset="0"/>
                <a:cs typeface="Arial"/>
              </a:rPr>
              <a:t>enum</a:t>
            </a:r>
            <a:endParaRPr sz="28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Garamond" panose="02020404030301010803" pitchFamily="18" charset="0"/>
                <a:cs typeface="Arial"/>
              </a:rPr>
              <a:t>class</a:t>
            </a:r>
            <a:endParaRPr sz="2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14400" y="3157386"/>
            <a:ext cx="139141" cy="221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</a:t>
            </a:r>
            <a:endParaRPr sz="1400">
              <a:latin typeface="Garamond" panose="02020404030301010803" pitchFamily="18" charset="0"/>
              <a:cs typeface="Wingdings 2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14400" y="3669704"/>
            <a:ext cx="139141" cy="221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</a:t>
            </a:r>
            <a:endParaRPr sz="1400">
              <a:latin typeface="Garamond" panose="02020404030301010803" pitchFamily="18" charset="0"/>
              <a:cs typeface="Wingdings 2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14400" y="4181768"/>
            <a:ext cx="139141" cy="2215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</a:t>
            </a:r>
            <a:endParaRPr sz="1400">
              <a:latin typeface="Garamond" panose="02020404030301010803" pitchFamily="18" charset="0"/>
              <a:cs typeface="Wingdings 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69" name="object 169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308737"/>
            <a:ext cx="1192021" cy="425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75F6D"/>
                </a:solidFill>
                <a:latin typeface="Arial"/>
                <a:cs typeface="Arial"/>
              </a:rPr>
              <a:t>STUCT</a:t>
            </a:r>
            <a:r>
              <a:rPr sz="3000" spc="10" dirty="0">
                <a:solidFill>
                  <a:srgbClr val="575F6D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996061"/>
            <a:ext cx="6222601" cy="51060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A structure is a collection of simple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variable</a:t>
            </a:r>
            <a:r>
              <a:rPr lang="en-US" sz="2400" b="1" spc="10" dirty="0">
                <a:latin typeface="Garamond" panose="02020404030301010803" pitchFamily="18" charset="0"/>
                <a:cs typeface="Arial"/>
              </a:rPr>
              <a:t>s</a:t>
            </a:r>
            <a:endParaRPr sz="2400" b="1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The variable in a structure 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can be of different type</a:t>
            </a:r>
            <a:endParaRPr sz="2200" b="1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such as </a:t>
            </a:r>
            <a:r>
              <a:rPr sz="2400" spc="10" dirty="0" err="1">
                <a:latin typeface="Garamond" panose="02020404030301010803" pitchFamily="18" charset="0"/>
                <a:cs typeface="Arial"/>
              </a:rPr>
              <a:t>int,char,float,etc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.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This is unlike the array which has all variables of</a:t>
            </a:r>
            <a:endParaRPr sz="23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same data type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The data items in a structure is called the 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member</a:t>
            </a:r>
            <a:endParaRPr sz="2200" b="1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of structure.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Syntax: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420878">
              <a:lnSpc>
                <a:spcPct val="100000"/>
              </a:lnSpc>
            </a:pPr>
            <a:r>
              <a:rPr lang="en-US" sz="2400" b="1" spc="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b="1" spc="1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sz="2400" spc="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structure_name</a:t>
            </a:r>
            <a:endParaRPr lang="en-US" sz="2400" spc="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0878">
              <a:lnSpc>
                <a:spcPct val="100000"/>
              </a:lnSpc>
            </a:pPr>
            <a:r>
              <a:rPr lang="en-US"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7682">
              <a:lnSpc>
                <a:spcPct val="100000"/>
              </a:lnSpc>
            </a:pPr>
            <a:r>
              <a:rPr lang="en-US"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declaration of data member</a:t>
            </a:r>
            <a:r>
              <a:rPr lang="en-US"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7682">
              <a:lnSpc>
                <a:spcPct val="100000"/>
              </a:lnSpc>
            </a:pPr>
            <a:r>
              <a:rPr lang="en-US"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You can access data member of stucture by using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only structure variable with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dot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operator.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6420"/>
          </a:xfrm>
        </p:spPr>
        <p:txBody>
          <a:bodyPr/>
          <a:lstStyle/>
          <a:p>
            <a:r>
              <a:rPr lang="en-US" sz="2800" b="1" spc="10" dirty="0">
                <a:solidFill>
                  <a:srgbClr val="E75C01"/>
                </a:solidFill>
                <a:latin typeface="Arial"/>
                <a:cs typeface="Arial"/>
              </a:rPr>
              <a:t>PROGRAMME OF STRUCTURE</a:t>
            </a:r>
            <a:br>
              <a:rPr lang="en-US" sz="2800" b="1" dirty="0">
                <a:latin typeface="Arial"/>
                <a:cs typeface="Arial"/>
              </a:rPr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2984"/>
            <a:ext cx="7886700" cy="5357850"/>
          </a:xfrm>
        </p:spPr>
        <p:txBody>
          <a:bodyPr/>
          <a:lstStyle/>
          <a:p>
            <a:pPr marL="0">
              <a:lnSpc>
                <a:spcPct val="100000"/>
              </a:lnSpc>
              <a:buNone/>
            </a:pP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0"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 student{</a:t>
            </a:r>
          </a:p>
          <a:p>
            <a:pPr marL="64008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               int 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Roll_No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64008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		        char name[15];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64008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		        int 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cPlus,maths,sql,dfs,total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64008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		        float per;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	     };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254507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 student s;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254507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&lt;&lt;"Enter Roll No:";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254507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s.Roll_No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254507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&lt;&lt;"Enter Name:";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254507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&gt;&gt;s.name;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316991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&lt;&lt;"Enter Marks For 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CPlus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:";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254507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s.cPlus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;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pPr marL="316992">
              <a:lnSpc>
                <a:spcPct val="100000"/>
              </a:lnSpc>
              <a:buNone/>
            </a:pP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600" b="1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b="1" spc="10" dirty="0">
                <a:latin typeface="Courier New" pitchFamily="49" charset="0"/>
                <a:cs typeface="Courier New" pitchFamily="49" charset="0"/>
              </a:rPr>
              <a:t>&lt;&lt;"Enter Marks For Maths:";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CEE7-32B7-4279-8F30-70813D59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0CC9-F155-4604-9852-13AD1576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We can build special </a:t>
            </a:r>
            <a:r>
              <a:rPr lang="en-US" b="1" dirty="0">
                <a:latin typeface="Garamond" panose="02020404030301010803" pitchFamily="18" charset="0"/>
              </a:rPr>
              <a:t>object-oriented libraries </a:t>
            </a:r>
            <a:r>
              <a:rPr lang="en-US" dirty="0">
                <a:latin typeface="Garamond" panose="02020404030301010803" pitchFamily="18" charset="0"/>
              </a:rPr>
              <a:t>which can be used later by many programmers.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C++  maps the </a:t>
            </a:r>
            <a:r>
              <a:rPr lang="en-US" b="1" dirty="0">
                <a:latin typeface="Garamond" panose="02020404030301010803" pitchFamily="18" charset="0"/>
              </a:rPr>
              <a:t>real-world problems</a:t>
            </a:r>
            <a:r>
              <a:rPr lang="en-US" dirty="0">
                <a:latin typeface="Garamond" panose="02020404030301010803" pitchFamily="18" charset="0"/>
              </a:rPr>
              <a:t>, C part of C++ gives the language the ability to get closed to the  </a:t>
            </a:r>
            <a:r>
              <a:rPr lang="en-US" b="1" dirty="0">
                <a:latin typeface="Garamond" panose="02020404030301010803" pitchFamily="18" charset="0"/>
              </a:rPr>
              <a:t>machine-level details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C++ programs are easily </a:t>
            </a:r>
            <a:r>
              <a:rPr lang="en-US" b="1" dirty="0">
                <a:latin typeface="Garamond" panose="02020404030301010803" pitchFamily="18" charset="0"/>
              </a:rPr>
              <a:t>maintainable</a:t>
            </a:r>
            <a:r>
              <a:rPr lang="en-US" dirty="0">
                <a:latin typeface="Garamond" panose="02020404030301010803" pitchFamily="18" charset="0"/>
              </a:rPr>
              <a:t> and </a:t>
            </a:r>
            <a:r>
              <a:rPr lang="en-US" b="1" dirty="0">
                <a:latin typeface="Garamond" panose="02020404030301010803" pitchFamily="18" charset="0"/>
              </a:rPr>
              <a:t>expandable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new feature can be easily added using the existing structure of an object.</a:t>
            </a:r>
          </a:p>
        </p:txBody>
      </p:sp>
    </p:spTree>
    <p:extLst>
      <p:ext uri="{BB962C8B-B14F-4D97-AF65-F5344CB8AC3E}">
        <p14:creationId xmlns:p14="http://schemas.microsoft.com/office/powerpoint/2010/main" val="536792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5A8E-D87C-4D73-B2CE-289633F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pc="10" dirty="0">
                <a:solidFill>
                  <a:srgbClr val="E75C01"/>
                </a:solidFill>
                <a:latin typeface="Arial"/>
                <a:cs typeface="Arial"/>
              </a:rPr>
              <a:t>PROGRAMME OF STRUCTURE</a:t>
            </a:r>
            <a:br>
              <a:rPr lang="en-US" sz="2800" dirty="0">
                <a:latin typeface="Arial"/>
                <a:cs typeface="Arial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1BF3-4C2C-49A0-9C9D-6254E30C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736"/>
            <a:ext cx="7886700" cy="4748227"/>
          </a:xfrm>
        </p:spPr>
        <p:txBody>
          <a:bodyPr>
            <a:normAutofit/>
          </a:bodyPr>
          <a:lstStyle/>
          <a:p>
            <a:pPr marL="64008">
              <a:lnSpc>
                <a:spcPct val="100000"/>
              </a:lnSpc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s.maths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&lt;&lt;"Enter Marks For </a:t>
            </a: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 :";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&gt;&gt;s.sql;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&lt;&lt;"Enter Marks For DFS:";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64008">
              <a:lnSpc>
                <a:spcPct val="100000"/>
              </a:lnSpc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&gt;&gt;s.dfs;</a:t>
            </a:r>
          </a:p>
          <a:p>
            <a:pPr marL="0">
              <a:lnSpc>
                <a:spcPct val="100000"/>
              </a:lnSpc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s.total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s.cPlus+s.maths+s.sql+s.dfs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254507">
              <a:lnSpc>
                <a:spcPct val="100000"/>
              </a:lnSpc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s.per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s.total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/4;</a:t>
            </a:r>
          </a:p>
          <a:p>
            <a:pPr marL="126492">
              <a:lnSpc>
                <a:spcPct val="100000"/>
              </a:lnSpc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&lt;&lt;"Your Roll No is:"&lt;&lt;</a:t>
            </a: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s.Roll_No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&lt;&lt;"\n";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126492">
              <a:lnSpc>
                <a:spcPct val="100000"/>
              </a:lnSpc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&lt;&lt;"Your Name is:"&lt;&lt;s.name&lt;&lt;"\n";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190500">
              <a:lnSpc>
                <a:spcPct val="100000"/>
              </a:lnSpc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&lt;&lt;"Your Total is:"&lt;&lt;</a:t>
            </a: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s.total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&lt;&lt;"\n";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190500">
              <a:lnSpc>
                <a:spcPct val="100000"/>
              </a:lnSpc>
              <a:buNone/>
            </a:pP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&lt;&lt;"Your Percentage   		   	is:"&lt;&lt;</a:t>
            </a:r>
            <a:r>
              <a:rPr lang="en-US" sz="1600" b="1" spc="10" dirty="0" err="1">
                <a:latin typeface="Courier New" pitchFamily="49" charset="0"/>
                <a:cs typeface="Courier New" pitchFamily="49" charset="0"/>
              </a:rPr>
              <a:t>s.per</a:t>
            </a: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&lt;&lt;"%"&lt;&lt;"\n";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return 0;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sz="1600" b="1" spc="1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83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7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7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72" name="object 172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72" y="1071372"/>
            <a:ext cx="6644640" cy="41559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8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8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73" name="object 17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009523"/>
            <a:ext cx="1066495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75F6D"/>
                </a:solidFill>
                <a:latin typeface="Arial"/>
                <a:cs typeface="Arial"/>
              </a:rPr>
              <a:t>UNION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61188" y="1667510"/>
            <a:ext cx="812901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722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Structure and union both contain variables of different data types</a:t>
            </a:r>
          </a:p>
          <a:p>
            <a:pPr marL="61722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difference is :</a:t>
            </a:r>
          </a:p>
          <a:p>
            <a:pPr marL="107442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total memory required to store a </a:t>
            </a:r>
            <a:r>
              <a:rPr lang="en-US" sz="2400" b="1" dirty="0"/>
              <a:t>structure</a:t>
            </a:r>
            <a:r>
              <a:rPr lang="en-US" sz="2400" dirty="0"/>
              <a:t> variable  is equal to the </a:t>
            </a:r>
            <a:r>
              <a:rPr lang="en-US" sz="2400" b="1" dirty="0"/>
              <a:t>sum of size of all the members</a:t>
            </a:r>
            <a:r>
              <a:rPr lang="en-US" sz="2400" dirty="0"/>
              <a:t>.</a:t>
            </a:r>
          </a:p>
          <a:p>
            <a:pPr marL="107442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07442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b="1" dirty="0"/>
              <a:t>union</a:t>
            </a:r>
            <a:r>
              <a:rPr lang="en-US" sz="2400" dirty="0"/>
              <a:t>, the total memory space allocated is equal to the </a:t>
            </a:r>
            <a:r>
              <a:rPr lang="en-US" sz="2400" b="1" dirty="0"/>
              <a:t>member with largest size</a:t>
            </a:r>
            <a:endParaRPr sz="2400" b="1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8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74" name="object 174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211259" y="464770"/>
            <a:ext cx="7997061" cy="22159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For example:</a:t>
            </a:r>
            <a:endParaRPr lang="en-US" sz="2400" dirty="0">
              <a:latin typeface="Garamond" panose="02020404030301010803" pitchFamily="18" charset="0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If a union contains variable like int, </a:t>
            </a:r>
            <a:r>
              <a:rPr sz="2400" spc="10" dirty="0" err="1">
                <a:latin typeface="Garamond" panose="02020404030301010803" pitchFamily="18" charset="0"/>
                <a:cs typeface="Arial"/>
              </a:rPr>
              <a:t>char,float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 then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the memory</a:t>
            </a: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400" spc="10" dirty="0">
                <a:latin typeface="Garamond" panose="02020404030301010803" pitchFamily="18" charset="0"/>
                <a:cs typeface="Arial"/>
              </a:rPr>
              <a:t>   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 consume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d will be equal to the size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 of float variable</a:t>
            </a: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because float is highest among all variable of data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624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type.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19988" y="2776198"/>
            <a:ext cx="2039661" cy="1052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Syntax: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97815">
              <a:lnSpc>
                <a:spcPct val="100000"/>
              </a:lnSpc>
            </a:pPr>
            <a:r>
              <a:rPr sz="2040" spc="10" dirty="0">
                <a:latin typeface="Garamond" panose="02020404030301010803" pitchFamily="18" charset="0"/>
                <a:cs typeface="Arial"/>
              </a:rPr>
              <a:t>union union_name</a:t>
            </a:r>
            <a:endParaRPr sz="2000">
              <a:latin typeface="Garamond" panose="02020404030301010803" pitchFamily="18" charset="0"/>
              <a:cs typeface="Arial"/>
            </a:endParaRPr>
          </a:p>
          <a:p>
            <a:pPr marL="506272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{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137150" y="3218688"/>
            <a:ext cx="240963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//union declaration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349119" y="4102608"/>
            <a:ext cx="245323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data_type member1;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data_type member2;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49119" y="4999959"/>
            <a:ext cx="309059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…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34719" y="5428793"/>
            <a:ext cx="21736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};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9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9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75" name="object 175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638345" y="188640"/>
            <a:ext cx="6620210" cy="14773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lang="en-US" sz="2400" b="1" spc="10" dirty="0">
                <a:latin typeface="Garamond" panose="02020404030301010803" pitchFamily="18" charset="0"/>
                <a:cs typeface="Arial"/>
              </a:rPr>
              <a:t>Memory representation in union</a:t>
            </a:r>
            <a:endParaRPr lang="en-US"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 marL="338327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union stu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dent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{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338327">
              <a:lnSpc>
                <a:spcPct val="100000"/>
              </a:lnSpc>
            </a:pPr>
            <a:r>
              <a:rPr lang="en-US" sz="2400" spc="10" dirty="0">
                <a:latin typeface="Garamond" panose="02020404030301010803" pitchFamily="18" charset="0"/>
                <a:cs typeface="Arial"/>
              </a:rPr>
              <a:t>                         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int roll_no;     //occupies 2 bytes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6967" y="1675235"/>
            <a:ext cx="359117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2400" spc="10" dirty="0">
                <a:latin typeface="Garamond" panose="02020404030301010803" pitchFamily="18" charset="0"/>
                <a:cs typeface="Arial"/>
              </a:rPr>
              <a:t>                          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char grade ;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9109" y="1694379"/>
            <a:ext cx="227286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//occupies 1 bytes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2081149"/>
            <a:ext cx="2510303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2400" spc="10" dirty="0">
                <a:latin typeface="Garamond" panose="02020404030301010803" pitchFamily="18" charset="0"/>
                <a:cs typeface="Arial"/>
              </a:rPr>
              <a:t>                        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}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s1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;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1643634" y="3358133"/>
            <a:ext cx="5858256" cy="858012"/>
          </a:xfrm>
          <a:custGeom>
            <a:avLst/>
            <a:gdLst/>
            <a:ahLst/>
            <a:cxnLst/>
            <a:rect l="l" t="t" r="r" b="b"/>
            <a:pathLst>
              <a:path w="5858256" h="858012">
                <a:moveTo>
                  <a:pt x="0" y="858013"/>
                </a:moveTo>
                <a:lnTo>
                  <a:pt x="0" y="0"/>
                </a:lnTo>
                <a:lnTo>
                  <a:pt x="5858256" y="0"/>
                </a:lnTo>
                <a:lnTo>
                  <a:pt x="5858256" y="858013"/>
                </a:lnTo>
                <a:lnTo>
                  <a:pt x="0" y="85801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1630679" y="3345180"/>
            <a:ext cx="5884164" cy="883920"/>
          </a:xfrm>
          <a:custGeom>
            <a:avLst/>
            <a:gdLst/>
            <a:ahLst/>
            <a:cxnLst/>
            <a:rect l="l" t="t" r="r" b="b"/>
            <a:pathLst>
              <a:path w="5884164" h="883920">
                <a:moveTo>
                  <a:pt x="12955" y="870966"/>
                </a:moveTo>
                <a:lnTo>
                  <a:pt x="12955" y="12953"/>
                </a:lnTo>
                <a:lnTo>
                  <a:pt x="5871211" y="12953"/>
                </a:lnTo>
                <a:lnTo>
                  <a:pt x="5871211" y="870966"/>
                </a:lnTo>
                <a:lnTo>
                  <a:pt x="12955" y="870966"/>
                </a:lnTo>
                <a:close/>
              </a:path>
            </a:pathLst>
          </a:custGeom>
          <a:ln w="25908">
            <a:solidFill>
              <a:srgbClr val="BB612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pic>
        <p:nvPicPr>
          <p:cNvPr id="9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04" y="3351275"/>
            <a:ext cx="12192" cy="86944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585593" y="3633851"/>
            <a:ext cx="621645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Garamond" panose="02020404030301010803" pitchFamily="18" charset="0"/>
                <a:cs typeface="Arial"/>
              </a:rPr>
              <a:t>Byte 0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586730" y="3705479"/>
            <a:ext cx="604012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Garamond" panose="02020404030301010803" pitchFamily="18" charset="0"/>
                <a:cs typeface="Arial"/>
              </a:rPr>
              <a:t>Byte 1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287518" y="2842895"/>
            <a:ext cx="2214625" cy="176911"/>
          </a:xfrm>
          <a:custGeom>
            <a:avLst/>
            <a:gdLst/>
            <a:ahLst/>
            <a:cxnLst/>
            <a:rect l="l" t="t" r="r" b="b"/>
            <a:pathLst>
              <a:path w="2214625" h="176911">
                <a:moveTo>
                  <a:pt x="0" y="67945"/>
                </a:moveTo>
                <a:lnTo>
                  <a:pt x="2176907" y="69469"/>
                </a:lnTo>
                <a:lnTo>
                  <a:pt x="2176907" y="107569"/>
                </a:lnTo>
                <a:lnTo>
                  <a:pt x="0" y="106045"/>
                </a:lnTo>
                <a:close/>
                <a:moveTo>
                  <a:pt x="2072259" y="5333"/>
                </a:moveTo>
                <a:lnTo>
                  <a:pt x="2214625" y="88645"/>
                </a:lnTo>
                <a:lnTo>
                  <a:pt x="2072132" y="171576"/>
                </a:lnTo>
                <a:lnTo>
                  <a:pt x="2072132" y="171576"/>
                </a:lnTo>
                <a:cubicBezTo>
                  <a:pt x="2062988" y="176911"/>
                  <a:pt x="2051304" y="173863"/>
                  <a:pt x="2046097" y="164719"/>
                </a:cubicBezTo>
                <a:cubicBezTo>
                  <a:pt x="2040763" y="155701"/>
                  <a:pt x="2043811" y="144018"/>
                  <a:pt x="2052955" y="138683"/>
                </a:cubicBezTo>
                <a:lnTo>
                  <a:pt x="2167255" y="72136"/>
                </a:lnTo>
                <a:lnTo>
                  <a:pt x="2167255" y="105029"/>
                </a:lnTo>
                <a:lnTo>
                  <a:pt x="2052955" y="38226"/>
                </a:lnTo>
                <a:cubicBezTo>
                  <a:pt x="2043938" y="32893"/>
                  <a:pt x="2040889" y="21208"/>
                  <a:pt x="2046097" y="12192"/>
                </a:cubicBezTo>
                <a:cubicBezTo>
                  <a:pt x="2051431" y="3048"/>
                  <a:pt x="2063114" y="0"/>
                  <a:pt x="2072259" y="5333"/>
                </a:cubicBez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715135" y="2841625"/>
            <a:ext cx="2000377" cy="176784"/>
          </a:xfrm>
          <a:custGeom>
            <a:avLst/>
            <a:gdLst/>
            <a:ahLst/>
            <a:cxnLst/>
            <a:rect l="l" t="t" r="r" b="b"/>
            <a:pathLst>
              <a:path w="2000377" h="176784">
                <a:moveTo>
                  <a:pt x="2000377" y="108965"/>
                </a:moveTo>
                <a:lnTo>
                  <a:pt x="37846" y="107315"/>
                </a:lnTo>
                <a:lnTo>
                  <a:pt x="37846" y="69215"/>
                </a:lnTo>
                <a:lnTo>
                  <a:pt x="2000377" y="70865"/>
                </a:lnTo>
                <a:close/>
                <a:moveTo>
                  <a:pt x="142494" y="171450"/>
                </a:moveTo>
                <a:lnTo>
                  <a:pt x="0" y="88265"/>
                </a:lnTo>
                <a:lnTo>
                  <a:pt x="142621" y="5207"/>
                </a:lnTo>
                <a:cubicBezTo>
                  <a:pt x="151765" y="0"/>
                  <a:pt x="163322" y="3048"/>
                  <a:pt x="168656" y="12065"/>
                </a:cubicBezTo>
                <a:cubicBezTo>
                  <a:pt x="173990" y="21209"/>
                  <a:pt x="170815" y="32893"/>
                  <a:pt x="161797" y="38227"/>
                </a:cubicBezTo>
                <a:lnTo>
                  <a:pt x="47371" y="104775"/>
                </a:lnTo>
                <a:lnTo>
                  <a:pt x="47497" y="71882"/>
                </a:lnTo>
                <a:lnTo>
                  <a:pt x="161671" y="138557"/>
                </a:lnTo>
                <a:lnTo>
                  <a:pt x="161671" y="138557"/>
                </a:lnTo>
                <a:cubicBezTo>
                  <a:pt x="170815" y="143890"/>
                  <a:pt x="173863" y="155575"/>
                  <a:pt x="168529" y="164719"/>
                </a:cubicBezTo>
                <a:cubicBezTo>
                  <a:pt x="163194" y="173736"/>
                  <a:pt x="151511" y="176784"/>
                  <a:pt x="142494" y="171450"/>
                </a:cubicBez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047998" y="2776474"/>
            <a:ext cx="69410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Garamond" panose="02020404030301010803" pitchFamily="18" charset="0"/>
                <a:cs typeface="Arial"/>
              </a:rPr>
              <a:t>roll_no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571879" y="4341368"/>
            <a:ext cx="714502" cy="176911"/>
          </a:xfrm>
          <a:custGeom>
            <a:avLst/>
            <a:gdLst/>
            <a:ahLst/>
            <a:cxnLst/>
            <a:rect l="l" t="t" r="r" b="b"/>
            <a:pathLst>
              <a:path w="714502" h="176911">
                <a:moveTo>
                  <a:pt x="714502" y="108839"/>
                </a:moveTo>
                <a:lnTo>
                  <a:pt x="37846" y="107315"/>
                </a:lnTo>
                <a:lnTo>
                  <a:pt x="37846" y="69215"/>
                </a:lnTo>
                <a:lnTo>
                  <a:pt x="714502" y="70739"/>
                </a:lnTo>
                <a:close/>
                <a:moveTo>
                  <a:pt x="142367" y="171577"/>
                </a:moveTo>
                <a:lnTo>
                  <a:pt x="0" y="88138"/>
                </a:lnTo>
                <a:lnTo>
                  <a:pt x="142747" y="5334"/>
                </a:lnTo>
                <a:cubicBezTo>
                  <a:pt x="151892" y="0"/>
                  <a:pt x="163449" y="3175"/>
                  <a:pt x="168783" y="12192"/>
                </a:cubicBezTo>
                <a:cubicBezTo>
                  <a:pt x="173990" y="21336"/>
                  <a:pt x="170942" y="33020"/>
                  <a:pt x="161797" y="38227"/>
                </a:cubicBezTo>
                <a:lnTo>
                  <a:pt x="47371" y="104648"/>
                </a:lnTo>
                <a:lnTo>
                  <a:pt x="47498" y="71755"/>
                </a:lnTo>
                <a:lnTo>
                  <a:pt x="161671" y="138684"/>
                </a:lnTo>
                <a:cubicBezTo>
                  <a:pt x="170688" y="144018"/>
                  <a:pt x="173736" y="155702"/>
                  <a:pt x="168402" y="164846"/>
                </a:cubicBezTo>
                <a:cubicBezTo>
                  <a:pt x="163068" y="173863"/>
                  <a:pt x="151384" y="176911"/>
                  <a:pt x="142367" y="171577"/>
                </a:cubicBez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3796792" y="4343273"/>
            <a:ext cx="776605" cy="176784"/>
          </a:xfrm>
          <a:custGeom>
            <a:avLst/>
            <a:gdLst/>
            <a:ahLst/>
            <a:cxnLst/>
            <a:rect l="l" t="t" r="r" b="b"/>
            <a:pathLst>
              <a:path w="776605" h="176784">
                <a:moveTo>
                  <a:pt x="508" y="116332"/>
                </a:moveTo>
                <a:lnTo>
                  <a:pt x="739140" y="105791"/>
                </a:lnTo>
                <a:lnTo>
                  <a:pt x="738505" y="67691"/>
                </a:lnTo>
                <a:lnTo>
                  <a:pt x="0" y="78359"/>
                </a:lnTo>
                <a:close/>
                <a:moveTo>
                  <a:pt x="635381" y="171450"/>
                </a:moveTo>
                <a:lnTo>
                  <a:pt x="776605" y="86233"/>
                </a:lnTo>
                <a:lnTo>
                  <a:pt x="632968" y="5207"/>
                </a:lnTo>
                <a:cubicBezTo>
                  <a:pt x="623824" y="0"/>
                  <a:pt x="612140" y="3175"/>
                  <a:pt x="607060" y="12319"/>
                </a:cubicBezTo>
                <a:cubicBezTo>
                  <a:pt x="601853" y="21590"/>
                  <a:pt x="605028" y="33147"/>
                  <a:pt x="614172" y="38354"/>
                </a:cubicBezTo>
                <a:lnTo>
                  <a:pt x="729488" y="103378"/>
                </a:lnTo>
                <a:lnTo>
                  <a:pt x="728980" y="70485"/>
                </a:lnTo>
                <a:lnTo>
                  <a:pt x="615696" y="138811"/>
                </a:lnTo>
                <a:cubicBezTo>
                  <a:pt x="606679" y="144145"/>
                  <a:pt x="603758" y="155956"/>
                  <a:pt x="609219" y="164973"/>
                </a:cubicBezTo>
                <a:cubicBezTo>
                  <a:pt x="614553" y="173863"/>
                  <a:pt x="626364" y="176784"/>
                  <a:pt x="635381" y="171450"/>
                </a:cubicBez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689225" y="4264787"/>
            <a:ext cx="56316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Garamond" panose="02020404030301010803" pitchFamily="18" charset="0"/>
                <a:cs typeface="Arial"/>
              </a:rPr>
              <a:t>grade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0658-A476-42C3-B2D1-F6DD1E2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structure and union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61E3-CCCF-45CD-B940-3BE48B0EC808}"/>
              </a:ext>
            </a:extLst>
          </p:cNvPr>
          <p:cNvSpPr txBox="1"/>
          <p:nvPr/>
        </p:nvSpPr>
        <p:spPr>
          <a:xfrm>
            <a:off x="539552" y="2321495"/>
            <a:ext cx="74888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To store the above union variable</a:t>
            </a:r>
            <a:r>
              <a:rPr lang="en-US" sz="2400" i="1" dirty="0">
                <a:latin typeface="Garamond" panose="02020404030301010803" pitchFamily="18" charset="0"/>
              </a:rPr>
              <a:t>  s1 </a:t>
            </a:r>
            <a:r>
              <a:rPr lang="en-US" sz="2400" dirty="0">
                <a:latin typeface="Garamond" panose="02020404030301010803" pitchFamily="18" charset="0"/>
              </a:rPr>
              <a:t>we need </a:t>
            </a:r>
            <a:r>
              <a:rPr lang="en-US" sz="2400" b="1" dirty="0">
                <a:latin typeface="Garamond" panose="02020404030301010803" pitchFamily="18" charset="0"/>
              </a:rPr>
              <a:t>2 bytes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We can access only that variable whose value is recently stored.</a:t>
            </a:r>
            <a:endParaRPr lang="en-US" sz="2400" i="1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If we use structure instead of union we need </a:t>
            </a:r>
            <a:r>
              <a:rPr lang="en-US" sz="2400" b="1" dirty="0">
                <a:latin typeface="Garamond" panose="02020404030301010803" pitchFamily="18" charset="0"/>
              </a:rPr>
              <a:t>3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We can access any member in any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s1.rollno = 20; s1.grade = ‘A’; </a:t>
            </a:r>
            <a:r>
              <a:rPr lang="en-US" sz="2400" b="1" dirty="0" err="1">
                <a:latin typeface="Garamond" panose="02020404030301010803" pitchFamily="18" charset="0"/>
              </a:rPr>
              <a:t>printf</a:t>
            </a:r>
            <a:r>
              <a:rPr lang="en-US" sz="2400" b="1" dirty="0">
                <a:latin typeface="Garamond" panose="02020404030301010803" pitchFamily="18" charset="0"/>
              </a:rPr>
              <a:t>("%d",s1.rollno);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If s1 is structure the above code prints </a:t>
            </a:r>
            <a:r>
              <a:rPr lang="en-US" sz="2400" b="1" dirty="0">
                <a:latin typeface="Garamond" panose="02020404030301010803" pitchFamily="18" charset="0"/>
              </a:rPr>
              <a:t>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If s1 is union the above code prints </a:t>
            </a:r>
            <a:r>
              <a:rPr lang="en-US" sz="2400" b="1" dirty="0">
                <a:latin typeface="Garamond" panose="02020404030301010803" pitchFamily="18" charset="0"/>
              </a:rPr>
              <a:t>erroneous 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Prints ‘A’</a:t>
            </a:r>
          </a:p>
        </p:txBody>
      </p:sp>
    </p:spTree>
    <p:extLst>
      <p:ext uri="{BB962C8B-B14F-4D97-AF65-F5344CB8AC3E}">
        <p14:creationId xmlns:p14="http://schemas.microsoft.com/office/powerpoint/2010/main" val="625171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9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9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84" name="object 184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490117"/>
            <a:ext cx="95860" cy="1506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</a:t>
            </a:r>
            <a:endParaRPr sz="900">
              <a:latin typeface="Garamond" panose="02020404030301010803" pitchFamily="18" charset="0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22960" y="1419908"/>
            <a:ext cx="2935804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Garamond" panose="02020404030301010803" pitchFamily="18" charset="0"/>
                <a:cs typeface="Arial"/>
              </a:rPr>
              <a:t>Define with ‘</a:t>
            </a:r>
            <a:r>
              <a:rPr sz="1970" b="1" spc="10" dirty="0">
                <a:latin typeface="Garamond" panose="02020404030301010803" pitchFamily="18" charset="0"/>
                <a:cs typeface="Arial"/>
              </a:rPr>
              <a:t>struct</a:t>
            </a:r>
            <a:r>
              <a:rPr sz="1970" spc="10" dirty="0">
                <a:latin typeface="Garamond" panose="02020404030301010803" pitchFamily="18" charset="0"/>
                <a:cs typeface="Arial"/>
              </a:rPr>
              <a:t>’ keyword.</a:t>
            </a:r>
            <a:endParaRPr sz="19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252371"/>
            <a:ext cx="95860" cy="1506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</a:t>
            </a:r>
            <a:endParaRPr sz="900">
              <a:latin typeface="Garamond" panose="02020404030301010803" pitchFamily="18" charset="0"/>
              <a:cs typeface="Wingding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22960" y="2182162"/>
            <a:ext cx="3163045" cy="610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Garamond" panose="02020404030301010803" pitchFamily="18" charset="0"/>
                <a:cs typeface="Arial"/>
              </a:rPr>
              <a:t>All member can be manipulated</a:t>
            </a:r>
            <a:endParaRPr sz="19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b="1" spc="10" dirty="0">
                <a:latin typeface="Garamond" panose="02020404030301010803" pitchFamily="18" charset="0"/>
                <a:cs typeface="Arial"/>
              </a:rPr>
              <a:t>simultaneosly</a:t>
            </a:r>
            <a:r>
              <a:rPr sz="2000" spc="10" dirty="0">
                <a:latin typeface="Garamond" panose="02020404030301010803" pitchFamily="18" charset="0"/>
                <a:cs typeface="Arial"/>
              </a:rPr>
              <a:t>.</a:t>
            </a:r>
            <a:endParaRPr sz="20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3319171"/>
            <a:ext cx="95860" cy="1506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</a:t>
            </a:r>
            <a:endParaRPr sz="900">
              <a:latin typeface="Garamond" panose="02020404030301010803" pitchFamily="18" charset="0"/>
              <a:cs typeface="Wingding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22960" y="3248962"/>
            <a:ext cx="3458063" cy="918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Garamond" panose="02020404030301010803" pitchFamily="18" charset="0"/>
                <a:cs typeface="Arial"/>
              </a:rPr>
              <a:t>The size of object is equal to</a:t>
            </a:r>
            <a:endParaRPr sz="20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latin typeface="Garamond" panose="02020404030301010803" pitchFamily="18" charset="0"/>
                <a:cs typeface="Arial"/>
              </a:rPr>
              <a:t>the </a:t>
            </a:r>
            <a:r>
              <a:rPr sz="1970" b="1" spc="10" dirty="0">
                <a:latin typeface="Garamond" panose="02020404030301010803" pitchFamily="18" charset="0"/>
                <a:cs typeface="Arial"/>
              </a:rPr>
              <a:t>sum of individual size </a:t>
            </a:r>
            <a:r>
              <a:rPr sz="1970" spc="10" dirty="0">
                <a:latin typeface="Garamond" panose="02020404030301010803" pitchFamily="18" charset="0"/>
                <a:cs typeface="Arial"/>
              </a:rPr>
              <a:t>of the</a:t>
            </a:r>
            <a:endParaRPr sz="19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Garamond" panose="02020404030301010803" pitchFamily="18" charset="0"/>
                <a:cs typeface="Arial"/>
              </a:rPr>
              <a:t>member object.</a:t>
            </a:r>
            <a:endParaRPr sz="20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48640" y="4691025"/>
            <a:ext cx="95860" cy="1506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</a:t>
            </a:r>
            <a:endParaRPr sz="900">
              <a:latin typeface="Garamond" panose="02020404030301010803" pitchFamily="18" charset="0"/>
              <a:cs typeface="Wingding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22960" y="4620816"/>
            <a:ext cx="3103414" cy="610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Garamond" panose="02020404030301010803" pitchFamily="18" charset="0"/>
                <a:cs typeface="Arial"/>
              </a:rPr>
              <a:t>Members are allocated </a:t>
            </a:r>
            <a:r>
              <a:rPr sz="1970" b="1" spc="10" dirty="0">
                <a:latin typeface="Garamond" panose="02020404030301010803" pitchFamily="18" charset="0"/>
                <a:cs typeface="Arial"/>
              </a:rPr>
              <a:t>distinct</a:t>
            </a:r>
            <a:endParaRPr sz="1900" b="1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Garamond" panose="02020404030301010803" pitchFamily="18" charset="0"/>
                <a:cs typeface="Arial"/>
              </a:rPr>
              <a:t>memory location.</a:t>
            </a:r>
            <a:endParaRPr sz="20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664075" y="1491536"/>
            <a:ext cx="3116238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1970" spc="10" dirty="0">
                <a:latin typeface="Garamond" panose="02020404030301010803" pitchFamily="18" charset="0"/>
                <a:cs typeface="Arial"/>
              </a:rPr>
              <a:t>Define with ’</a:t>
            </a:r>
            <a:r>
              <a:rPr sz="1970" b="1" spc="10" dirty="0">
                <a:latin typeface="Garamond" panose="02020404030301010803" pitchFamily="18" charset="0"/>
                <a:cs typeface="Arial"/>
              </a:rPr>
              <a:t>union</a:t>
            </a:r>
            <a:r>
              <a:rPr sz="1970" spc="10" dirty="0">
                <a:latin typeface="Garamond" panose="02020404030301010803" pitchFamily="18" charset="0"/>
                <a:cs typeface="Arial"/>
              </a:rPr>
              <a:t>’ keyword.</a:t>
            </a:r>
            <a:endParaRPr sz="19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664075" y="2253536"/>
            <a:ext cx="2764539" cy="5878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1820" spc="10" dirty="0">
                <a:latin typeface="Garamond" panose="02020404030301010803" pitchFamily="18" charset="0"/>
                <a:cs typeface="Arial"/>
              </a:rPr>
              <a:t>Member can be manipulated</a:t>
            </a:r>
            <a:endParaRPr sz="18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000" b="1" spc="10" dirty="0">
                <a:latin typeface="Garamond" panose="02020404030301010803" pitchFamily="18" charset="0"/>
                <a:cs typeface="Arial"/>
              </a:rPr>
              <a:t>one at a time</a:t>
            </a:r>
            <a:r>
              <a:rPr sz="2000" spc="10" dirty="0">
                <a:latin typeface="Garamond" panose="02020404030301010803" pitchFamily="18" charset="0"/>
                <a:cs typeface="Arial"/>
              </a:rPr>
              <a:t>.</a:t>
            </a:r>
            <a:endParaRPr sz="20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664075" y="3320590"/>
            <a:ext cx="3175228" cy="8956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1820" spc="10" dirty="0">
                <a:latin typeface="Garamond" panose="02020404030301010803" pitchFamily="18" charset="0"/>
                <a:cs typeface="Arial"/>
              </a:rPr>
              <a:t>The size of object is equal to</a:t>
            </a:r>
            <a:endParaRPr sz="18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000" spc="10" dirty="0">
                <a:latin typeface="Garamond" panose="02020404030301010803" pitchFamily="18" charset="0"/>
                <a:cs typeface="Arial"/>
              </a:rPr>
              <a:t>the </a:t>
            </a:r>
            <a:r>
              <a:rPr sz="2000" b="1" spc="10" dirty="0">
                <a:latin typeface="Garamond" panose="02020404030301010803" pitchFamily="18" charset="0"/>
                <a:cs typeface="Arial"/>
              </a:rPr>
              <a:t>size of largest member</a:t>
            </a:r>
            <a:endParaRPr sz="2000" b="1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en-US" sz="2000" spc="10" dirty="0">
                <a:latin typeface="Garamond" panose="02020404030301010803" pitchFamily="18" charset="0"/>
                <a:cs typeface="Arial"/>
              </a:rPr>
              <a:t>    </a:t>
            </a:r>
            <a:r>
              <a:rPr sz="2000" spc="10" dirty="0">
                <a:latin typeface="Garamond" panose="02020404030301010803" pitchFamily="18" charset="0"/>
                <a:cs typeface="Arial"/>
              </a:rPr>
              <a:t>object.</a:t>
            </a:r>
            <a:endParaRPr sz="20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664075" y="4692444"/>
            <a:ext cx="3222998" cy="5878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1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lang="en-US" sz="121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 </a:t>
            </a:r>
            <a:r>
              <a:rPr lang="en-US" sz="1820" spc="10" dirty="0">
                <a:latin typeface="Garamond" panose="02020404030301010803" pitchFamily="18" charset="0"/>
                <a:cs typeface="Arial"/>
              </a:rPr>
              <a:t>All me</a:t>
            </a:r>
            <a:r>
              <a:rPr sz="1820" spc="10" dirty="0">
                <a:latin typeface="Garamond" panose="02020404030301010803" pitchFamily="18" charset="0"/>
                <a:cs typeface="Arial"/>
              </a:rPr>
              <a:t>mbers are share </a:t>
            </a:r>
            <a:r>
              <a:rPr sz="1820" b="1" spc="10" dirty="0">
                <a:latin typeface="Garamond" panose="02020404030301010803" pitchFamily="18" charset="0"/>
                <a:cs typeface="Arial"/>
              </a:rPr>
              <a:t>common</a:t>
            </a:r>
            <a:endParaRPr sz="1800" b="1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000" spc="10" dirty="0">
                <a:latin typeface="Garamond" panose="02020404030301010803" pitchFamily="18" charset="0"/>
                <a:cs typeface="Arial"/>
              </a:rPr>
              <a:t>memory space.</a:t>
            </a:r>
            <a:endParaRPr sz="20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428244" y="499872"/>
            <a:ext cx="3657600" cy="499872"/>
          </a:xfrm>
          <a:custGeom>
            <a:avLst/>
            <a:gdLst/>
            <a:ahLst/>
            <a:cxnLst/>
            <a:rect l="l" t="t" r="r" b="b"/>
            <a:pathLst>
              <a:path w="3657600" h="499872">
                <a:moveTo>
                  <a:pt x="0" y="83312"/>
                </a:moveTo>
                <a:cubicBezTo>
                  <a:pt x="0" y="37338"/>
                  <a:pt x="37299" y="0"/>
                  <a:pt x="83312" y="0"/>
                </a:cubicBezTo>
                <a:lnTo>
                  <a:pt x="3574288" y="0"/>
                </a:lnTo>
                <a:cubicBezTo>
                  <a:pt x="3620262" y="0"/>
                  <a:pt x="3657600" y="37338"/>
                  <a:pt x="3657600" y="83312"/>
                </a:cubicBezTo>
                <a:lnTo>
                  <a:pt x="3657600" y="416560"/>
                </a:lnTo>
                <a:cubicBezTo>
                  <a:pt x="3657600" y="462534"/>
                  <a:pt x="3620262" y="499872"/>
                  <a:pt x="3574288" y="499872"/>
                </a:cubicBezTo>
                <a:lnTo>
                  <a:pt x="83312" y="499872"/>
                </a:lnTo>
                <a:cubicBezTo>
                  <a:pt x="37299" y="499872"/>
                  <a:pt x="0" y="462534"/>
                  <a:pt x="0" y="41656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471295" y="613944"/>
            <a:ext cx="1458989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STRUCTURE</a:t>
            </a:r>
            <a:endParaRPr sz="20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4715256" y="499872"/>
            <a:ext cx="3713988" cy="499872"/>
          </a:xfrm>
          <a:custGeom>
            <a:avLst/>
            <a:gdLst/>
            <a:ahLst/>
            <a:cxnLst/>
            <a:rect l="l" t="t" r="r" b="b"/>
            <a:pathLst>
              <a:path w="3713988" h="499872">
                <a:moveTo>
                  <a:pt x="0" y="83312"/>
                </a:moveTo>
                <a:cubicBezTo>
                  <a:pt x="0" y="37338"/>
                  <a:pt x="37338" y="0"/>
                  <a:pt x="83312" y="0"/>
                </a:cubicBezTo>
                <a:lnTo>
                  <a:pt x="3630675" y="0"/>
                </a:lnTo>
                <a:cubicBezTo>
                  <a:pt x="3676650" y="0"/>
                  <a:pt x="3713988" y="37338"/>
                  <a:pt x="3713988" y="83312"/>
                </a:cubicBezTo>
                <a:lnTo>
                  <a:pt x="3713988" y="416560"/>
                </a:lnTo>
                <a:cubicBezTo>
                  <a:pt x="3713988" y="462534"/>
                  <a:pt x="3676650" y="499872"/>
                  <a:pt x="3630675" y="499872"/>
                </a:cubicBezTo>
                <a:lnTo>
                  <a:pt x="83312" y="499872"/>
                </a:lnTo>
                <a:cubicBezTo>
                  <a:pt x="37338" y="499872"/>
                  <a:pt x="0" y="462534"/>
                  <a:pt x="0" y="41656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6162167" y="613944"/>
            <a:ext cx="939360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UNION</a:t>
            </a:r>
            <a:endParaRPr sz="2000">
              <a:latin typeface="Garamond" panose="02020404030301010803" pitchFamily="18" charset="0"/>
              <a:cs typeface="Arial"/>
            </a:endParaRPr>
          </a:p>
        </p:txBody>
      </p:sp>
      <p:pic>
        <p:nvPicPr>
          <p:cNvPr id="10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75" y="1493519"/>
            <a:ext cx="12192" cy="458421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0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0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0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0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0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87" name="object 18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2187778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E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NUM IN C</a:t>
            </a: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++</a:t>
            </a:r>
            <a:endParaRPr sz="30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5049"/>
            <a:ext cx="5817939" cy="13311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050" spc="10" dirty="0">
                <a:latin typeface="Garamond" panose="02020404030301010803" pitchFamily="18" charset="0"/>
                <a:cs typeface="Arial"/>
              </a:rPr>
              <a:t>An enumeration type is user defined type that enable</a:t>
            </a:r>
            <a:endParaRPr sz="20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200" spc="10" dirty="0">
                <a:latin typeface="Garamond" panose="02020404030301010803" pitchFamily="18" charset="0"/>
                <a:cs typeface="Arial"/>
              </a:rPr>
              <a:t>the user to define the range of values for the type.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00" spc="10" dirty="0">
                <a:latin typeface="Garamond" panose="02020404030301010803" pitchFamily="18" charset="0"/>
                <a:cs typeface="Arial"/>
              </a:rPr>
              <a:t>Syntax: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932942">
              <a:lnSpc>
                <a:spcPct val="100000"/>
              </a:lnSpc>
            </a:pPr>
            <a:r>
              <a:rPr sz="2200" spc="10" dirty="0">
                <a:latin typeface="Garamond" panose="02020404030301010803" pitchFamily="18" charset="0"/>
                <a:cs typeface="Arial"/>
              </a:rPr>
              <a:t>enum [enum-type] {  enum-list};</a:t>
            </a:r>
            <a:endParaRPr sz="22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3646883"/>
            <a:ext cx="5697970" cy="9925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050" spc="10" dirty="0">
                <a:latin typeface="Garamond" panose="02020404030301010803" pitchFamily="18" charset="0"/>
                <a:cs typeface="Arial"/>
              </a:rPr>
              <a:t>Name constants are used to represent the value of an</a:t>
            </a:r>
            <a:endParaRPr sz="20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lang="en-US" sz="2200" spc="10" dirty="0">
                <a:latin typeface="Garamond" panose="02020404030301010803" pitchFamily="18" charset="0"/>
                <a:cs typeface="Arial"/>
              </a:rPr>
              <a:t>E</a:t>
            </a:r>
            <a:r>
              <a:rPr sz="2200" spc="10" dirty="0">
                <a:latin typeface="Garamond" panose="02020404030301010803" pitchFamily="18" charset="0"/>
                <a:cs typeface="Arial"/>
              </a:rPr>
              <a:t>numeration</a:t>
            </a:r>
            <a:r>
              <a:rPr lang="en-US" sz="2200" spc="10" dirty="0">
                <a:latin typeface="Garamond" panose="02020404030301010803" pitchFamily="18" charset="0"/>
                <a:cs typeface="Arial"/>
              </a:rPr>
              <a:t>. F</a:t>
            </a:r>
            <a:r>
              <a:rPr sz="2200" spc="10" dirty="0">
                <a:latin typeface="Garamond" panose="02020404030301010803" pitchFamily="18" charset="0"/>
                <a:cs typeface="Arial"/>
              </a:rPr>
              <a:t>or example: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466648">
              <a:lnSpc>
                <a:spcPct val="100000"/>
              </a:lnSpc>
            </a:pPr>
            <a:r>
              <a:rPr sz="2200" b="1" spc="10" dirty="0">
                <a:latin typeface="Garamond" panose="02020404030301010803" pitchFamily="18" charset="0"/>
                <a:cs typeface="Arial"/>
              </a:rPr>
              <a:t>enum char{a,b,c};</a:t>
            </a:r>
            <a:endParaRPr sz="22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5216984"/>
            <a:ext cx="6469015" cy="9925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050" spc="10" dirty="0">
                <a:latin typeface="Garamond" panose="02020404030301010803" pitchFamily="18" charset="0"/>
                <a:cs typeface="Arial"/>
              </a:rPr>
              <a:t>The default value assigned to the enumeration canstant</a:t>
            </a:r>
            <a:endParaRPr sz="20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lang="en-US" sz="2200" spc="10" dirty="0">
                <a:latin typeface="Garamond" panose="02020404030301010803" pitchFamily="18" charset="0"/>
                <a:cs typeface="Arial"/>
              </a:rPr>
              <a:t>Begins with </a:t>
            </a:r>
            <a:r>
              <a:rPr sz="2200" spc="10" dirty="0">
                <a:latin typeface="Garamond" panose="02020404030301010803" pitchFamily="18" charset="0"/>
                <a:cs typeface="Arial"/>
              </a:rPr>
              <a:t> zero</a:t>
            </a:r>
            <a:r>
              <a:rPr lang="en-US" sz="2200" spc="10" dirty="0">
                <a:latin typeface="Garamond" panose="02020404030301010803" pitchFamily="18" charset="0"/>
                <a:cs typeface="Arial"/>
              </a:rPr>
              <a:t>. S</a:t>
            </a:r>
            <a:r>
              <a:rPr sz="2200" spc="10" dirty="0">
                <a:latin typeface="Garamond" panose="02020404030301010803" pitchFamily="18" charset="0"/>
                <a:cs typeface="Arial"/>
              </a:rPr>
              <a:t>o in above example a=0,b=1 and so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200" spc="10" dirty="0">
                <a:latin typeface="Garamond" panose="02020404030301010803" pitchFamily="18" charset="0"/>
                <a:cs typeface="Arial"/>
              </a:rPr>
              <a:t>on.</a:t>
            </a:r>
            <a:endParaRPr sz="2200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0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1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1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1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1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88" name="object 188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794893"/>
            <a:ext cx="6187976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The user also can assign value to one or more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enumeration constant,and subsequent values that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are not assigned will be incremented.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2410714"/>
            <a:ext cx="4938147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For example 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757682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enum char{a=3,b=7,c,d};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1262126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here, value of c is 8 and d is 9.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397EA2-E397-42E2-B3F2-974F24133EC2}"/>
              </a:ext>
            </a:extLst>
          </p:cNvPr>
          <p:cNvSpPr/>
          <p:nvPr/>
        </p:nvSpPr>
        <p:spPr>
          <a:xfrm>
            <a:off x="1115616" y="350797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EXAMPLE-2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letter{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&lt;&lt;" "&lt;&lt;d&lt;&lt;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C0C31-EAB7-456E-924D-7E3C92915224}"/>
              </a:ext>
            </a:extLst>
          </p:cNvPr>
          <p:cNvSpPr txBox="1"/>
          <p:nvPr/>
        </p:nvSpPr>
        <p:spPr>
          <a:xfrm>
            <a:off x="1115616" y="188640"/>
            <a:ext cx="4032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letter{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&lt;&lt;" "&lt;&lt;d&lt;&lt;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53D14-E788-4EAB-BC92-E76E82E31415}"/>
              </a:ext>
            </a:extLst>
          </p:cNvPr>
          <p:cNvSpPr txBox="1"/>
          <p:nvPr/>
        </p:nvSpPr>
        <p:spPr>
          <a:xfrm>
            <a:off x="6228184" y="548680"/>
            <a:ext cx="214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9A38F-9F20-43F6-9CC8-0397B00B0008}"/>
              </a:ext>
            </a:extLst>
          </p:cNvPr>
          <p:cNvSpPr txBox="1"/>
          <p:nvPr/>
        </p:nvSpPr>
        <p:spPr>
          <a:xfrm>
            <a:off x="5724128" y="393305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Error: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‘e’ was not declared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this scope</a:t>
            </a:r>
          </a:p>
        </p:txBody>
      </p:sp>
    </p:spTree>
    <p:extLst>
      <p:ext uri="{BB962C8B-B14F-4D97-AF65-F5344CB8AC3E}">
        <p14:creationId xmlns:p14="http://schemas.microsoft.com/office/powerpoint/2010/main" val="32806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C2D-C66C-41CA-B90D-D05A716C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82A0-BCE2-4147-8B87-F6A395CA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better than c \n”;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893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1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1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1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89" name="object 189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37732"/>
            <a:ext cx="1344920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2100" dirty="0">
                <a:latin typeface="Arial"/>
                <a:cs typeface="Arial"/>
              </a:rPr>
              <a:t>Example 3: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094232"/>
            <a:ext cx="3712555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#include&lt;iostream&gt;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2420366"/>
            <a:ext cx="7594387" cy="10987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main()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{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34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340" spc="1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sz="2340" spc="10" dirty="0">
                <a:latin typeface="Courier New" pitchFamily="49" charset="0"/>
                <a:cs typeface="Courier New" pitchFamily="49" charset="0"/>
              </a:rPr>
              <a:t> Fruits{apple,orange,guava,pinapple};</a:t>
            </a:r>
            <a:endParaRPr sz="2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6842" y="3713057"/>
            <a:ext cx="5011949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i;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cout&lt;&lt;"Enter your choice:";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cin&gt;&gt;i;</a:t>
            </a:r>
            <a:endParaRPr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2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2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2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90" name="object 190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-2461"/>
            <a:ext cx="1540806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switch(i)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 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{</a:t>
            </a:r>
            <a:endParaRPr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66769" y="686640"/>
            <a:ext cx="5992025" cy="40626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case apple: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&lt;&lt;" first fruit is Apple.";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break;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case orange: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&lt;&lt;" second fruit is Orange.";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break;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case guava: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&lt;&lt;" thir</a:t>
            </a:r>
            <a:r>
              <a:rPr lang="en-US" sz="2200" spc="10" dirty="0">
                <a:latin typeface="Courier New" pitchFamily="49" charset="0"/>
                <a:cs typeface="Courier New" pitchFamily="49" charset="0"/>
              </a:rPr>
              <a:t>d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 fruit is Guava.";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break;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case pinapple: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&lt;&lt;" fo</a:t>
            </a:r>
            <a:r>
              <a:rPr lang="en-US" sz="2200" spc="10" dirty="0">
                <a:latin typeface="Courier New" pitchFamily="49" charset="0"/>
                <a:cs typeface="Courier New" pitchFamily="49" charset="0"/>
              </a:rPr>
              <a:t>u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rth fruit is Pinapple.";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break;</a:t>
            </a:r>
            <a:endParaRPr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4857760"/>
            <a:ext cx="1712007" cy="1015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 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}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return 0;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</a:t>
            </a:r>
            <a:endParaRPr sz="2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9CEFB8-E750-48EA-8DFF-53F1C57EA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4304" y="6027718"/>
            <a:ext cx="6455657" cy="675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2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3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3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91" name="object 191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03747-231A-4145-B4A1-E0526DD309CA}"/>
              </a:ext>
            </a:extLst>
          </p:cNvPr>
          <p:cNvSpPr/>
          <p:nvPr/>
        </p:nvSpPr>
        <p:spPr>
          <a:xfrm>
            <a:off x="1043608" y="908720"/>
            <a:ext cx="58326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case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&lt;&lt;" first fruit is Apple.";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case 1: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&lt;&lt;" second fruit is Orange.";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case 2: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&lt;&lt;" third fruit is Guava.";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case 3: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&lt;&lt;" fourth fruit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Pinapple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95442-E287-4E7D-85C3-11B556418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927" y="5844540"/>
            <a:ext cx="3857225" cy="789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174BA-08D1-455B-8F9E-96AF5AEADB51}"/>
              </a:ext>
            </a:extLst>
          </p:cNvPr>
          <p:cNvSpPr txBox="1"/>
          <p:nvPr/>
        </p:nvSpPr>
        <p:spPr>
          <a:xfrm>
            <a:off x="361188" y="116632"/>
            <a:ext cx="637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code can also be written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7B83-217F-4167-ADF9-0E449690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output of the following program?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6A8A-A3F5-4710-9A06-C49E3891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25625"/>
            <a:ext cx="8784976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red,orange,yellow,green,blue,violet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shirt, pants;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shirt=red;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pants=green;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&lt;&lt;shirt&lt;&lt;" "&lt;&lt;pants&lt;&lt;</a:t>
            </a:r>
            <a:r>
              <a:rPr lang="en-I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 3</a:t>
            </a:r>
          </a:p>
        </p:txBody>
      </p:sp>
    </p:spTree>
    <p:extLst>
      <p:ext uri="{BB962C8B-B14F-4D97-AF65-F5344CB8AC3E}">
        <p14:creationId xmlns:p14="http://schemas.microsoft.com/office/powerpoint/2010/main" val="8386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3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3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92" name="object 192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929742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C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LASS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7510"/>
            <a:ext cx="5702074" cy="18281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The class type enables us to create sophisticated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use dfined type.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We provide data items for the class and the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operation that can be performed on the data.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Syntax: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86967" y="4167505"/>
            <a:ext cx="4387740" cy="14773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class class_name{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419354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data member variables;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419353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data member mehods/functions;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335584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};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4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93" name="object 19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137732"/>
            <a:ext cx="2087110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E75C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PROGRAMME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858695"/>
            <a:ext cx="2782813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819196"/>
            <a:ext cx="3064300" cy="1661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class piramid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104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i,n,j;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104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8892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void getdata();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8892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void buildpiramid();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4059730"/>
            <a:ext cx="3200235" cy="8309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void piramid::getdata()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27532" y="5020104"/>
            <a:ext cx="2365391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cout&lt;&lt;"enter N:";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cin&gt;&gt;n;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5660235"/>
            <a:ext cx="139141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5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94" name="object 194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287195"/>
            <a:ext cx="4299895" cy="12264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void piramid::buildpiramid()</a:t>
            </a:r>
            <a:endParaRPr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for(i=1;i&lt;=n;i++)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88848" y="1567736"/>
            <a:ext cx="2637902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for(j=1;j&lt;=i;j++)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68044" y="2207816"/>
            <a:ext cx="1551707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cout&lt;&lt;"*";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88848" y="2527856"/>
            <a:ext cx="1706878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cout&lt;&lt;"\n";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3168190"/>
            <a:ext cx="1551707" cy="12311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27532" y="4448074"/>
            <a:ext cx="2637902" cy="9233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piramid p;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p.getdata();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p.buildpiramid();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5728815"/>
            <a:ext cx="1396536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5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5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5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5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95" name="object 195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4" y="999744"/>
            <a:ext cx="6912864" cy="411937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6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6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6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6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96" name="object 196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3200107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D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ERIVED DATA TYPE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19988" y="2138785"/>
            <a:ext cx="3252814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The derived data type are:</a:t>
            </a:r>
            <a:endParaRPr sz="23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86053" y="2593800"/>
            <a:ext cx="1476366" cy="1292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800" spc="10" dirty="0">
                <a:latin typeface="Garamond" panose="02020404030301010803" pitchFamily="18" charset="0"/>
                <a:cs typeface="Arial"/>
              </a:rPr>
              <a:t>array</a:t>
            </a:r>
            <a:endParaRPr sz="28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5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800" spc="10" dirty="0">
                <a:latin typeface="Garamond" panose="02020404030301010803" pitchFamily="18" charset="0"/>
                <a:cs typeface="Arial"/>
              </a:rPr>
              <a:t>function</a:t>
            </a:r>
            <a:endParaRPr sz="28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50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 </a:t>
            </a:r>
            <a:r>
              <a:rPr sz="2800" spc="10" dirty="0">
                <a:latin typeface="Garamond" panose="02020404030301010803" pitchFamily="18" charset="0"/>
                <a:cs typeface="Arial"/>
              </a:rPr>
              <a:t>pointer</a:t>
            </a:r>
            <a:endParaRPr sz="28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6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97" name="object 19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1161288" cy="425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575F6D"/>
                </a:solidFill>
                <a:latin typeface="Arial"/>
                <a:cs typeface="Arial"/>
              </a:rPr>
              <a:t>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7510"/>
            <a:ext cx="5970737" cy="29269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Wingdings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An array is a series of elements of the same data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lang="en-IN" sz="2400" spc="10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type placed in contiguous memory location.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</a:t>
            </a:r>
          </a:p>
          <a:p>
            <a:pPr marL="274320">
              <a:lnSpc>
                <a:spcPct val="100000"/>
              </a:lnSpc>
            </a:pP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340" spc="10" dirty="0">
                <a:latin typeface="Garamond" panose="02020404030301010803" pitchFamily="18" charset="0"/>
                <a:cs typeface="Arial"/>
              </a:rPr>
              <a:t>Like regular variable ,an array must be declare</a:t>
            </a:r>
            <a:r>
              <a:rPr lang="en-US" sz="2340" spc="10" dirty="0">
                <a:latin typeface="Garamond" panose="02020404030301010803" pitchFamily="18" charset="0"/>
                <a:cs typeface="Arial"/>
              </a:rPr>
              <a:t>d</a:t>
            </a:r>
            <a:endParaRPr sz="23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before it is used.</a:t>
            </a:r>
            <a:endParaRPr lang="en-IN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Wingdings"/>
                <a:cs typeface="Wingdings"/>
              </a:rPr>
              <a:t></a:t>
            </a: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Syntax: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588568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data_type name[size];</a:t>
            </a:r>
            <a:endParaRPr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4693712"/>
            <a:ext cx="296783" cy="235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90" spc="10" dirty="0">
                <a:solidFill>
                  <a:srgbClr val="FE8637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16391" y="5013176"/>
            <a:ext cx="3055965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Ex: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lang="en-IN" sz="24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400" spc="10" dirty="0">
                <a:latin typeface="Courier New" pitchFamily="49" charset="0"/>
                <a:cs typeface="Courier New" pitchFamily="49" charset="0"/>
              </a:rPr>
              <a:t>char name[10];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85344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student[10];</a:t>
            </a:r>
            <a:endParaRPr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29DA-52AC-4612-8BE4-F1ABDD65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DC7D-FF54-47C4-910A-8CE81421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itchFamily="18" charset="0"/>
              </a:rPr>
              <a:t>Like C, the C++ program is a collection of function. </a:t>
            </a:r>
          </a:p>
          <a:p>
            <a:endParaRPr lang="en-US" dirty="0">
              <a:latin typeface="Garamond" pitchFamily="18" charset="0"/>
            </a:endParaRPr>
          </a:p>
          <a:p>
            <a:r>
              <a:rPr lang="en-US" dirty="0">
                <a:latin typeface="Garamond" pitchFamily="18" charset="0"/>
              </a:rPr>
              <a:t>The above example contain only one function main()</a:t>
            </a:r>
          </a:p>
          <a:p>
            <a:endParaRPr lang="en-US" dirty="0">
              <a:latin typeface="Garamond" pitchFamily="18" charset="0"/>
            </a:endParaRPr>
          </a:p>
          <a:p>
            <a:r>
              <a:rPr lang="en-US" dirty="0">
                <a:latin typeface="Garamond" pitchFamily="18" charset="0"/>
              </a:rPr>
              <a:t>Program  execution begins at main()</a:t>
            </a:r>
          </a:p>
          <a:p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86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7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7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98" name="object 198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877294"/>
            <a:ext cx="161005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FUNCTION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30934"/>
            <a:ext cx="5858976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A function is a group of statement</a:t>
            </a:r>
            <a:r>
              <a:rPr lang="en-US" sz="2280" spc="10" dirty="0">
                <a:latin typeface="Garamond" panose="02020404030301010803" pitchFamily="18" charset="0"/>
                <a:cs typeface="Arial"/>
              </a:rPr>
              <a:t>s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 that together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perform a task.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2771267"/>
            <a:ext cx="6169509" cy="1089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Every c++ program has at least one function that is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main()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and programmer can define additional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function.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4240657"/>
            <a:ext cx="5683351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You must define function 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prototype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 before use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them.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5380939"/>
            <a:ext cx="6255367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A function prototype tells compiler the 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name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 of the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function ,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return type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, and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parameters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7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8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18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199" name="object 199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853186"/>
            <a:ext cx="8105424" cy="7294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Wingdings"/>
                <a:cs typeface="Wingdings"/>
              </a:rPr>
              <a:t> </a:t>
            </a:r>
            <a:r>
              <a:rPr sz="2400" spc="10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506272">
              <a:lnSpc>
                <a:spcPct val="100000"/>
              </a:lnSpc>
            </a:pPr>
            <a:r>
              <a:rPr sz="2340" spc="10" dirty="0">
                <a:latin typeface="Courier New" pitchFamily="49" charset="0"/>
                <a:cs typeface="Courier New" pitchFamily="49" charset="0"/>
              </a:rPr>
              <a:t>return_type function_name(parameter_list);</a:t>
            </a:r>
            <a:endParaRPr sz="23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2621280"/>
            <a:ext cx="478047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Wingdings"/>
                <a:cs typeface="Wingdings"/>
              </a:rPr>
              <a:t> </a:t>
            </a:r>
            <a:r>
              <a:rPr sz="2400" spc="10" dirty="0">
                <a:latin typeface="Arial"/>
                <a:cs typeface="Arial"/>
              </a:rPr>
              <a:t>Ex:</a:t>
            </a:r>
            <a:endParaRPr sz="2400">
              <a:latin typeface="Arial"/>
              <a:cs typeface="Arial"/>
            </a:endParaRPr>
          </a:p>
          <a:p>
            <a:pPr marL="506272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max(int n1,int n2);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58"/>
          </a:xfrm>
        </p:spPr>
        <p:txBody>
          <a:bodyPr/>
          <a:lstStyle/>
          <a:p>
            <a:r>
              <a:rPr lang="en-US" sz="3200" spc="10" dirty="0">
                <a:solidFill>
                  <a:srgbClr val="FF0000"/>
                </a:solidFill>
                <a:latin typeface="Arial"/>
                <a:cs typeface="Arial"/>
              </a:rPr>
              <a:t>FUNCTION PROGRAM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214422"/>
            <a:ext cx="7886700" cy="4351338"/>
          </a:xfrm>
        </p:spPr>
        <p:txBody>
          <a:bodyPr/>
          <a:lstStyle/>
          <a:p>
            <a:pPr marL="0">
              <a:lnSpc>
                <a:spcPct val="100000"/>
              </a:lnSpc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spc="1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0">
              <a:buNone/>
            </a:pPr>
            <a:r>
              <a:rPr lang="en-US" sz="1800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1800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n1,int n2); \\ function declaration</a:t>
            </a:r>
          </a:p>
          <a:p>
            <a:pPr marL="0">
              <a:lnSpc>
                <a:spcPct val="100000"/>
              </a:lnSpc>
              <a:buNone/>
            </a:pPr>
            <a:r>
              <a:rPr lang="fr-FR" sz="1800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 main()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{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 n1;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 n2;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 a;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 cout&lt;&lt;"Enter Number1: "&lt;&lt;"\n";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spc="1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&gt;&gt;n1;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 cout&lt;&lt;"Enter Number2: "&lt;&lt;"\n";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spc="1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fr-FR" sz="1800" spc="10" dirty="0">
                <a:latin typeface="Courier New" pitchFamily="49" charset="0"/>
                <a:cs typeface="Courier New" pitchFamily="49" charset="0"/>
              </a:rPr>
              <a:t>&gt;&gt;n2;</a:t>
            </a:r>
          </a:p>
          <a:p>
            <a:pPr marL="0"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a=max(n1,n2);     \\calling  function</a:t>
            </a:r>
          </a:p>
          <a:p>
            <a:pPr marL="0">
              <a:lnSpc>
                <a:spcPct val="100000"/>
              </a:lnSpc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&lt;&lt;"max value is "&lt;&lt;a&lt;&lt;"\n";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70104">
              <a:lnSpc>
                <a:spcPct val="100000"/>
              </a:lnSpc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 marL="70104">
              <a:lnSpc>
                <a:spcPct val="100000"/>
              </a:lnSpc>
              <a:buNone/>
            </a:pPr>
            <a:r>
              <a:rPr lang="en-IN" sz="1800" spc="1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buNone/>
            </a:pPr>
            <a:endParaRPr lang="en-US" sz="1800" spc="10" dirty="0">
              <a:latin typeface="Courier New" pitchFamily="49" charset="0"/>
              <a:cs typeface="Courier New" pitchFamily="49" charset="0"/>
            </a:endParaRPr>
          </a:p>
          <a:p>
            <a:pPr marL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6420"/>
          </a:xfrm>
        </p:spPr>
        <p:txBody>
          <a:bodyPr/>
          <a:lstStyle/>
          <a:p>
            <a:r>
              <a:rPr lang="en-US" sz="3200" spc="10" dirty="0">
                <a:solidFill>
                  <a:srgbClr val="FF0000"/>
                </a:solidFill>
                <a:latin typeface="Arial"/>
                <a:cs typeface="Arial"/>
              </a:rPr>
              <a:t>FUNCTION PROGRAM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/>
          <a:lstStyle/>
          <a:p>
            <a:pPr marL="0">
              <a:lnSpc>
                <a:spcPct val="100000"/>
              </a:lnSpc>
              <a:buNone/>
            </a:pPr>
            <a:r>
              <a:rPr lang="en-US" sz="1800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1800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n1,int n2)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lnSpc>
                <a:spcPct val="100000"/>
              </a:lnSpc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result;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if(n1&gt;n2)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140208">
              <a:lnSpc>
                <a:spcPct val="100000"/>
              </a:lnSpc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 result=n1;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else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 result=n2;</a:t>
            </a:r>
          </a:p>
          <a:p>
            <a:pPr marL="0">
              <a:buNone/>
            </a:pPr>
            <a:r>
              <a:rPr lang="en-US" sz="1800" spc="10" dirty="0">
                <a:latin typeface="Courier New" pitchFamily="49" charset="0"/>
                <a:cs typeface="Courier New" pitchFamily="49" charset="0"/>
              </a:rPr>
              <a:t> return result;</a:t>
            </a:r>
          </a:p>
          <a:p>
            <a:pPr marL="0">
              <a:buNone/>
            </a:pPr>
            <a:r>
              <a:rPr lang="en-IN" sz="1800" spc="1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74" y="3357562"/>
            <a:ext cx="4929182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9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19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19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19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0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02" name="object 202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009523"/>
            <a:ext cx="1438656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75F6D"/>
                </a:solidFill>
                <a:latin typeface="Arial"/>
                <a:cs typeface="Arial"/>
              </a:rPr>
              <a:t>POINTER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7510"/>
            <a:ext cx="7166632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363" indent="-269875">
              <a:lnSpc>
                <a:spcPct val="100000"/>
              </a:lnSpc>
              <a:buFont typeface="Arial" pitchFamily="34" charset="0"/>
              <a:buChar char="•"/>
            </a:pPr>
            <a:r>
              <a:rPr sz="1580" spc="10" dirty="0">
                <a:solidFill>
                  <a:srgbClr val="FE8637"/>
                </a:solidFill>
                <a:latin typeface="Garamond" pitchFamily="18" charset="0"/>
                <a:cs typeface="Wingdings"/>
              </a:rPr>
              <a:t> </a:t>
            </a:r>
            <a:r>
              <a:rPr lang="en-IN" sz="3200" spc="10" dirty="0">
                <a:latin typeface="Garamond" pitchFamily="18" charset="0"/>
                <a:cs typeface="Wingdings"/>
              </a:rPr>
              <a:t>P</a:t>
            </a:r>
            <a:r>
              <a:rPr sz="3200" spc="10" dirty="0" err="1">
                <a:latin typeface="Garamond" pitchFamily="18" charset="0"/>
                <a:cs typeface="Arial"/>
              </a:rPr>
              <a:t>ointer</a:t>
            </a:r>
            <a:r>
              <a:rPr sz="3200" spc="10" dirty="0">
                <a:latin typeface="Garamond" pitchFamily="18" charset="0"/>
                <a:cs typeface="Arial"/>
              </a:rPr>
              <a:t> is variable whose value is address</a:t>
            </a:r>
            <a:endParaRPr sz="3200" dirty="0">
              <a:latin typeface="Garamond" pitchFamily="18" charset="0"/>
              <a:cs typeface="Arial"/>
            </a:endParaRPr>
          </a:p>
          <a:p>
            <a:pPr marL="90488" indent="269875">
              <a:lnSpc>
                <a:spcPct val="100000"/>
              </a:lnSpc>
            </a:pPr>
            <a:r>
              <a:rPr sz="3200" spc="10" dirty="0">
                <a:latin typeface="Garamond" pitchFamily="18" charset="0"/>
                <a:cs typeface="Arial"/>
              </a:rPr>
              <a:t>of another variable.</a:t>
            </a:r>
            <a:endParaRPr lang="en-IN" sz="3200" spc="10" dirty="0">
              <a:latin typeface="Garamond" pitchFamily="18" charset="0"/>
              <a:cs typeface="Arial"/>
            </a:endParaRPr>
          </a:p>
          <a:p>
            <a:pPr marL="90488" indent="269875">
              <a:lnSpc>
                <a:spcPct val="100000"/>
              </a:lnSpc>
            </a:pPr>
            <a:endParaRPr sz="2400" dirty="0">
              <a:latin typeface="Garamond" pitchFamily="18" charset="0"/>
              <a:cs typeface="Arial"/>
            </a:endParaRPr>
          </a:p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700" spc="10" dirty="0">
                <a:solidFill>
                  <a:srgbClr val="FE8637"/>
                </a:solidFill>
                <a:latin typeface="Garamond" pitchFamily="18" charset="0"/>
                <a:cs typeface="Arial"/>
              </a:rPr>
              <a:t>   </a:t>
            </a:r>
            <a:r>
              <a:rPr sz="2400" spc="10" dirty="0">
                <a:latin typeface="Garamond" pitchFamily="18" charset="0"/>
                <a:cs typeface="Arial"/>
              </a:rPr>
              <a:t>Syntax:</a:t>
            </a:r>
            <a:endParaRPr sz="2400" dirty="0">
              <a:latin typeface="Garamond" pitchFamily="18" charset="0"/>
              <a:cs typeface="Arial"/>
            </a:endParaRPr>
          </a:p>
          <a:p>
            <a:pPr marL="420928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type *</a:t>
            </a:r>
            <a:r>
              <a:rPr sz="2400" spc="10" dirty="0" err="1">
                <a:latin typeface="Courier New" pitchFamily="49" charset="0"/>
                <a:cs typeface="Courier New" pitchFamily="49" charset="0"/>
              </a:rPr>
              <a:t>var_name</a:t>
            </a:r>
            <a:r>
              <a:rPr sz="2400" spc="10" dirty="0">
                <a:latin typeface="Courier New" pitchFamily="49" charset="0"/>
                <a:cs typeface="Courier New" pitchFamily="49" charset="0"/>
              </a:rPr>
              <a:t>;</a:t>
            </a:r>
            <a:endParaRPr lang="en-IN" sz="2400" spc="10" dirty="0">
              <a:latin typeface="Courier New" pitchFamily="49" charset="0"/>
              <a:cs typeface="Courier New" pitchFamily="49" charset="0"/>
            </a:endParaRPr>
          </a:p>
          <a:p>
            <a:pPr marL="420928">
              <a:lnSpc>
                <a:spcPct val="100000"/>
              </a:lnSpc>
            </a:pP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  <a:buFont typeface="Arial" pitchFamily="34" charset="0"/>
              <a:buChar char="•"/>
            </a:pPr>
            <a:r>
              <a:rPr lang="en-IN" sz="1700" spc="10" dirty="0">
                <a:solidFill>
                  <a:srgbClr val="FE8637"/>
                </a:solidFill>
                <a:latin typeface="Garamond" pitchFamily="18" charset="0"/>
                <a:cs typeface="Arial"/>
              </a:rPr>
              <a:t>   </a:t>
            </a:r>
            <a:r>
              <a:rPr sz="2400" spc="10" dirty="0">
                <a:latin typeface="Garamond" pitchFamily="18" charset="0"/>
                <a:cs typeface="Arial"/>
              </a:rPr>
              <a:t>Ex:</a:t>
            </a:r>
            <a:endParaRPr sz="2400" dirty="0">
              <a:latin typeface="Garamond" pitchFamily="18" charset="0"/>
              <a:cs typeface="Arial"/>
            </a:endParaRPr>
          </a:p>
          <a:p>
            <a:pPr marL="338327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*p;</a:t>
            </a:r>
            <a:endParaRPr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6" y="39766"/>
            <a:ext cx="9144000" cy="6857999"/>
          </a:xfrm>
          <a:prstGeom prst="rect">
            <a:avLst/>
          </a:prstGeom>
        </p:spPr>
      </p:pic>
      <p:pic>
        <p:nvPicPr>
          <p:cNvPr id="20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0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0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0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0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" name="object 20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-108520" y="495935"/>
            <a:ext cx="8984704" cy="293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There are few operation which will do frequently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624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with pointer is:</a:t>
            </a: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457200" indent="53975">
              <a:lnSpc>
                <a:spcPct val="100000"/>
              </a:lnSpc>
              <a:buFont typeface="+mj-lt"/>
              <a:buAutoNum type="arabicPeriod"/>
            </a:pPr>
            <a:r>
              <a:rPr lang="en-US" sz="2400" spc="10" dirty="0">
                <a:latin typeface="Garamond" panose="02020404030301010803" pitchFamily="18" charset="0"/>
                <a:cs typeface="Arial"/>
              </a:rPr>
              <a:t>We define a pointer variable </a:t>
            </a:r>
          </a:p>
          <a:p>
            <a:pPr marL="457200" indent="53975">
              <a:lnSpc>
                <a:spcPct val="100000"/>
              </a:lnSpc>
              <a:buFont typeface="+mj-lt"/>
              <a:buAutoNum type="arabicPeriod"/>
            </a:pPr>
            <a:r>
              <a:rPr lang="en-US" sz="2400" spc="10" dirty="0">
                <a:latin typeface="Garamond" panose="02020404030301010803" pitchFamily="18" charset="0"/>
                <a:cs typeface="Arial"/>
              </a:rPr>
              <a:t>Assign address of another variable to the pointer and</a:t>
            </a:r>
            <a:endParaRPr lang="en-US" sz="2400" dirty="0">
              <a:latin typeface="Garamond" panose="02020404030301010803" pitchFamily="18" charset="0"/>
              <a:cs typeface="Arial"/>
            </a:endParaRPr>
          </a:p>
          <a:p>
            <a:pPr marL="457200" indent="53975">
              <a:buFont typeface="+mj-lt"/>
              <a:buAutoNum type="arabicPeriod"/>
            </a:pPr>
            <a:r>
              <a:rPr lang="en-US" sz="2400" spc="10" dirty="0">
                <a:latin typeface="Garamond" panose="02020404030301010803" pitchFamily="18" charset="0"/>
                <a:cs typeface="Arial"/>
              </a:rPr>
              <a:t>Finally access the value at the address available in</a:t>
            </a:r>
            <a:r>
              <a:rPr lang="en-US" sz="2400" dirty="0">
                <a:latin typeface="Garamond" panose="02020404030301010803" pitchFamily="18" charset="0"/>
                <a:cs typeface="Arial"/>
              </a:rPr>
              <a:t> 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the pointer variable.</a:t>
            </a:r>
            <a:endParaRPr lang="en-US" sz="2400" dirty="0">
              <a:latin typeface="Garamond" panose="02020404030301010803" pitchFamily="18" charset="0"/>
              <a:cs typeface="Arial"/>
            </a:endParaRPr>
          </a:p>
          <a:p>
            <a:pPr marL="274624"/>
            <a:endParaRPr lang="en-US" sz="2400" dirty="0">
              <a:latin typeface="Garamond" panose="02020404030301010803" pitchFamily="18" charset="0"/>
              <a:cs typeface="Arial"/>
            </a:endParaRPr>
          </a:p>
          <a:p>
            <a:pPr marL="274624">
              <a:lnSpc>
                <a:spcPct val="100000"/>
              </a:lnSpc>
            </a:pP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274624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01191" y="1287843"/>
            <a:ext cx="60594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.</a:t>
            </a:r>
            <a:endParaRPr sz="21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716016" y="3858381"/>
            <a:ext cx="2212144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887538" indent="303213">
              <a:lnSpc>
                <a:spcPct val="100000"/>
              </a:lnSpc>
            </a:pPr>
            <a:endParaRPr sz="21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19988" y="2776093"/>
            <a:ext cx="748410" cy="3462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50" spc="10" dirty="0">
                <a:latin typeface="Garamond" panose="02020404030301010803" pitchFamily="18" charset="0"/>
                <a:cs typeface="Arial"/>
              </a:rPr>
              <a:t>Like,</a:t>
            </a:r>
            <a:endParaRPr sz="22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86053" y="3692855"/>
            <a:ext cx="205826" cy="2616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Arial"/>
              </a:rPr>
              <a:t>I</a:t>
            </a:r>
            <a:r>
              <a:rPr lang="en-US" sz="1700" spc="10" dirty="0">
                <a:solidFill>
                  <a:srgbClr val="FE8637"/>
                </a:solidFill>
                <a:latin typeface="Garamond" panose="02020404030301010803" pitchFamily="18" charset="0"/>
                <a:cs typeface="Arial"/>
              </a:rPr>
              <a:t>I</a:t>
            </a: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Arial"/>
              </a:rPr>
              <a:t>.</a:t>
            </a:r>
            <a:endParaRPr sz="17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849247" y="3644582"/>
            <a:ext cx="281167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int</a:t>
            </a:r>
            <a:endParaRPr sz="21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204339" y="3644582"/>
            <a:ext cx="324128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var</a:t>
            </a:r>
            <a:endParaRPr sz="21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573147" y="3644582"/>
            <a:ext cx="49725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=20;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86053" y="4076903"/>
            <a:ext cx="284052" cy="2616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Arial"/>
              </a:rPr>
              <a:t>I</a:t>
            </a:r>
            <a:r>
              <a:rPr lang="en-US" sz="1700" spc="10" dirty="0">
                <a:solidFill>
                  <a:srgbClr val="FE8637"/>
                </a:solidFill>
                <a:latin typeface="Garamond" panose="02020404030301010803" pitchFamily="18" charset="0"/>
                <a:cs typeface="Arial"/>
              </a:rPr>
              <a:t>I</a:t>
            </a: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Arial"/>
              </a:rPr>
              <a:t>I.</a:t>
            </a:r>
            <a:endParaRPr sz="17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323249" y="3596975"/>
            <a:ext cx="970137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p =&amp;var</a:t>
            </a:r>
            <a:r>
              <a:rPr lang="en-US" sz="2100" spc="10" dirty="0">
                <a:latin typeface="Garamond" panose="02020404030301010803" pitchFamily="18" charset="0"/>
                <a:cs typeface="Arial"/>
              </a:rPr>
              <a:t>;</a:t>
            </a:r>
            <a:endParaRPr sz="21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971600" y="3337961"/>
            <a:ext cx="134011" cy="2616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1700" spc="10" dirty="0">
                <a:solidFill>
                  <a:srgbClr val="FE8637"/>
                </a:solidFill>
                <a:latin typeface="Garamond" panose="02020404030301010803" pitchFamily="18" charset="0"/>
                <a:cs typeface="Arial"/>
              </a:rPr>
              <a:t>I </a:t>
            </a:r>
            <a:endParaRPr sz="17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886757" y="3298277"/>
            <a:ext cx="872034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int *p;   </a:t>
            </a:r>
            <a:endParaRPr sz="21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3C592-01FD-4C1B-81A6-48288FD07354}"/>
              </a:ext>
            </a:extLst>
          </p:cNvPr>
          <p:cNvSpPr txBox="1"/>
          <p:nvPr/>
        </p:nvSpPr>
        <p:spPr>
          <a:xfrm>
            <a:off x="1723099" y="4007513"/>
            <a:ext cx="2002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Garamond" panose="02020404030301010803" pitchFamily="18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Garamond" panose="02020404030301010803" pitchFamily="18" charset="0"/>
                <a:cs typeface="Courier New" panose="02070309020205020404" pitchFamily="49" charset="0"/>
              </a:rPr>
              <a:t>&lt;&lt;*p;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0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0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1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1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1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352377"/>
            <a:ext cx="2851670" cy="31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POINTER PROGRAM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19988" y="1375944"/>
            <a:ext cx="3071354" cy="610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itchFamily="49" charset="0"/>
                <a:cs typeface="Courier New" pitchFamily="49" charset="0"/>
              </a:rPr>
              <a:t>#include&lt;iostream&gt;</a:t>
            </a:r>
            <a:endParaRPr sz="20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sz="19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19988" y="2291001"/>
            <a:ext cx="1862048" cy="1538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itchFamily="49" charset="0"/>
                <a:cs typeface="Courier New" pitchFamily="49" charset="0"/>
              </a:rPr>
              <a:t>int main()</a:t>
            </a:r>
            <a:endParaRPr sz="20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ourier New" pitchFamily="49" charset="0"/>
                <a:cs typeface="Courier New" pitchFamily="49" charset="0"/>
              </a:rPr>
              <a:t>{</a:t>
            </a:r>
            <a:endParaRPr sz="20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0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000" spc="10">
                <a:latin typeface="Courier New" pitchFamily="49" charset="0"/>
                <a:cs typeface="Courier New" pitchFamily="49" charset="0"/>
              </a:rPr>
              <a:t>int </a:t>
            </a:r>
            <a:r>
              <a:rPr sz="2000" spc="10" dirty="0">
                <a:latin typeface="Courier New" pitchFamily="49" charset="0"/>
                <a:cs typeface="Courier New" pitchFamily="49" charset="0"/>
              </a:rPr>
              <a:t>var=34;</a:t>
            </a:r>
            <a:endParaRPr sz="20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0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000" spc="10">
                <a:latin typeface="Courier New" pitchFamily="49" charset="0"/>
                <a:cs typeface="Courier New" pitchFamily="49" charset="0"/>
              </a:rPr>
              <a:t>int </a:t>
            </a:r>
            <a:r>
              <a:rPr sz="2000" spc="10" dirty="0">
                <a:latin typeface="Courier New" pitchFamily="49" charset="0"/>
                <a:cs typeface="Courier New" pitchFamily="49" charset="0"/>
              </a:rPr>
              <a:t>*p;</a:t>
            </a:r>
            <a:endParaRPr sz="20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0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000" spc="10">
                <a:latin typeface="Courier New" pitchFamily="49" charset="0"/>
                <a:cs typeface="Courier New" pitchFamily="49" charset="0"/>
              </a:rPr>
              <a:t>p</a:t>
            </a:r>
            <a:r>
              <a:rPr sz="2000" spc="10" dirty="0">
                <a:latin typeface="Courier New" pitchFamily="49" charset="0"/>
                <a:cs typeface="Courier New" pitchFamily="49" charset="0"/>
              </a:rPr>
              <a:t>=&amp;var;</a:t>
            </a:r>
            <a:endParaRPr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19988" y="3857628"/>
            <a:ext cx="7678384" cy="1534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IN" sz="20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00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sz="2000" spc="10" dirty="0">
                <a:latin typeface="Courier New" pitchFamily="49" charset="0"/>
                <a:cs typeface="Courier New" pitchFamily="49" charset="0"/>
              </a:rPr>
              <a:t>&lt;&lt;"Value of variable</a:t>
            </a:r>
            <a:r>
              <a:rPr lang="en-US" sz="2000" spc="10" dirty="0">
                <a:latin typeface="Courier New" pitchFamily="49" charset="0"/>
                <a:cs typeface="Courier New" pitchFamily="49" charset="0"/>
              </a:rPr>
              <a:t> var</a:t>
            </a:r>
            <a:r>
              <a:rPr sz="2000" spc="10" dirty="0">
                <a:latin typeface="Courier New" pitchFamily="49" charset="0"/>
                <a:cs typeface="Courier New" pitchFamily="49" charset="0"/>
              </a:rPr>
              <a:t> is "&lt;&lt;var&lt;&lt;"\n";</a:t>
            </a:r>
            <a:endParaRPr sz="20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197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197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sz="1970" spc="10" dirty="0">
                <a:latin typeface="Courier New" pitchFamily="49" charset="0"/>
                <a:cs typeface="Courier New" pitchFamily="49" charset="0"/>
              </a:rPr>
              <a:t>&lt;&lt;"Address stored in </a:t>
            </a:r>
            <a:r>
              <a:rPr lang="en-US" sz="1970" spc="10" dirty="0">
                <a:latin typeface="Courier New" pitchFamily="49" charset="0"/>
                <a:cs typeface="Courier New" pitchFamily="49" charset="0"/>
              </a:rPr>
              <a:t>pointer p</a:t>
            </a:r>
            <a:r>
              <a:rPr sz="1970" spc="10" dirty="0">
                <a:latin typeface="Courier New" pitchFamily="49" charset="0"/>
                <a:cs typeface="Courier New" pitchFamily="49" charset="0"/>
              </a:rPr>
              <a:t> is "&lt;&lt;p&lt;&lt;"\n";</a:t>
            </a:r>
            <a:endParaRPr sz="19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0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00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sz="2000" spc="10" dirty="0">
                <a:latin typeface="Courier New" pitchFamily="49" charset="0"/>
                <a:cs typeface="Courier New" pitchFamily="49" charset="0"/>
              </a:rPr>
              <a:t>&lt;&lt;"Value of </a:t>
            </a:r>
            <a:r>
              <a:rPr lang="en-US" sz="2000" spc="10" dirty="0">
                <a:latin typeface="Courier New" pitchFamily="49" charset="0"/>
                <a:cs typeface="Courier New" pitchFamily="49" charset="0"/>
              </a:rPr>
              <a:t>pointer p </a:t>
            </a:r>
            <a:r>
              <a:rPr sz="2000" spc="10" dirty="0">
                <a:latin typeface="Courier New" pitchFamily="49" charset="0"/>
                <a:cs typeface="Courier New" pitchFamily="49" charset="0"/>
              </a:rPr>
              <a:t>is "&lt;&lt;*p&lt;&lt;"\n";</a:t>
            </a:r>
            <a:endParaRPr sz="20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0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000" spc="10" dirty="0">
                <a:latin typeface="Courier New" pitchFamily="49" charset="0"/>
                <a:cs typeface="Courier New" pitchFamily="49" charset="0"/>
              </a:rPr>
              <a:t>return 0;</a:t>
            </a:r>
            <a:endParaRPr sz="2000" dirty="0">
              <a:latin typeface="Courier New" pitchFamily="49" charset="0"/>
              <a:cs typeface="Courier New" pitchFamily="49" charset="0"/>
            </a:endParaRPr>
          </a:p>
          <a:p>
            <a:pPr marL="70104">
              <a:lnSpc>
                <a:spcPct val="100000"/>
              </a:lnSpc>
            </a:pPr>
            <a:r>
              <a:rPr sz="2000" spc="10" dirty="0">
                <a:latin typeface="Courier New" pitchFamily="49" charset="0"/>
                <a:cs typeface="Courier New" pitchFamily="49" charset="0"/>
              </a:rPr>
              <a:t>}</a:t>
            </a:r>
            <a:endParaRPr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E9CCD-25F5-45AD-B383-9DF04C71D8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9218" y="5421668"/>
            <a:ext cx="5264746" cy="1069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1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1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1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05" name="object 205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594233"/>
            <a:ext cx="4138633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S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YMBOLIC CONSTANT TYPE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316736"/>
            <a:ext cx="5889946" cy="1089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Constant is an identifier with associated value</a:t>
            </a:r>
            <a:endParaRPr sz="23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340" spc="10" dirty="0">
                <a:latin typeface="Garamond" panose="02020404030301010803" pitchFamily="18" charset="0"/>
                <a:cs typeface="Arial"/>
              </a:rPr>
              <a:t>which can not be altered by the program during</a:t>
            </a:r>
            <a:endParaRPr sz="23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execution.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2786126"/>
            <a:ext cx="6329040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You must initialize a constant when you craete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it,you can not assign new value later after constant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is initialized.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4255643"/>
            <a:ext cx="4770217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Symbolic constant 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is a constant that is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represented by name.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14400" y="5035749"/>
            <a:ext cx="97463" cy="1537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99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</a:t>
            </a:r>
            <a:endParaRPr sz="900">
              <a:latin typeface="Garamond" panose="02020404030301010803" pitchFamily="18" charset="0"/>
              <a:cs typeface="Wingdings 2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37970" y="4976289"/>
            <a:ext cx="331148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Garamond" panose="02020404030301010803" pitchFamily="18" charset="0"/>
                <a:cs typeface="Arial"/>
              </a:rPr>
              <a:t>Defining constant with </a:t>
            </a:r>
            <a:r>
              <a:rPr lang="en-IN" sz="2000" spc="10" dirty="0">
                <a:latin typeface="Garamond" panose="02020404030301010803" pitchFamily="18" charset="0"/>
                <a:cs typeface="Courier New" pitchFamily="49" charset="0"/>
              </a:rPr>
              <a:t> </a:t>
            </a:r>
            <a:r>
              <a:rPr sz="2000" b="1" spc="10" dirty="0">
                <a:latin typeface="Garamond" panose="02020404030301010803" pitchFamily="18" charset="0"/>
                <a:cs typeface="Courier New" pitchFamily="49" charset="0"/>
              </a:rPr>
              <a:t>#define</a:t>
            </a:r>
            <a:endParaRPr sz="2000" dirty="0">
              <a:latin typeface="Garamond" panose="02020404030301010803" pitchFamily="18" charset="0"/>
              <a:cs typeface="Courier New" pitchFamily="49" charset="0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14400" y="5371030"/>
            <a:ext cx="97463" cy="1537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99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</a:t>
            </a:r>
            <a:endParaRPr sz="900">
              <a:latin typeface="Garamond" panose="02020404030301010803" pitchFamily="18" charset="0"/>
              <a:cs typeface="Wingdings 2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37970" y="5311569"/>
            <a:ext cx="3023072" cy="6063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Garamond" panose="02020404030301010803" pitchFamily="18" charset="0"/>
                <a:cs typeface="Arial"/>
              </a:rPr>
              <a:t>Defining constant </a:t>
            </a:r>
            <a:r>
              <a:rPr sz="1970" spc="10">
                <a:latin typeface="Garamond" panose="02020404030301010803" pitchFamily="18" charset="0"/>
                <a:cs typeface="Arial"/>
              </a:rPr>
              <a:t>with </a:t>
            </a:r>
            <a:r>
              <a:rPr lang="en-IN" sz="1970" spc="10" dirty="0">
                <a:latin typeface="Garamond" panose="02020404030301010803" pitchFamily="18" charset="0"/>
                <a:cs typeface="Arial"/>
              </a:rPr>
              <a:t> </a:t>
            </a:r>
            <a:r>
              <a:rPr sz="1970" b="1" spc="10">
                <a:latin typeface="Garamond" panose="02020404030301010803" pitchFamily="18" charset="0"/>
                <a:cs typeface="Courier New" pitchFamily="49" charset="0"/>
              </a:rPr>
              <a:t>const</a:t>
            </a:r>
            <a:endParaRPr sz="1900">
              <a:latin typeface="Garamond" panose="02020404030301010803" pitchFamily="18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latin typeface="Garamond" panose="02020404030301010803" pitchFamily="18" charset="0"/>
                <a:cs typeface="Arial"/>
              </a:rPr>
              <a:t>Defining constant </a:t>
            </a:r>
            <a:r>
              <a:rPr sz="1970" spc="10">
                <a:latin typeface="Garamond" panose="02020404030301010803" pitchFamily="18" charset="0"/>
                <a:cs typeface="Arial"/>
              </a:rPr>
              <a:t>with </a:t>
            </a:r>
            <a:r>
              <a:rPr lang="en-IN" sz="1970" spc="10" dirty="0">
                <a:latin typeface="Garamond" panose="02020404030301010803" pitchFamily="18" charset="0"/>
                <a:cs typeface="Arial"/>
              </a:rPr>
              <a:t> </a:t>
            </a:r>
            <a:r>
              <a:rPr sz="1970" b="1" spc="10">
                <a:latin typeface="Garamond" panose="02020404030301010803" pitchFamily="18" charset="0"/>
                <a:cs typeface="Courier New" pitchFamily="49" charset="0"/>
              </a:rPr>
              <a:t>enum</a:t>
            </a:r>
            <a:endParaRPr sz="1900">
              <a:latin typeface="Garamond" panose="02020404030301010803" pitchFamily="18" charset="0"/>
              <a:cs typeface="Courier New" pitchFamily="49" charset="0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914400" y="5706589"/>
            <a:ext cx="97463" cy="1537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99" spc="10" dirty="0">
                <a:solidFill>
                  <a:srgbClr val="FE8637"/>
                </a:solidFill>
                <a:latin typeface="Garamond" panose="02020404030301010803" pitchFamily="18" charset="0"/>
                <a:cs typeface="Wingdings 2"/>
              </a:rPr>
              <a:t></a:t>
            </a:r>
            <a:endParaRPr sz="900">
              <a:latin typeface="Garamond" panose="02020404030301010803" pitchFamily="18" charset="0"/>
              <a:cs typeface="Wingdings 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2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2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2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2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2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06" name="object 206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567182"/>
            <a:ext cx="797356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E8637"/>
                </a:solidFill>
                <a:latin typeface="Wingdings"/>
                <a:cs typeface="Wingdings"/>
              </a:rPr>
              <a:t> </a:t>
            </a:r>
            <a:r>
              <a:rPr sz="2220" spc="10" dirty="0">
                <a:latin typeface="Arial"/>
                <a:cs typeface="Arial"/>
              </a:rPr>
              <a:t>Ex: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6967" y="1451483"/>
            <a:ext cx="278441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#define pi 3.14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86967" y="2335403"/>
            <a:ext cx="241316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const max=10;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01624" y="3219577"/>
            <a:ext cx="3155672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enum char{a,b,c</a:t>
            </a:r>
            <a:r>
              <a:rPr sz="2400" b="1" spc="10" dirty="0">
                <a:latin typeface="Courier New" pitchFamily="49" charset="0"/>
                <a:cs typeface="Courier New" pitchFamily="49" charset="0"/>
              </a:rPr>
              <a:t>};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pic>
        <p:nvPicPr>
          <p:cNvPr id="22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2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3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3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07" name="object 20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3308553" cy="425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Arial"/>
                <a:cs typeface="Arial"/>
              </a:rPr>
              <a:t>T</a:t>
            </a:r>
            <a:r>
              <a:rPr sz="2400" spc="10" dirty="0">
                <a:solidFill>
                  <a:srgbClr val="575F6D"/>
                </a:solidFill>
                <a:latin typeface="Arial"/>
                <a:cs typeface="Arial"/>
              </a:rPr>
              <a:t>YPE COMPATIBILITY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7510"/>
            <a:ext cx="5893473" cy="33055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</a:t>
            </a:r>
            <a:r>
              <a:rPr lang="en-IN"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The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sizeof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is a keyword but it  is compile time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operator that determine the size, in byte, of a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variable or data type.</a:t>
            </a:r>
            <a:endParaRPr lang="en-IN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It can be used to get the size of classes, structure,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union and any other user defined data type.</a:t>
            </a:r>
            <a:endParaRPr lang="en-IN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Wingdings"/>
                <a:cs typeface="Wingdings"/>
              </a:rPr>
              <a:t> </a:t>
            </a:r>
            <a:r>
              <a:rPr sz="2400" spc="10" dirty="0">
                <a:latin typeface="Arial"/>
                <a:cs typeface="Arial"/>
              </a:rPr>
              <a:t>Syntax:</a:t>
            </a:r>
            <a:endParaRPr sz="2400" dirty="0">
              <a:latin typeface="Arial"/>
              <a:cs typeface="Arial"/>
            </a:endParaRPr>
          </a:p>
          <a:p>
            <a:pPr marL="673912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sizeof(data_type)</a:t>
            </a:r>
            <a:endParaRPr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5059198"/>
            <a:ext cx="297207" cy="2356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90" spc="10" dirty="0">
                <a:solidFill>
                  <a:srgbClr val="FE8637"/>
                </a:solidFill>
                <a:latin typeface="Wingdings"/>
                <a:cs typeface="Wingdings"/>
              </a:rPr>
              <a:t>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76248" y="5119228"/>
            <a:ext cx="59246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Ex:</a:t>
            </a:r>
            <a:r>
              <a:rPr lang="en-IN" sz="2400" spc="10" dirty="0">
                <a:latin typeface="Arial"/>
                <a:cs typeface="Arial"/>
              </a:rPr>
              <a:t> </a:t>
            </a:r>
            <a:r>
              <a:rPr lang="en-IN"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float x; </a:t>
            </a:r>
          </a:p>
          <a:p>
            <a:pPr marL="0">
              <a:lnSpc>
                <a:spcPct val="100000"/>
              </a:lnSpc>
            </a:pPr>
            <a:r>
              <a:rPr lang="en-IN" sz="2400" spc="10" dirty="0">
                <a:latin typeface="Arial"/>
                <a:cs typeface="Arial"/>
              </a:rPr>
              <a:t>      </a:t>
            </a:r>
            <a:r>
              <a:rPr sz="2400" spc="1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sz="2400" spc="10" dirty="0">
                <a:latin typeface="Courier New" pitchFamily="49" charset="0"/>
                <a:cs typeface="Courier New" pitchFamily="49" charset="0"/>
              </a:rPr>
              <a:t>(x</a:t>
            </a:r>
            <a:r>
              <a:rPr sz="2400" spc="10" dirty="0">
                <a:latin typeface="Arial"/>
                <a:cs typeface="Arial"/>
              </a:rPr>
              <a:t>)     </a:t>
            </a:r>
            <a:r>
              <a:rPr sz="2400" b="1" spc="10" dirty="0">
                <a:latin typeface="Arial"/>
                <a:cs typeface="Arial"/>
              </a:rPr>
              <a:t>or</a:t>
            </a:r>
            <a:r>
              <a:rPr lang="en-IN" sz="2400" b="1" spc="10" dirty="0">
                <a:latin typeface="Arial"/>
                <a:cs typeface="Arial"/>
              </a:rPr>
              <a:t> </a:t>
            </a:r>
            <a:r>
              <a:rPr lang="en-US" sz="2400" spc="1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spc="10" dirty="0">
                <a:latin typeface="Courier New" pitchFamily="49" charset="0"/>
                <a:cs typeface="Courier New" pitchFamily="49" charset="0"/>
              </a:rPr>
              <a:t>(float)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397713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42910" y="5929330"/>
            <a:ext cx="5982728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40" spc="10">
                <a:solidFill>
                  <a:srgbClr val="FE8637"/>
                </a:solidFill>
                <a:latin typeface="Wingdings"/>
                <a:cs typeface="Wingdings"/>
              </a:rPr>
              <a:t></a:t>
            </a:r>
            <a:r>
              <a:rPr sz="1640" spc="10" dirty="0">
                <a:solidFill>
                  <a:srgbClr val="FE8637"/>
                </a:solidFill>
                <a:latin typeface="Wingdings"/>
                <a:cs typeface="Wingdings"/>
              </a:rPr>
              <a:t> </a:t>
            </a:r>
            <a:r>
              <a:rPr sz="2340" spc="10" dirty="0">
                <a:latin typeface="Courier New" pitchFamily="49" charset="0"/>
                <a:cs typeface="Courier New" pitchFamily="49" charset="0"/>
              </a:rPr>
              <a:t>sizeof</a:t>
            </a:r>
            <a:r>
              <a:rPr sz="2340" spc="10" dirty="0">
                <a:latin typeface="Arial"/>
                <a:cs typeface="Arial"/>
              </a:rPr>
              <a:t> operater will return integer value.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A492-49BE-40EC-98A2-7C54E170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C++ 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F119-9E82-4D94-ACF9-0648A118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55316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latin typeface="Garamond" panose="02020404030301010803" pitchFamily="18" charset="0"/>
              </a:rPr>
              <a:t>Comments are explanatory notes; they are ignored by the compiler.</a:t>
            </a:r>
          </a:p>
          <a:p>
            <a:endParaRPr lang="en-US" altLang="en-US" dirty="0">
              <a:latin typeface="Garamond" panose="02020404030301010803" pitchFamily="18" charset="0"/>
            </a:endParaRPr>
          </a:p>
          <a:p>
            <a:r>
              <a:rPr lang="en-US" altLang="en-US" dirty="0">
                <a:latin typeface="Garamond" panose="02020404030301010803" pitchFamily="18" charset="0"/>
              </a:rPr>
              <a:t>There are two ways to include comments in a program</a:t>
            </a:r>
            <a:r>
              <a:rPr lang="en-US" altLang="en-US" dirty="0"/>
              <a:t>: 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single line comment.  </a:t>
            </a:r>
          </a:p>
          <a:p>
            <a:pPr lvl="1">
              <a:buNone/>
            </a:pPr>
            <a:r>
              <a:rPr lang="en-US" altLang="en-US" sz="2100" dirty="0">
                <a:solidFill>
                  <a:srgbClr val="FF0000"/>
                </a:solidFill>
                <a:latin typeface="Courier New" panose="02070309020205020404" pitchFamily="49" charset="0"/>
              </a:rPr>
              <a:t>// This is an example of</a:t>
            </a:r>
          </a:p>
          <a:p>
            <a:pPr lvl="1">
              <a:buNone/>
            </a:pPr>
            <a:r>
              <a:rPr lang="en-US" altLang="en-US" sz="2100" dirty="0">
                <a:solidFill>
                  <a:srgbClr val="FF0000"/>
                </a:solidFill>
                <a:latin typeface="Courier New" panose="02070309020205020404" pitchFamily="49" charset="0"/>
              </a:rPr>
              <a:t>// C++ program to illustrate</a:t>
            </a:r>
          </a:p>
          <a:p>
            <a:pPr lvl="1">
              <a:buNone/>
            </a:pPr>
            <a:r>
              <a:rPr lang="en-US" altLang="en-US" sz="2100" dirty="0">
                <a:solidFill>
                  <a:srgbClr val="FF0000"/>
                </a:solidFill>
                <a:latin typeface="Courier New" panose="02070309020205020404" pitchFamily="49" charset="0"/>
              </a:rPr>
              <a:t>// some of its features</a:t>
            </a:r>
          </a:p>
          <a:p>
            <a:pPr lvl="1">
              <a:buNone/>
            </a:pPr>
            <a:endParaRPr lang="en-US" altLang="en-US" sz="2100" dirty="0">
              <a:solidFill>
                <a:srgbClr val="00FF99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multiline comment</a:t>
            </a:r>
          </a:p>
          <a:p>
            <a:pPr lvl="1">
              <a:buNone/>
            </a:pPr>
            <a:r>
              <a:rPr lang="en-US" altLang="en-US" sz="2100" dirty="0">
                <a:solidFill>
                  <a:srgbClr val="FF0000"/>
                </a:solidFill>
                <a:latin typeface="Courier New" panose="02070309020205020404" pitchFamily="49" charset="0"/>
              </a:rPr>
              <a:t>/* This is an example of</a:t>
            </a:r>
          </a:p>
          <a:p>
            <a:pPr lvl="1">
              <a:buNone/>
            </a:pPr>
            <a:r>
              <a:rPr lang="en-US" altLang="en-US" sz="2100" dirty="0">
                <a:solidFill>
                  <a:srgbClr val="FF0000"/>
                </a:solidFill>
                <a:latin typeface="Courier New" panose="02070309020205020404" pitchFamily="49" charset="0"/>
              </a:rPr>
              <a:t>C++ program to illustrate</a:t>
            </a:r>
          </a:p>
          <a:p>
            <a:pPr lvl="1">
              <a:buNone/>
            </a:pPr>
            <a:r>
              <a:rPr lang="en-US" altLang="en-US" sz="2100" dirty="0">
                <a:solidFill>
                  <a:srgbClr val="FF0000"/>
                </a:solidFill>
                <a:latin typeface="Courier New" panose="02070309020205020404" pitchFamily="49" charset="0"/>
              </a:rPr>
              <a:t>some of its features</a:t>
            </a:r>
          </a:p>
          <a:p>
            <a:pPr lvl="1">
              <a:buNone/>
            </a:pPr>
            <a:r>
              <a:rPr lang="en-US" altLang="en-US" sz="2100" dirty="0">
                <a:solidFill>
                  <a:srgbClr val="FF0000"/>
                </a:solidFill>
                <a:latin typeface="Courier New" panose="02070309020205020404" pitchFamily="49" charset="0"/>
              </a:rPr>
              <a:t>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2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3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08" name="object 208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54431"/>
            <a:ext cx="6014595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ROGRAM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USE OF </a:t>
            </a:r>
            <a:r>
              <a:rPr sz="2400" b="1" spc="1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881437"/>
            <a:ext cx="3424014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#include&lt;iostream&gt;</a:t>
            </a:r>
            <a:endParaRPr sz="22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sz="2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71472" y="1897741"/>
            <a:ext cx="2568011" cy="20313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int main()</a:t>
            </a:r>
            <a:endParaRPr sz="22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{</a:t>
            </a:r>
            <a:endParaRPr sz="22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0">
                <a:latin typeface="Courier New" pitchFamily="49" charset="0"/>
                <a:cs typeface="Courier New" pitchFamily="49" charset="0"/>
              </a:rPr>
              <a:t>int 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a,x;</a:t>
            </a:r>
            <a:endParaRPr sz="22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0">
                <a:latin typeface="Courier New" pitchFamily="49" charset="0"/>
                <a:cs typeface="Courier New" pitchFamily="49" charset="0"/>
              </a:rPr>
              <a:t>char 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b;</a:t>
            </a:r>
            <a:endParaRPr sz="22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0">
                <a:latin typeface="Courier New" pitchFamily="49" charset="0"/>
                <a:cs typeface="Courier New" pitchFamily="49" charset="0"/>
              </a:rPr>
              <a:t>float 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c=10.02;</a:t>
            </a:r>
            <a:endParaRPr sz="22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0">
                <a:latin typeface="Courier New" pitchFamily="49" charset="0"/>
                <a:cs typeface="Courier New" pitchFamily="49" charset="0"/>
              </a:rPr>
              <a:t>double 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d;</a:t>
            </a:r>
            <a:endParaRPr sz="2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71472" y="4143380"/>
            <a:ext cx="8217634" cy="20313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&lt;&lt;"size of a:"&lt;&lt;sizeof(a)*sizeof(x)&lt;&lt;"\n";</a:t>
            </a:r>
            <a:endParaRPr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&lt;&lt;"size of b:"&lt;&lt;</a:t>
            </a:r>
            <a:r>
              <a:rPr sz="2200" spc="1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(b)&lt;&lt;"\n";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&lt;&lt;"size of c:"&lt;&lt;sizeof(10.02)&lt;&lt;"\n";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&lt;&lt;"size of d:"&lt;&lt;sizeof(d)&lt;&lt;"\n";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IN" sz="22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200" spc="10" dirty="0">
                <a:latin typeface="Courier New" pitchFamily="49" charset="0"/>
                <a:cs typeface="Courier New" pitchFamily="49" charset="0"/>
              </a:rPr>
              <a:t>return 0;</a:t>
            </a:r>
            <a:endParaRPr sz="2200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Courier New" pitchFamily="49" charset="0"/>
                <a:cs typeface="Courier New" pitchFamily="49" charset="0"/>
              </a:rPr>
              <a:t>}</a:t>
            </a:r>
            <a:endParaRPr sz="2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B9D3BAA-5E5F-40C9-991F-E2BAE832E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74371"/>
              </p:ext>
            </p:extLst>
          </p:nvPr>
        </p:nvGraphicFramePr>
        <p:xfrm>
          <a:off x="5502448" y="770527"/>
          <a:ext cx="3274268" cy="1554050"/>
        </p:xfrm>
        <a:graphic>
          <a:graphicData uri="http://schemas.openxmlformats.org/drawingml/2006/table">
            <a:tbl>
              <a:tblPr/>
              <a:tblGrid>
                <a:gridCol w="1637134">
                  <a:extLst>
                    <a:ext uri="{9D8B030D-6E8A-4147-A177-3AD203B41FA5}">
                      <a16:colId xmlns:a16="http://schemas.microsoft.com/office/drawing/2014/main" val="3486965526"/>
                    </a:ext>
                  </a:extLst>
                </a:gridCol>
                <a:gridCol w="1637134">
                  <a:extLst>
                    <a:ext uri="{9D8B030D-6E8A-4147-A177-3AD203B41FA5}">
                      <a16:colId xmlns:a16="http://schemas.microsoft.com/office/drawing/2014/main" val="2205619036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r>
                        <a:rPr lang="en-US" sz="1500" b="1"/>
                        <a:t>Expression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Constant value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2491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sizeof</a:t>
                      </a:r>
                      <a:r>
                        <a:rPr lang="en-US" sz="1500" b="1" dirty="0"/>
                        <a:t>(int)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4</a:t>
                      </a:r>
                      <a:endParaRPr lang="en-US" sz="1500" b="1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7189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sizeof</a:t>
                      </a:r>
                      <a:r>
                        <a:rPr lang="en-US" sz="1500" b="1" dirty="0"/>
                        <a:t>(long)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07735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sizeof</a:t>
                      </a:r>
                      <a:r>
                        <a:rPr lang="en-US" sz="1500" b="1" dirty="0"/>
                        <a:t>(float)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1975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b="1"/>
                        <a:t>sizeof(double)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2286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4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4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4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4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5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10" name="object 210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2771913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V</a:t>
            </a:r>
            <a:r>
              <a:rPr sz="2400" b="1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ARABLE IN C</a:t>
            </a:r>
            <a:r>
              <a:rPr sz="3000" b="1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++</a:t>
            </a:r>
            <a:endParaRPr sz="3000" b="1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7510"/>
            <a:ext cx="4840364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Variable is a place to store information.</a:t>
            </a:r>
            <a:endParaRPr sz="23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2348821"/>
            <a:ext cx="6206635" cy="3600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A variable is a location in your computer’s memory</a:t>
            </a:r>
            <a:endParaRPr sz="23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2852936"/>
            <a:ext cx="6632200" cy="40534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in which you can store a value and from which you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can later retrive the value.</a:t>
            </a: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This is temporary storage,when you turn the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computer off these variable are lost.</a:t>
            </a: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endParaRPr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Like c, in c++ all variable must be declare before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we used it.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The diiference is that in c, it requires to be defined</a:t>
            </a:r>
            <a:endParaRPr sz="23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at the beginning of a scope,rather </a:t>
            </a:r>
            <a:r>
              <a:rPr sz="2400" b="1" spc="10" dirty="0" err="1">
                <a:latin typeface="Garamond" panose="02020404030301010803" pitchFamily="18" charset="0"/>
                <a:cs typeface="Arial"/>
              </a:rPr>
              <a:t>c++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 allo</a:t>
            </a:r>
            <a:r>
              <a:rPr lang="en-US" sz="2400" b="1" spc="10" dirty="0">
                <a:latin typeface="Garamond" panose="02020404030301010803" pitchFamily="18" charset="0"/>
                <a:cs typeface="Arial"/>
              </a:rPr>
              <a:t>ws the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declaration of variable anywhere in the scope.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5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5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5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5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5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11" name="object 211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638810"/>
            <a:ext cx="6338851" cy="55122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This means that a variable can be declared right at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the place of its first use.</a:t>
            </a:r>
            <a:endParaRPr lang="en-IN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Declaration Of variable: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506272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char name[12];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506272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a;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506272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float num;</a:t>
            </a:r>
            <a:endParaRPr lang="en-IN" sz="2400" spc="10" dirty="0">
              <a:latin typeface="Courier New" pitchFamily="49" charset="0"/>
              <a:cs typeface="Courier New" pitchFamily="49" charset="0"/>
            </a:endParaRPr>
          </a:p>
          <a:p>
            <a:pPr marL="506272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If you are going to declare more than one variable</a:t>
            </a:r>
            <a:endParaRPr sz="23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having same data type, you can declare all of them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in single statement by separating their identifiers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with commas.</a:t>
            </a:r>
            <a:endParaRPr lang="en-IN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For ex: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506272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a,b,c;</a:t>
            </a:r>
            <a:endParaRPr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6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6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6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12" name="object 212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424307"/>
            <a:ext cx="6208687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lang="en-US"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Y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ou can assign value to the variable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when you declare them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. It is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 called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initialization.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74241"/>
            <a:ext cx="832408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E8637"/>
                </a:solidFill>
                <a:latin typeface="Wingdings"/>
                <a:cs typeface="Wingdings"/>
              </a:rPr>
              <a:t> </a:t>
            </a:r>
            <a:r>
              <a:rPr sz="2220" b="1" spc="10" dirty="0">
                <a:latin typeface="Arial"/>
                <a:cs typeface="Arial"/>
              </a:rPr>
              <a:t>Ex: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06322" y="2115925"/>
            <a:ext cx="1485022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a=0;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06322" y="2571718"/>
            <a:ext cx="6311343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char name[]={‘h’,’e’,’l’,’l’,’o’};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06322" y="3013678"/>
            <a:ext cx="4269439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char name[8]=‘computer’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6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6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6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6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6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13" name="object 21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1073080"/>
            <a:ext cx="3629199" cy="4170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6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 </a:t>
            </a:r>
            <a:r>
              <a:rPr sz="2710" b="1" spc="10" dirty="0">
                <a:latin typeface="Garamond" panose="02020404030301010803" pitchFamily="18" charset="0"/>
                <a:cs typeface="Arial"/>
              </a:rPr>
              <a:t>Dynamic initialization</a:t>
            </a:r>
            <a:r>
              <a:rPr sz="2310" spc="10" dirty="0">
                <a:latin typeface="Garamond" panose="02020404030301010803" pitchFamily="18" charset="0"/>
                <a:cs typeface="Arial"/>
              </a:rPr>
              <a:t>:</a:t>
            </a:r>
            <a:endParaRPr sz="23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22960" y="1573403"/>
            <a:ext cx="673953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588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The additional feature of c++ is ,to initialize the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variable at run time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. I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t is called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dynamic initialization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2823337"/>
            <a:ext cx="3821559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For  example:</a:t>
            </a:r>
            <a:endParaRPr sz="2400">
              <a:latin typeface="Arial"/>
              <a:cs typeface="Arial"/>
            </a:endParaRPr>
          </a:p>
          <a:p>
            <a:pPr marL="843026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c= a+b;</a:t>
            </a:r>
            <a:endParaRPr sz="2400">
              <a:latin typeface="Courier New" pitchFamily="49" charset="0"/>
              <a:cs typeface="Courier New" pitchFamily="49" charset="0"/>
            </a:endParaRPr>
          </a:p>
          <a:p>
            <a:pPr marL="843026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float avg=sum/n;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548640" y="356187"/>
            <a:ext cx="2818849" cy="4170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b="1" spc="10" dirty="0">
                <a:latin typeface="Garamond" panose="02020404030301010803" pitchFamily="18" charset="0"/>
                <a:cs typeface="Arial"/>
              </a:rPr>
              <a:t>Reference variable:</a:t>
            </a:r>
            <a:endParaRPr sz="27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5B738E01-5F20-439D-8915-646C4D3F2B6D}"/>
              </a:ext>
            </a:extLst>
          </p:cNvPr>
          <p:cNvSpPr txBox="1">
            <a:spLocks/>
          </p:cNvSpPr>
          <p:nvPr/>
        </p:nvSpPr>
        <p:spPr>
          <a:xfrm>
            <a:off x="611560" y="831304"/>
            <a:ext cx="83058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2400" dirty="0">
                <a:latin typeface="Garamond" panose="02020404030301010803" pitchFamily="18" charset="0"/>
              </a:rPr>
              <a:t>A reference variable is an </a:t>
            </a:r>
            <a:r>
              <a:rPr lang="en-US" sz="2400" b="1" dirty="0">
                <a:latin typeface="Garamond" panose="02020404030301010803" pitchFamily="18" charset="0"/>
              </a:rPr>
              <a:t>alias</a:t>
            </a:r>
            <a:r>
              <a:rPr lang="en-US" sz="2400" dirty="0">
                <a:latin typeface="Garamond" panose="02020404030301010803" pitchFamily="18" charset="0"/>
              </a:rPr>
              <a:t>, that is, </a:t>
            </a:r>
            <a:r>
              <a:rPr lang="en-US" sz="2400" b="1" dirty="0">
                <a:latin typeface="Garamond" panose="02020404030301010803" pitchFamily="18" charset="0"/>
              </a:rPr>
              <a:t>another name </a:t>
            </a:r>
            <a:r>
              <a:rPr lang="en-US" sz="2400" dirty="0">
                <a:latin typeface="Garamond" panose="02020404030301010803" pitchFamily="18" charset="0"/>
              </a:rPr>
              <a:t>for an already existing variable. 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2400" dirty="0">
                <a:latin typeface="Garamond" panose="02020404030301010803" pitchFamily="18" charset="0"/>
              </a:rPr>
              <a:t>Once a reference is initialized with a variable, either the </a:t>
            </a:r>
            <a:r>
              <a:rPr lang="en-US" sz="2400" b="1" dirty="0">
                <a:latin typeface="Garamond" panose="02020404030301010803" pitchFamily="18" charset="0"/>
              </a:rPr>
              <a:t>variable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b="1" dirty="0">
                <a:latin typeface="Garamond" panose="02020404030301010803" pitchFamily="18" charset="0"/>
              </a:rPr>
              <a:t>name</a:t>
            </a:r>
            <a:r>
              <a:rPr lang="en-US" sz="2400" dirty="0">
                <a:latin typeface="Garamond" panose="02020404030301010803" pitchFamily="18" charset="0"/>
              </a:rPr>
              <a:t> or the </a:t>
            </a:r>
            <a:r>
              <a:rPr lang="en-US" sz="2400" b="1" dirty="0">
                <a:latin typeface="Garamond" panose="02020404030301010803" pitchFamily="18" charset="0"/>
              </a:rPr>
              <a:t>reference name </a:t>
            </a:r>
            <a:r>
              <a:rPr lang="en-US" sz="2400" dirty="0">
                <a:latin typeface="Garamond" panose="02020404030301010803" pitchFamily="18" charset="0"/>
              </a:rPr>
              <a:t>may be used to refer to the variable.</a:t>
            </a:r>
          </a:p>
          <a:p>
            <a:pPr marL="274320" indent="-274320">
              <a:spcBef>
                <a:spcPts val="580"/>
              </a:spcBef>
              <a:buFont typeface="Wingdings 2"/>
              <a:buNone/>
              <a:defRPr/>
            </a:pPr>
            <a:r>
              <a:rPr lang="en-US" sz="2400" b="1" dirty="0">
                <a:latin typeface="Garamond" panose="02020404030301010803" pitchFamily="18" charset="0"/>
              </a:rPr>
              <a:t>C++ References vs Pointers: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2400" dirty="0">
                <a:latin typeface="Garamond" panose="02020404030301010803" pitchFamily="18" charset="0"/>
              </a:rPr>
              <a:t>You </a:t>
            </a:r>
            <a:r>
              <a:rPr lang="en-US" sz="2400" b="1" dirty="0">
                <a:latin typeface="Garamond" panose="02020404030301010803" pitchFamily="18" charset="0"/>
              </a:rPr>
              <a:t>cannot have NULL</a:t>
            </a:r>
            <a:r>
              <a:rPr lang="en-US" sz="2400" dirty="0">
                <a:latin typeface="Garamond" panose="02020404030301010803" pitchFamily="18" charset="0"/>
              </a:rPr>
              <a:t> references. You must always be able to assume that a reference is connected to a legitimate piece of storage.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2400" dirty="0">
                <a:latin typeface="Garamond" panose="02020404030301010803" pitchFamily="18" charset="0"/>
              </a:rPr>
              <a:t>Once a reference is initialized to an object, </a:t>
            </a:r>
            <a:r>
              <a:rPr lang="en-US" sz="2400" b="1" dirty="0">
                <a:latin typeface="Garamond" panose="02020404030301010803" pitchFamily="18" charset="0"/>
              </a:rPr>
              <a:t>it cannot be changed </a:t>
            </a:r>
            <a:r>
              <a:rPr lang="en-US" sz="2400" dirty="0">
                <a:latin typeface="Garamond" panose="02020404030301010803" pitchFamily="18" charset="0"/>
              </a:rPr>
              <a:t>to refer to another object. </a:t>
            </a:r>
            <a:r>
              <a:rPr lang="en-US" sz="2400" b="1" dirty="0">
                <a:latin typeface="Garamond" panose="02020404030301010803" pitchFamily="18" charset="0"/>
              </a:rPr>
              <a:t>Pointers can </a:t>
            </a:r>
            <a:r>
              <a:rPr lang="en-US" sz="2400" dirty="0">
                <a:latin typeface="Garamond" panose="02020404030301010803" pitchFamily="18" charset="0"/>
              </a:rPr>
              <a:t>be pointed to another object at any time.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2400" dirty="0">
                <a:latin typeface="Garamond" panose="02020404030301010803" pitchFamily="18" charset="0"/>
              </a:rPr>
              <a:t>A reference must be </a:t>
            </a:r>
            <a:r>
              <a:rPr lang="en-US" sz="2400" b="1" dirty="0">
                <a:latin typeface="Garamond" panose="02020404030301010803" pitchFamily="18" charset="0"/>
              </a:rPr>
              <a:t>initialized when it is created</a:t>
            </a:r>
            <a:r>
              <a:rPr lang="en-US" sz="2400" dirty="0">
                <a:latin typeface="Garamond" panose="02020404030301010803" pitchFamily="18" charset="0"/>
              </a:rPr>
              <a:t>. Pointers can be </a:t>
            </a:r>
            <a:r>
              <a:rPr lang="en-US" sz="2400" b="1" dirty="0">
                <a:latin typeface="Garamond" panose="02020404030301010803" pitchFamily="18" charset="0"/>
              </a:rPr>
              <a:t>initialized at any time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sz="24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1"/>
            <a:ext cx="9144000" cy="6857999"/>
          </a:xfrm>
          <a:prstGeom prst="rect">
            <a:avLst/>
          </a:prstGeom>
        </p:spPr>
      </p:pic>
      <p:pic>
        <p:nvPicPr>
          <p:cNvPr id="2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15" name="object 215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937895"/>
            <a:ext cx="6265498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Wingdings"/>
                <a:cs typeface="Wingdings"/>
              </a:rPr>
              <a:t> </a:t>
            </a:r>
            <a:r>
              <a:rPr sz="2400" spc="10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506272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data_type&amp;  ref_name= var_name;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2264029"/>
            <a:ext cx="7047696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Wingdings"/>
                <a:cs typeface="Wingdings"/>
              </a:rPr>
              <a:t> </a:t>
            </a:r>
            <a:r>
              <a:rPr sz="2400" spc="10" dirty="0">
                <a:latin typeface="Arial"/>
                <a:cs typeface="Arial"/>
              </a:rPr>
              <a:t>Ex:</a:t>
            </a:r>
            <a:endParaRPr sz="2400" dirty="0">
              <a:latin typeface="Arial"/>
              <a:cs typeface="Arial"/>
            </a:endParaRPr>
          </a:p>
          <a:p>
            <a:pPr marL="338327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a;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338327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int&amp; i=a;</a:t>
            </a:r>
            <a:endParaRPr lang="en-US" sz="2400" spc="10" dirty="0">
              <a:latin typeface="Courier New" pitchFamily="49" charset="0"/>
              <a:cs typeface="Courier New" pitchFamily="49" charset="0"/>
            </a:endParaRPr>
          </a:p>
          <a:p>
            <a:pPr marL="338327">
              <a:lnSpc>
                <a:spcPct val="100000"/>
              </a:lnSpc>
            </a:pPr>
            <a:endParaRPr lang="en-US" sz="2400" spc="10" dirty="0">
              <a:latin typeface="Courier New" pitchFamily="49" charset="0"/>
              <a:cs typeface="Courier New" pitchFamily="49" charset="0"/>
            </a:endParaRPr>
          </a:p>
          <a:p>
            <a:pPr marL="338327">
              <a:lnSpc>
                <a:spcPct val="100000"/>
              </a:lnSpc>
            </a:pPr>
            <a:endParaRPr lang="en-US" sz="2400" spc="10" dirty="0">
              <a:latin typeface="Courier New" pitchFamily="49" charset="0"/>
              <a:cs typeface="Courier New" pitchFamily="49" charset="0"/>
            </a:endParaRPr>
          </a:p>
          <a:p>
            <a:pPr marL="338327">
              <a:lnSpc>
                <a:spcPct val="100000"/>
              </a:lnSpc>
            </a:pPr>
            <a:endParaRPr lang="en-US" sz="2400" spc="10" dirty="0">
              <a:latin typeface="Courier New" pitchFamily="49" charset="0"/>
              <a:cs typeface="Courier New" pitchFamily="49" charset="0"/>
            </a:endParaRPr>
          </a:p>
          <a:p>
            <a:pPr marL="681227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10" dirty="0">
                <a:latin typeface="Garamond" panose="02020404030301010803" pitchFamily="18" charset="0"/>
                <a:cs typeface="Courier New" pitchFamily="49" charset="0"/>
              </a:rPr>
              <a:t>A reference variable must be initialized  at the time of declaration</a:t>
            </a:r>
            <a:endParaRPr sz="2400" dirty="0">
              <a:latin typeface="Garamond" panose="02020404030301010803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8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8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8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8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8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16" name="object 216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280734"/>
            <a:ext cx="3330346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spc="10" dirty="0">
                <a:solidFill>
                  <a:srgbClr val="FF0000"/>
                </a:solidFill>
                <a:latin typeface="Arial"/>
                <a:cs typeface="Arial"/>
              </a:rPr>
              <a:t>EFERENCE PROGRAM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919655"/>
            <a:ext cx="2793072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itchFamily="49" charset="0"/>
                <a:cs typeface="Courier New" pitchFamily="49" charset="0"/>
              </a:rPr>
              <a:t>#include&lt;iostream&gt;</a:t>
            </a:r>
            <a:endParaRPr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1300379"/>
            <a:ext cx="3071354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sz="19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1682036"/>
            <a:ext cx="1551707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itchFamily="49" charset="0"/>
                <a:cs typeface="Courier New" pitchFamily="49" charset="0"/>
              </a:rPr>
              <a:t>int main()</a:t>
            </a:r>
            <a:endParaRPr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2063036"/>
            <a:ext cx="155171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itchFamily="49" charset="0"/>
                <a:cs typeface="Courier New" pitchFamily="49" charset="0"/>
              </a:rPr>
              <a:t>{</a:t>
            </a:r>
            <a:endParaRPr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2444036"/>
            <a:ext cx="3258584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itchFamily="49" charset="0"/>
                <a:cs typeface="Courier New" pitchFamily="49" charset="0"/>
              </a:rPr>
              <a:t>int x[5]={1,2,3,4,5};</a:t>
            </a:r>
            <a:endParaRPr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2824760"/>
            <a:ext cx="1862048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itchFamily="49" charset="0"/>
                <a:cs typeface="Courier New" pitchFamily="49" charset="0"/>
              </a:rPr>
              <a:t>int&amp; y=x[2];</a:t>
            </a:r>
            <a:endParaRPr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8640" y="3206290"/>
            <a:ext cx="5221301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Courier New" pitchFamily="49" charset="0"/>
                <a:cs typeface="Courier New" pitchFamily="49" charset="0"/>
              </a:rPr>
              <a:t>cout&lt;&lt; "The Value of y is::" &lt;&lt; y;</a:t>
            </a:r>
            <a:endParaRPr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48640" y="3587290"/>
            <a:ext cx="1396536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ourier New" pitchFamily="49" charset="0"/>
                <a:cs typeface="Courier New" pitchFamily="49" charset="0"/>
              </a:rPr>
              <a:t>return 0;</a:t>
            </a:r>
            <a:endParaRPr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48640" y="3968290"/>
            <a:ext cx="155758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8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42" y="4285488"/>
            <a:ext cx="6286500" cy="2572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8C68-3CA5-4256-9A24-923FB376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/>
          <a:lstStyle/>
          <a:p>
            <a:r>
              <a:rPr lang="en-US" sz="2800" dirty="0"/>
              <a:t>Passing arguments to function – 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5AB2-AF93-4DEF-9282-C7461127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f(int &amp;x)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x=x + 10;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int m=10;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f(m);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400" spc="10" dirty="0">
                <a:latin typeface="Courier New" pitchFamily="49" charset="0"/>
                <a:cs typeface="Courier New" pitchFamily="49" charset="0"/>
              </a:rPr>
              <a:t>"The Value of m is " &lt;&lt;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90CDF-D3F8-46C0-A016-1A117A9D63F0}"/>
              </a:ext>
            </a:extLst>
          </p:cNvPr>
          <p:cNvSpPr txBox="1"/>
          <p:nvPr/>
        </p:nvSpPr>
        <p:spPr>
          <a:xfrm>
            <a:off x="1187624" y="5949280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</a:t>
            </a:r>
            <a:r>
              <a:rPr lang="en-US" sz="2800" spc="10" dirty="0">
                <a:latin typeface="Courier New" pitchFamily="49" charset="0"/>
                <a:cs typeface="Courier New" pitchFamily="49" charset="0"/>
              </a:rPr>
              <a:t>The Value of m is 20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9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9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9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9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17" name="object 21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3066352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O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PERATORS IN C</a:t>
            </a: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++</a:t>
            </a:r>
            <a:endParaRPr sz="30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7510"/>
            <a:ext cx="5836085" cy="14588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All the operator in c is available in c++,but some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additional operator that are not in c are: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823215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&lt;&lt;          Insertion operator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843026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&gt;&gt;          Extraction operator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11478" y="3359255"/>
            <a:ext cx="528350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::     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43888" y="3359255"/>
            <a:ext cx="4697248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386789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Scope resolution operator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167589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.*            Pointer to member operator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delete       memory release operator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2552" y="4685665"/>
            <a:ext cx="514885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endl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43888" y="4685665"/>
            <a:ext cx="4633833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397457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line feed operator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new          memory allocation operator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22552" y="5569915"/>
            <a:ext cx="540533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setw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691638" y="5569915"/>
            <a:ext cx="2398092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field width operator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A14F-E085-47C0-8490-83C6F079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A7E7-A154-481E-80AE-6E0C368A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3247"/>
            <a:ext cx="7886700" cy="3556726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&lt;&lt;”C++ is better than C.”;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Above statement is an output statement</a:t>
            </a:r>
          </a:p>
          <a:p>
            <a:endParaRPr lang="en-US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represents the standard output stream  (represents the screen)</a:t>
            </a:r>
          </a:p>
          <a:p>
            <a:endParaRPr lang="en-US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&lt;&lt; is called the </a:t>
            </a:r>
            <a:r>
              <a:rPr lang="en-US" b="1" dirty="0">
                <a:latin typeface="Garamond" panose="02020404030301010803" pitchFamily="18" charset="0"/>
                <a:cs typeface="Courier New" panose="02070309020205020404" pitchFamily="49" charset="0"/>
              </a:rPr>
              <a:t>insertion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 or put to operator.</a:t>
            </a:r>
          </a:p>
          <a:p>
            <a:endParaRPr lang="en-US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is equivalent to </a:t>
            </a:r>
            <a:r>
              <a:rPr lang="en-US" dirty="0" err="1">
                <a:latin typeface="Garamond" panose="02020404030301010803" pitchFamily="18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Garamond" panose="02020404030301010803" pitchFamily="18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354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29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29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29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29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18" name="object 218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808333"/>
            <a:ext cx="5158079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S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COPE RESOLUTION OPERATOR</a:t>
            </a: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(::)</a:t>
            </a:r>
            <a:endParaRPr sz="30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7510"/>
            <a:ext cx="5852051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Basically variable are two types ,local variable and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global variable.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2917571"/>
            <a:ext cx="6680675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The variable which are declared within a block or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function, that are used only inside a function is called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local variable.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4533265"/>
            <a:ext cx="5853975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The global variable are declared out side function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and used anywhere in the program.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0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0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0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0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0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19" name="object 219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495935"/>
            <a:ext cx="8183843" cy="29454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A situation occurs when both global and local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340" spc="10" dirty="0">
                <a:latin typeface="Garamond" panose="02020404030301010803" pitchFamily="18" charset="0"/>
                <a:cs typeface="Arial"/>
              </a:rPr>
              <a:t>variable name</a:t>
            </a:r>
            <a:r>
              <a:rPr lang="en-US" sz="2340" spc="10" dirty="0">
                <a:latin typeface="Garamond" panose="02020404030301010803" pitchFamily="18" charset="0"/>
                <a:cs typeface="Arial"/>
              </a:rPr>
              <a:t>s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 are same and we have to use global</a:t>
            </a:r>
            <a:endParaRPr sz="23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variable inside a local block or function,</a:t>
            </a: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61722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10" dirty="0">
                <a:latin typeface="Garamond" panose="02020404030301010803" pitchFamily="18" charset="0"/>
                <a:cs typeface="Arial"/>
              </a:rPr>
              <a:t>T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hen it is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possible 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only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by using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Scope Resolution Operator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,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it is used with global variable.</a:t>
            </a:r>
            <a:endParaRPr sz="2400" b="1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Syntax: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925322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Courier New" pitchFamily="49" charset="0"/>
              </a:rPr>
              <a:t>::variable_name;</a:t>
            </a:r>
            <a:endParaRPr sz="2400" dirty="0">
              <a:latin typeface="Garamond" panose="02020404030301010803" pitchFamily="18" charset="0"/>
              <a:cs typeface="Courier New" pitchFamily="49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3727450"/>
            <a:ext cx="6170920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A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major application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of the scope resolution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operator is in the classes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to identify the class to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which a member function belongs.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0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0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1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1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20" name="object 220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48640" y="352361"/>
            <a:ext cx="4580255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150" spc="10" dirty="0">
                <a:solidFill>
                  <a:srgbClr val="FF0000"/>
                </a:solidFill>
                <a:latin typeface="Arial"/>
                <a:cs typeface="Arial"/>
              </a:rPr>
              <a:t>ROGRAME USING </a:t>
            </a:r>
            <a:r>
              <a:rPr sz="2700" spc="10" dirty="0">
                <a:solidFill>
                  <a:srgbClr val="FF0000"/>
                </a:solidFill>
                <a:latin typeface="Arial"/>
                <a:cs typeface="Arial"/>
              </a:rPr>
              <a:t>:: </a:t>
            </a:r>
            <a:r>
              <a:rPr sz="2150" spc="10" dirty="0">
                <a:solidFill>
                  <a:srgbClr val="FF0000"/>
                </a:solidFill>
                <a:latin typeface="Arial"/>
                <a:cs typeface="Arial"/>
              </a:rPr>
              <a:t>OPERATOR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1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64" y="5157192"/>
            <a:ext cx="6163928" cy="232410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662940" y="1357298"/>
            <a:ext cx="3712555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#include&lt;iostream&gt;</a:t>
            </a:r>
            <a:endParaRPr sz="24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2940" y="2214554"/>
            <a:ext cx="5754460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m=5;       //global declare</a:t>
            </a:r>
            <a:endParaRPr sz="24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int main()</a:t>
            </a:r>
            <a:endParaRPr sz="240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{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32103" y="3357562"/>
            <a:ext cx="8152553" cy="14773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IN" sz="2400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sz="2400" spc="10" dirty="0">
                <a:latin typeface="Courier New" pitchFamily="49" charset="0"/>
                <a:cs typeface="Courier New" pitchFamily="49" charset="0"/>
              </a:rPr>
              <a:t>int m=15;          //local to main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169164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cout&lt;&lt;"Value of m is "&lt;&lt;m&lt;&lt;"\n";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169164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cout&lt;&lt;"Value of global ::m is "&lt;&lt;::m&lt;&lt;"\n";</a:t>
            </a:r>
            <a:endParaRPr sz="2400" dirty="0">
              <a:latin typeface="Courier New" pitchFamily="49" charset="0"/>
              <a:cs typeface="Courier New" pitchFamily="49" charset="0"/>
            </a:endParaRPr>
          </a:p>
          <a:p>
            <a:pPr marL="169164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return 0;</a:t>
            </a:r>
            <a:endParaRPr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32103" y="4929198"/>
            <a:ext cx="18562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itchFamily="49" charset="0"/>
                <a:cs typeface="Courier New" pitchFamily="49" charset="0"/>
              </a:rPr>
              <a:t>}</a:t>
            </a:r>
            <a:endParaRPr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1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1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1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21" name="object 221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5801716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M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EMBER DEREFERENCING OPERATOR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7510"/>
            <a:ext cx="5795113" cy="1089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The member dereferencing operator</a:t>
            </a:r>
            <a:r>
              <a:rPr lang="en-US" sz="2280" spc="10" dirty="0">
                <a:latin typeface="Garamond" panose="02020404030301010803" pitchFamily="18" charset="0"/>
                <a:cs typeface="Arial"/>
              </a:rPr>
              <a:t>s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 are used in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class, a class contain various type of data and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function as member.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3283055"/>
            <a:ext cx="6233117" cy="1089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A c++ also permit us to access the class member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through pointer, so required a pointer to member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operator which are,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14400" y="4491020"/>
            <a:ext cx="100669" cy="1599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3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</a:t>
            </a:r>
            <a:endParaRPr sz="1000" dirty="0">
              <a:latin typeface="Garamond" panose="02020404030301010803" pitchFamily="18" charset="0"/>
              <a:cs typeface="Wingdings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6382" y="4441253"/>
            <a:ext cx="237886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::*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112289" y="4441253"/>
            <a:ext cx="1206421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to declare a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578339" y="4441253"/>
            <a:ext cx="123046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pointer to a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84382" y="4441253"/>
            <a:ext cx="87652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member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04335" y="4441253"/>
            <a:ext cx="5058729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96943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class</a:t>
            </a:r>
            <a:endParaRPr sz="2100" dirty="0">
              <a:latin typeface="Garamond" panose="02020404030301010803" pitchFamily="18" charset="0"/>
              <a:cs typeface="Arial"/>
            </a:endParaRPr>
          </a:p>
          <a:p>
            <a:pPr marL="248412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.* to access a member using object name or </a:t>
            </a:r>
            <a:endParaRPr sz="21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pointer  to that member.</a:t>
            </a:r>
            <a:endParaRPr sz="21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14400" y="4875068"/>
            <a:ext cx="100669" cy="1599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3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</a:t>
            </a:r>
            <a:endParaRPr sz="1000">
              <a:latin typeface="Garamond" panose="02020404030301010803" pitchFamily="18" charset="0"/>
              <a:cs typeface="Wingding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914400" y="5579486"/>
            <a:ext cx="100669" cy="1599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3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</a:t>
            </a:r>
            <a:endParaRPr sz="1000">
              <a:latin typeface="Garamond" panose="02020404030301010803" pitchFamily="18" charset="0"/>
              <a:cs typeface="Wingdings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786382" y="5529720"/>
            <a:ext cx="86242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-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874774" y="5529720"/>
            <a:ext cx="65370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&gt;* to 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579128" y="5529720"/>
            <a:ext cx="827791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access a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704602" y="5529720"/>
            <a:ext cx="1678665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member using a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612646" y="5529720"/>
            <a:ext cx="5566588" cy="646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074337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pointer to the</a:t>
            </a:r>
            <a:endParaRPr sz="21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object and a pointer to that member.</a:t>
            </a:r>
            <a:endParaRPr sz="2100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2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2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2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2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22" name="object 222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19988" y="665861"/>
            <a:ext cx="5664371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M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EMORY MANAGEMENT  OPERATORS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77342" y="1173734"/>
            <a:ext cx="7648761" cy="293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C++ us</a:t>
            </a:r>
            <a:r>
              <a:rPr lang="en-US" sz="2340" spc="10" dirty="0">
                <a:latin typeface="Garamond" panose="02020404030301010803" pitchFamily="18" charset="0"/>
                <a:cs typeface="Arial"/>
              </a:rPr>
              <a:t>es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 two unary operators </a:t>
            </a:r>
            <a:r>
              <a:rPr sz="2340" b="1" spc="10" dirty="0">
                <a:latin typeface="Garamond" panose="02020404030301010803" pitchFamily="18" charset="0"/>
                <a:cs typeface="Arial"/>
              </a:rPr>
              <a:t>new 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and </a:t>
            </a:r>
            <a:r>
              <a:rPr sz="2340" b="1" spc="10" dirty="0">
                <a:latin typeface="Garamond" panose="02020404030301010803" pitchFamily="18" charset="0"/>
                <a:cs typeface="Arial"/>
              </a:rPr>
              <a:t>delete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, that</a:t>
            </a:r>
            <a:endParaRPr sz="23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340" spc="10" dirty="0">
                <a:latin typeface="Garamond" panose="02020404030301010803" pitchFamily="18" charset="0"/>
                <a:cs typeface="Arial"/>
              </a:rPr>
              <a:t>perform the task of allocating and freeing the memory in</a:t>
            </a:r>
            <a:endParaRPr sz="23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better and easy way.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A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new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operator can create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an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 object of any type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and allocate </a:t>
            </a:r>
          </a:p>
          <a:p>
            <a:r>
              <a:rPr lang="en-US" sz="2400" spc="10" dirty="0">
                <a:latin typeface="Garamond" panose="02020404030301010803" pitchFamily="18" charset="0"/>
                <a:cs typeface="Arial"/>
              </a:rPr>
              <a:t>   memory for the object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Syntax: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505968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pointer_variable= new </a:t>
            </a:r>
            <a:r>
              <a:rPr sz="2400" b="1" spc="10" dirty="0" err="1">
                <a:latin typeface="Garamond" panose="02020404030301010803" pitchFamily="18" charset="0"/>
                <a:cs typeface="Arial"/>
              </a:rPr>
              <a:t>data_type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;</a:t>
            </a:r>
            <a:endParaRPr lang="en-US" sz="2400" b="1" spc="1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Ex: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86708" y="4293096"/>
            <a:ext cx="7143536" cy="247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1175" defTabSz="511175">
              <a:lnSpc>
                <a:spcPct val="100000"/>
              </a:lnSpc>
            </a:pPr>
            <a:r>
              <a:rPr lang="en-US" sz="2400" b="1" spc="10" dirty="0">
                <a:latin typeface="Garamond" panose="02020404030301010803" pitchFamily="18" charset="0"/>
                <a:cs typeface="Arial"/>
              </a:rPr>
              <a:t>int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*p=new int;</a:t>
            </a:r>
            <a:endParaRPr sz="2400" b="1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endParaRPr lang="en-US" sz="1700" spc="10" dirty="0">
              <a:solidFill>
                <a:srgbClr val="FE8637"/>
              </a:solidFill>
              <a:latin typeface="Garamond" panose="02020404030301010803" pitchFamily="18" charset="0"/>
              <a:cs typeface="Wingdings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A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delete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oper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a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tor deallocate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s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 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memory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.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Syntax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505968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delete </a:t>
            </a:r>
            <a:r>
              <a:rPr sz="2400" b="1" spc="10" dirty="0" err="1">
                <a:latin typeface="Garamond" panose="02020404030301010803" pitchFamily="18" charset="0"/>
                <a:cs typeface="Arial"/>
              </a:rPr>
              <a:t>pointer_variable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;</a:t>
            </a:r>
            <a:endParaRPr sz="2400" b="1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Ex: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505968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delete p;</a:t>
            </a:r>
            <a:endParaRPr sz="2400" b="1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2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2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2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3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23" name="object 223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352932"/>
            <a:ext cx="7838749" cy="59093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You can also create space for any data type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340" spc="10" dirty="0">
                <a:latin typeface="Garamond" panose="02020404030301010803" pitchFamily="18" charset="0"/>
                <a:cs typeface="Arial"/>
              </a:rPr>
              <a:t>including user-defined data type like array, structure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,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classes ,etc.</a:t>
            </a:r>
            <a:endParaRPr lang="en-US" sz="2400" spc="1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Syntax 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588568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pointer_variable=new data_type[size];</a:t>
            </a:r>
            <a:endParaRPr lang="en-US" sz="2400" b="1" spc="10" dirty="0">
              <a:latin typeface="Garamond" panose="02020404030301010803" pitchFamily="18" charset="0"/>
              <a:cs typeface="Arial"/>
            </a:endParaRPr>
          </a:p>
          <a:p>
            <a:pPr marL="588568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Ex: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create an array pointed to by p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420928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int *p=new int[100];</a:t>
            </a:r>
            <a:endParaRPr lang="en-US" sz="2400" b="1" spc="10" dirty="0">
              <a:latin typeface="Garamond" panose="02020404030301010803" pitchFamily="18" charset="0"/>
              <a:cs typeface="Arial"/>
            </a:endParaRPr>
          </a:p>
          <a:p>
            <a:pPr marL="763828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10" dirty="0">
                <a:latin typeface="Garamond" panose="02020404030301010803" pitchFamily="18" charset="0"/>
                <a:cs typeface="Arial"/>
              </a:rPr>
              <a:t>p[0] refers to first element , p[1] refers to second element</a:t>
            </a:r>
          </a:p>
          <a:p>
            <a:pPr marL="420928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Delete array.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Syntax: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506272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delete [] </a:t>
            </a:r>
            <a:r>
              <a:rPr sz="2400" b="1" spc="10" dirty="0" err="1">
                <a:latin typeface="Garamond" panose="02020404030301010803" pitchFamily="18" charset="0"/>
                <a:cs typeface="Arial"/>
              </a:rPr>
              <a:t>pointer_variable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;</a:t>
            </a:r>
            <a:endParaRPr lang="en-US" sz="2400" b="1" spc="10" dirty="0">
              <a:latin typeface="Garamond" panose="02020404030301010803" pitchFamily="18" charset="0"/>
              <a:cs typeface="Arial"/>
            </a:endParaRPr>
          </a:p>
          <a:p>
            <a:pPr marL="506272">
              <a:lnSpc>
                <a:spcPct val="100000"/>
              </a:lnSpc>
            </a:pPr>
            <a:endParaRPr sz="2400" dirty="0">
              <a:latin typeface="Garamond" panose="02020404030301010803" pitchFamily="18" charset="0"/>
              <a:cs typeface="Arial"/>
            </a:endParaRPr>
          </a:p>
          <a:p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Ex: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Delete the array pointed to by p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420928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delete []p;</a:t>
            </a:r>
            <a:endParaRPr sz="2400" b="1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24" name="object 224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220282"/>
            <a:ext cx="4614405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USING NEW AND DELETE OPERATOR</a:t>
            </a:r>
            <a:endParaRPr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745568"/>
            <a:ext cx="2494273" cy="9848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59536" y="2257631"/>
            <a:ext cx="2244845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*a=new int;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*b =new int;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*sum= new int;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60296" y="3501008"/>
            <a:ext cx="4863832" cy="19697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cout&lt;&lt;"Enter value for a and b:"&lt;&lt;"\n";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cin&gt;&gt;*a&gt;&gt;*b;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*sum=*a+*b;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cout&lt;&lt;"Sum of a and b is: "&lt;&lt;*sum;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delete a;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delete b;</a:t>
            </a:r>
            <a:endParaRPr lang="en-US" sz="1600" spc="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lang="en-US"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Delete sum;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6416017"/>
            <a:ext cx="124714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1" y="922682"/>
            <a:ext cx="4715257" cy="231442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3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4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4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4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4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25" name="object 225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806196"/>
            <a:ext cx="2362313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MANIPULATORS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38659"/>
            <a:ext cx="6749220" cy="14680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C++ provides the operator called manipulator for</a:t>
            </a:r>
            <a:endParaRPr sz="23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formatting the output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or manipulate the data in the 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way programmers wants to display it.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Most  commonly used manipulators are: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4400" y="3288309"/>
            <a:ext cx="100669" cy="1599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3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</a:t>
            </a:r>
            <a:endParaRPr sz="1000">
              <a:latin typeface="Garamond" panose="02020404030301010803" pitchFamily="18" charset="0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029" y="3238541"/>
            <a:ext cx="450764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endl</a:t>
            </a:r>
            <a:endParaRPr sz="21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14400" y="3673012"/>
            <a:ext cx="100669" cy="1599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39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</a:t>
            </a:r>
            <a:endParaRPr sz="1000">
              <a:latin typeface="Garamond" panose="02020404030301010803" pitchFamily="18" charset="0"/>
              <a:cs typeface="Wingding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62354" y="3623246"/>
            <a:ext cx="473206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setw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110994" y="3623246"/>
            <a:ext cx="159659" cy="323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Garamond" panose="02020404030301010803" pitchFamily="18" charset="0"/>
                <a:cs typeface="Arial"/>
              </a:rPr>
              <a:t>()</a:t>
            </a:r>
            <a:endParaRPr sz="21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8640" y="4023106"/>
            <a:ext cx="5542671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endl 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manipulator same as the new line(“\n”)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character and used to move to the next line.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48640" y="5273040"/>
            <a:ext cx="5753819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setw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() is used to provide the 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field width 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for the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value and display them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right-justified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4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4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4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26" name="object 226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638810"/>
            <a:ext cx="2861040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Like,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335584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int x=22;</a:t>
            </a:r>
            <a:endParaRPr sz="2400">
              <a:latin typeface="Garamond" panose="02020404030301010803" pitchFamily="18" charset="0"/>
              <a:cs typeface="Arial"/>
            </a:endParaRPr>
          </a:p>
          <a:p>
            <a:pPr marL="420928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cout&lt;&lt;setw(5)&lt;&lt;x;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4175125"/>
            <a:ext cx="5613011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The 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&lt;iomanip&gt; 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header file provide rich set of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manipulators.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2570099" y="2916174"/>
            <a:ext cx="12700" cy="811276"/>
          </a:xfrm>
          <a:custGeom>
            <a:avLst/>
            <a:gdLst/>
            <a:ahLst/>
            <a:cxnLst/>
            <a:rect l="l" t="t" r="r" b="b"/>
            <a:pathLst>
              <a:path w="12700" h="811276">
                <a:moveTo>
                  <a:pt x="6350" y="6350"/>
                </a:moveTo>
                <a:lnTo>
                  <a:pt x="6350" y="8049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3789299" y="2916174"/>
            <a:ext cx="12700" cy="811276"/>
          </a:xfrm>
          <a:custGeom>
            <a:avLst/>
            <a:gdLst/>
            <a:ahLst/>
            <a:cxnLst/>
            <a:rect l="l" t="t" r="r" b="b"/>
            <a:pathLst>
              <a:path w="12700" h="811276">
                <a:moveTo>
                  <a:pt x="6350" y="6350"/>
                </a:moveTo>
                <a:lnTo>
                  <a:pt x="6350" y="8049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5008499" y="2916174"/>
            <a:ext cx="12700" cy="811276"/>
          </a:xfrm>
          <a:custGeom>
            <a:avLst/>
            <a:gdLst/>
            <a:ahLst/>
            <a:cxnLst/>
            <a:rect l="l" t="t" r="r" b="b"/>
            <a:pathLst>
              <a:path w="12700" h="811276">
                <a:moveTo>
                  <a:pt x="6350" y="6350"/>
                </a:moveTo>
                <a:lnTo>
                  <a:pt x="6350" y="8049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6227699" y="2916174"/>
            <a:ext cx="12700" cy="811276"/>
          </a:xfrm>
          <a:custGeom>
            <a:avLst/>
            <a:gdLst/>
            <a:ahLst/>
            <a:cxnLst/>
            <a:rect l="l" t="t" r="r" b="b"/>
            <a:pathLst>
              <a:path w="12700" h="811276">
                <a:moveTo>
                  <a:pt x="6350" y="6350"/>
                </a:moveTo>
                <a:lnTo>
                  <a:pt x="6350" y="8049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1350899" y="2916174"/>
            <a:ext cx="12700" cy="811276"/>
          </a:xfrm>
          <a:custGeom>
            <a:avLst/>
            <a:gdLst/>
            <a:ahLst/>
            <a:cxnLst/>
            <a:rect l="l" t="t" r="r" b="b"/>
            <a:pathLst>
              <a:path w="12700" h="811276">
                <a:moveTo>
                  <a:pt x="6350" y="6350"/>
                </a:moveTo>
                <a:lnTo>
                  <a:pt x="6350" y="8049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7446899" y="2916174"/>
            <a:ext cx="12700" cy="811276"/>
          </a:xfrm>
          <a:custGeom>
            <a:avLst/>
            <a:gdLst/>
            <a:ahLst/>
            <a:cxnLst/>
            <a:rect l="l" t="t" r="r" b="b"/>
            <a:pathLst>
              <a:path w="12700" h="811276">
                <a:moveTo>
                  <a:pt x="6350" y="6350"/>
                </a:moveTo>
                <a:lnTo>
                  <a:pt x="6350" y="8049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1344549" y="2922524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1344549" y="370840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561965" y="2990447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2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781165" y="2990447"/>
            <a:ext cx="110287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Garamond" panose="02020404030301010803" pitchFamily="18" charset="0"/>
                <a:cs typeface="Arial"/>
              </a:rPr>
              <a:t>2</a:t>
            </a:r>
            <a:endParaRPr sz="18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5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5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5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5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5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35" name="object 235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379984"/>
            <a:ext cx="3573414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sz="2400" spc="1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ANIPULATOR PROGRAM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84" y="999744"/>
            <a:ext cx="5001768" cy="3357371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377342" y="1067435"/>
            <a:ext cx="3712555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#include&lt;iomanip&gt;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77342" y="2530729"/>
            <a:ext cx="3526928" cy="18466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roll_no=2;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char name[]="Heer";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int age=19;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77342" y="4725394"/>
            <a:ext cx="9095760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cout&lt;&lt;"Roll number is :"&lt;&lt;setw(5)&lt;&lt;roll_no&lt;&lt;endl;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cout&lt;&lt;"Name is :"&lt;&lt;</a:t>
            </a:r>
            <a:r>
              <a:rPr sz="2400" spc="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)&lt;&lt;name&lt;&lt;endl;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cout&lt;&lt;"Age is :"&lt;&lt;</a:t>
            </a:r>
            <a:r>
              <a:rPr sz="2400" spc="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)&lt;&lt;age&lt;&lt;endl;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77342" y="6188688"/>
            <a:ext cx="18562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7606-17A6-4030-97FB-D496048E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65670"/>
          </a:xfrm>
        </p:spPr>
        <p:txBody>
          <a:bodyPr/>
          <a:lstStyle/>
          <a:p>
            <a:r>
              <a:rPr lang="en-US" altLang="en-US" b="1" dirty="0"/>
              <a:t>C++ compiler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8585-6785-4496-94FE-B5CA389F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6897"/>
            <a:ext cx="7886700" cy="359219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>
                <a:latin typeface="Garamond" pitchFamily="18" charset="0"/>
              </a:rPr>
              <a:t>The  </a:t>
            </a:r>
            <a:r>
              <a:rPr lang="en-US" altLang="en-US" b="1" dirty="0">
                <a:latin typeface="Garamond" pitchFamily="18" charset="0"/>
                <a:cs typeface="Courier New" panose="02070309020205020404" pitchFamily="49" charset="0"/>
              </a:rPr>
              <a:t>#include</a:t>
            </a:r>
            <a:r>
              <a:rPr lang="en-US" altLang="en-US" dirty="0">
                <a:latin typeface="Garamond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Garamond" pitchFamily="18" charset="0"/>
              </a:rPr>
              <a:t>directive tells the compiler to include some already existing C++ code in your program.</a:t>
            </a:r>
          </a:p>
          <a:p>
            <a:endParaRPr lang="en-US" altLang="en-US" dirty="0">
              <a:latin typeface="Garamond" pitchFamily="18" charset="0"/>
            </a:endParaRPr>
          </a:p>
          <a:p>
            <a:r>
              <a:rPr lang="en-US" altLang="en-US" dirty="0">
                <a:latin typeface="Garamond" pitchFamily="18" charset="0"/>
              </a:rPr>
              <a:t>The included file is then linked with the program. </a:t>
            </a:r>
          </a:p>
          <a:p>
            <a:endParaRPr lang="en-US" altLang="en-US" dirty="0">
              <a:latin typeface="Garamond" pitchFamily="18" charset="0"/>
            </a:endParaRPr>
          </a:p>
          <a:p>
            <a:r>
              <a:rPr lang="en-US" altLang="en-US" dirty="0">
                <a:latin typeface="Garamond" pitchFamily="18" charset="0"/>
              </a:rPr>
              <a:t>There are two forms of </a:t>
            </a:r>
            <a:r>
              <a:rPr lang="en-US" altLang="en-US" b="1" dirty="0">
                <a:latin typeface="Garamond" pitchFamily="18" charset="0"/>
              </a:rPr>
              <a:t>#include</a:t>
            </a:r>
            <a:r>
              <a:rPr lang="en-US" altLang="en-US" dirty="0">
                <a:latin typeface="Garamond" pitchFamily="18" charset="0"/>
              </a:rPr>
              <a:t> statements: </a:t>
            </a:r>
          </a:p>
          <a:p>
            <a:pPr>
              <a:buNone/>
            </a:pPr>
            <a:r>
              <a:rPr lang="en-US" altLang="en-US" b="1" dirty="0">
                <a:latin typeface="Garamond" pitchFamily="18" charset="0"/>
              </a:rPr>
              <a:t>     #include &lt;</a:t>
            </a:r>
            <a:r>
              <a:rPr lang="en-US" altLang="en-US" b="1" dirty="0" err="1">
                <a:latin typeface="Garamond" pitchFamily="18" charset="0"/>
              </a:rPr>
              <a:t>iostream</a:t>
            </a:r>
            <a:r>
              <a:rPr lang="en-US" altLang="en-US" b="1" dirty="0">
                <a:latin typeface="Garamond" pitchFamily="18" charset="0"/>
              </a:rPr>
              <a:t>&gt;             </a:t>
            </a:r>
            <a:r>
              <a:rPr lang="en-US" altLang="en-US" dirty="0">
                <a:latin typeface="Garamond" pitchFamily="18" charset="0"/>
              </a:rPr>
              <a:t>//for pre-defined files </a:t>
            </a:r>
            <a:br>
              <a:rPr lang="en-US" altLang="en-US" b="1" dirty="0">
                <a:latin typeface="Garamond" pitchFamily="18" charset="0"/>
              </a:rPr>
            </a:br>
            <a:br>
              <a:rPr lang="en-US" altLang="en-US" b="1" dirty="0">
                <a:latin typeface="Garamond" pitchFamily="18" charset="0"/>
              </a:rPr>
            </a:br>
            <a:r>
              <a:rPr lang="en-US" altLang="en-US" b="1" dirty="0">
                <a:latin typeface="Garamond" pitchFamily="18" charset="0"/>
              </a:rPr>
              <a:t> #include "</a:t>
            </a:r>
            <a:r>
              <a:rPr lang="en-US" altLang="en-US" b="1" dirty="0" err="1">
                <a:latin typeface="Garamond" pitchFamily="18" charset="0"/>
              </a:rPr>
              <a:t>my_lib.h</a:t>
            </a:r>
            <a:r>
              <a:rPr lang="en-US" altLang="en-US" b="1" dirty="0">
                <a:latin typeface="Garamond" pitchFamily="18" charset="0"/>
              </a:rPr>
              <a:t>"              </a:t>
            </a:r>
            <a:r>
              <a:rPr lang="en-US" altLang="en-US" dirty="0">
                <a:latin typeface="Garamond" pitchFamily="18" charset="0"/>
              </a:rPr>
              <a:t>//for user-defined files </a:t>
            </a:r>
          </a:p>
          <a:p>
            <a:pPr>
              <a:buNone/>
            </a:pPr>
            <a:endParaRPr lang="en-US" altLang="en-US" b="1" dirty="0">
              <a:latin typeface="Garamond" pitchFamily="18" charset="0"/>
            </a:endParaRPr>
          </a:p>
          <a:p>
            <a:r>
              <a:rPr lang="en-US" dirty="0">
                <a:latin typeface="Garamond" pitchFamily="18" charset="0"/>
              </a:rPr>
              <a:t>Old versions of C++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Garamond" pitchFamily="18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Garamond" pitchFamily="18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Garamond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Garamond" pitchFamily="18" charset="0"/>
              </a:rPr>
              <a:t>should be included at the beginning of all programs that use </a:t>
            </a:r>
            <a:r>
              <a:rPr lang="en-US" b="1" dirty="0">
                <a:latin typeface="Garamond" pitchFamily="18" charset="0"/>
              </a:rPr>
              <a:t>input/output </a:t>
            </a:r>
            <a:r>
              <a:rPr lang="en-US" dirty="0">
                <a:latin typeface="Garamond" pitchFamily="18" charset="0"/>
              </a:rPr>
              <a:t>statements.</a:t>
            </a:r>
          </a:p>
        </p:txBody>
      </p:sp>
    </p:spTree>
    <p:extLst>
      <p:ext uri="{BB962C8B-B14F-4D97-AF65-F5344CB8AC3E}">
        <p14:creationId xmlns:p14="http://schemas.microsoft.com/office/powerpoint/2010/main" val="33743793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6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6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6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36" name="object 236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940562"/>
            <a:ext cx="2230739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T</a:t>
            </a:r>
            <a:r>
              <a:rPr sz="2400" spc="10" dirty="0">
                <a:solidFill>
                  <a:srgbClr val="575F6D"/>
                </a:solidFill>
                <a:latin typeface="Garamond" panose="02020404030301010803" pitchFamily="18" charset="0"/>
                <a:cs typeface="Arial"/>
              </a:rPr>
              <a:t>YPE CASTING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667510"/>
            <a:ext cx="7143109" cy="14588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While evaluating an expression if both operands for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an operator are not of same data type, then using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implicit conversion rule</a:t>
            </a:r>
            <a:r>
              <a:rPr lang="en-US" sz="2400" b="1" spc="10" dirty="0">
                <a:latin typeface="Garamond" panose="02020404030301010803" pitchFamily="18" charset="0"/>
                <a:cs typeface="Arial"/>
              </a:rPr>
              <a:t> of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 c++ convert smaller  type</a:t>
            </a:r>
            <a:endParaRPr sz="2400" b="1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b="1" spc="10" dirty="0">
                <a:latin typeface="Garamond" panose="02020404030301010803" pitchFamily="18" charset="0"/>
                <a:cs typeface="Arial"/>
              </a:rPr>
              <a:t>to wider type.</a:t>
            </a:r>
            <a:endParaRPr sz="2400" b="1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3649345"/>
            <a:ext cx="6545766" cy="10987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340" spc="10" dirty="0">
                <a:latin typeface="Garamond" panose="02020404030301010803" pitchFamily="18" charset="0"/>
                <a:cs typeface="Arial"/>
              </a:rPr>
              <a:t>For example, if two operands are respectively int</a:t>
            </a:r>
            <a:endParaRPr sz="23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and float type, then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int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is converted into a </a:t>
            </a:r>
            <a:r>
              <a:rPr sz="2400" b="1" spc="10" dirty="0">
                <a:latin typeface="Garamond" panose="02020404030301010803" pitchFamily="18" charset="0"/>
                <a:cs typeface="Arial"/>
              </a:rPr>
              <a:t>float 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a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n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d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then operation is performed.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5265166"/>
            <a:ext cx="5971378" cy="7201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Many times implicit conversion cause the problem</a:t>
            </a:r>
            <a:endParaRPr sz="220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and we do not get proper result.</a:t>
            </a:r>
            <a:endParaRPr sz="240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6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712" y="0"/>
            <a:ext cx="38100" cy="6858000"/>
          </a:xfrm>
          <a:prstGeom prst="rect">
            <a:avLst/>
          </a:prstGeom>
        </p:spPr>
      </p:pic>
      <p:pic>
        <p:nvPicPr>
          <p:cNvPr id="36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" y="0"/>
            <a:ext cx="57913" cy="6857997"/>
          </a:xfrm>
          <a:prstGeom prst="rect">
            <a:avLst/>
          </a:prstGeom>
        </p:spPr>
      </p:pic>
      <p:pic>
        <p:nvPicPr>
          <p:cNvPr id="36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56" y="0"/>
            <a:ext cx="19812" cy="6858000"/>
          </a:xfrm>
          <a:prstGeom prst="rect">
            <a:avLst/>
          </a:prstGeom>
        </p:spPr>
      </p:pic>
      <p:pic>
        <p:nvPicPr>
          <p:cNvPr id="36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304800" cy="6857999"/>
          </a:xfrm>
          <a:prstGeom prst="rect">
            <a:avLst/>
          </a:prstGeom>
        </p:spPr>
      </p:pic>
      <p:pic>
        <p:nvPicPr>
          <p:cNvPr id="36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28" y="0"/>
            <a:ext cx="9144" cy="6858000"/>
          </a:xfrm>
          <a:prstGeom prst="rect">
            <a:avLst/>
          </a:prstGeom>
        </p:spPr>
      </p:pic>
      <p:sp>
        <p:nvSpPr>
          <p:cNvPr id="237" name="object 237"/>
          <p:cNvSpPr/>
          <p:nvPr/>
        </p:nvSpPr>
        <p:spPr>
          <a:xfrm>
            <a:off x="8156448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0" y="274320"/>
                </a:moveTo>
                <a:cubicBezTo>
                  <a:pt x="0" y="122821"/>
                  <a:pt x="122808" y="0"/>
                  <a:pt x="274320" y="0"/>
                </a:cubicBezTo>
                <a:cubicBezTo>
                  <a:pt x="425831" y="0"/>
                  <a:pt x="548640" y="122821"/>
                  <a:pt x="548640" y="274320"/>
                </a:cubicBezTo>
                <a:cubicBezTo>
                  <a:pt x="548640" y="425818"/>
                  <a:pt x="425831" y="548640"/>
                  <a:pt x="274320" y="548640"/>
                </a:cubicBezTo>
                <a:cubicBezTo>
                  <a:pt x="122808" y="548640"/>
                  <a:pt x="0" y="425818"/>
                  <a:pt x="0" y="274320"/>
                </a:cubicBezTo>
                <a:close/>
              </a:path>
            </a:pathLst>
          </a:custGeom>
          <a:solidFill>
            <a:srgbClr val="FE8637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Garamond" panose="02020404030301010803" pitchFamily="18" charset="0"/>
            </a:endParaRPr>
          </a:p>
        </p:txBody>
      </p:sp>
      <p:sp>
        <p:nvSpPr>
          <p:cNvPr id="2" name="text 1"/>
          <p:cNvSpPr txBox="1"/>
          <p:nvPr/>
        </p:nvSpPr>
        <p:spPr>
          <a:xfrm>
            <a:off x="548640" y="387731"/>
            <a:ext cx="6380593" cy="1089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8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280" spc="10" dirty="0">
                <a:latin typeface="Garamond" panose="02020404030301010803" pitchFamily="18" charset="0"/>
                <a:cs typeface="Arial"/>
              </a:rPr>
              <a:t>For that, like c, c++ also uses </a:t>
            </a:r>
            <a:r>
              <a:rPr sz="2280" b="1" spc="10" dirty="0">
                <a:latin typeface="Garamond" panose="02020404030301010803" pitchFamily="18" charset="0"/>
                <a:cs typeface="Arial"/>
              </a:rPr>
              <a:t>explicit type casting</a:t>
            </a:r>
            <a:endParaRPr sz="22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with the type cast operator in two different style as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274320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follow: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682884" y="1801847"/>
            <a:ext cx="5612434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Syntax: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757682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(type_name) expression;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    //c notation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06322" y="3073653"/>
            <a:ext cx="539551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b="1" spc="10" dirty="0">
                <a:latin typeface="Garamond" panose="02020404030301010803" pitchFamily="18" charset="0"/>
                <a:cs typeface="Arial"/>
              </a:rPr>
              <a:t>type_name (expression)</a:t>
            </a:r>
            <a:r>
              <a:rPr lang="en-US" sz="2400" b="1" spc="10" dirty="0">
                <a:latin typeface="Garamond" panose="02020404030301010803" pitchFamily="18" charset="0"/>
                <a:cs typeface="Arial"/>
              </a:rPr>
              <a:t>   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//</a:t>
            </a:r>
            <a:r>
              <a:rPr lang="en-US" sz="2400" spc="10" dirty="0" err="1">
                <a:latin typeface="Garamond" panose="02020404030301010803" pitchFamily="18" charset="0"/>
                <a:cs typeface="Arial"/>
              </a:rPr>
              <a:t>c++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notation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;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3884676"/>
            <a:ext cx="5370060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FE8637"/>
                </a:solidFill>
                <a:latin typeface="Garamond" panose="02020404030301010803" pitchFamily="18" charset="0"/>
                <a:cs typeface="Wingdings"/>
              </a:rPr>
              <a:t> </a:t>
            </a:r>
            <a:r>
              <a:rPr sz="2400" spc="10" dirty="0">
                <a:latin typeface="Garamond" panose="02020404030301010803" pitchFamily="18" charset="0"/>
                <a:cs typeface="Arial"/>
              </a:rPr>
              <a:t>Ex:</a:t>
            </a:r>
            <a:endParaRPr sz="2400" dirty="0">
              <a:latin typeface="Garamond" panose="02020404030301010803" pitchFamily="18" charset="0"/>
              <a:cs typeface="Arial"/>
            </a:endParaRPr>
          </a:p>
          <a:p>
            <a:pPr marL="338327">
              <a:lnSpc>
                <a:spcPct val="100000"/>
              </a:lnSpc>
            </a:pPr>
            <a:r>
              <a:rPr sz="2400" spc="10" dirty="0">
                <a:latin typeface="Garamond" panose="02020404030301010803" pitchFamily="18" charset="0"/>
                <a:cs typeface="Arial"/>
              </a:rPr>
              <a:t>average=(float) sum/n;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       //c notation;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69568" y="5100828"/>
            <a:ext cx="536300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400" spc="10" dirty="0">
                <a:latin typeface="Garamond" panose="02020404030301010803" pitchFamily="18" charset="0"/>
                <a:cs typeface="Arial"/>
              </a:rPr>
              <a:t>average=float(sum)/n</a:t>
            </a:r>
            <a:r>
              <a:rPr sz="2400" spc="10">
                <a:latin typeface="Garamond" panose="02020404030301010803" pitchFamily="18" charset="0"/>
                <a:cs typeface="Arial"/>
              </a:rPr>
              <a:t>;</a:t>
            </a:r>
            <a:r>
              <a:rPr lang="en-US" sz="2400" spc="10">
                <a:latin typeface="Garamond" panose="02020404030301010803" pitchFamily="18" charset="0"/>
                <a:cs typeface="Arial"/>
              </a:rPr>
              <a:t>        //</a:t>
            </a:r>
            <a:r>
              <a:rPr lang="en-US" sz="2400" spc="10" dirty="0" err="1">
                <a:latin typeface="Garamond" panose="02020404030301010803" pitchFamily="18" charset="0"/>
                <a:cs typeface="Arial"/>
              </a:rPr>
              <a:t>c++</a:t>
            </a:r>
            <a:r>
              <a:rPr lang="en-US" sz="2400" spc="10" dirty="0">
                <a:latin typeface="Garamond" panose="02020404030301010803" pitchFamily="18" charset="0"/>
                <a:cs typeface="Arial"/>
              </a:rPr>
              <a:t> notation;</a:t>
            </a:r>
            <a:endParaRPr sz="2400" dirty="0">
              <a:latin typeface="Garamond" panose="02020404030301010803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BE01-52C5-4F90-B685-F3A910F2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35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o/p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FC9-5043-43D0-A038-2C08A47F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12474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symbol[3] = {'a', 'b', 'c’};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(int index=0;index&lt;3;index++)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int(symbol[index])&lt;&lt;"\n";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97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98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99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66218"/>
            <a:ext cx="7886700" cy="1325563"/>
          </a:xfrm>
        </p:spPr>
        <p:txBody>
          <a:bodyPr/>
          <a:lstStyle/>
          <a:p>
            <a:r>
              <a:rPr lang="en-IN" dirty="0"/>
              <a:t>End of chapter-2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5143-B37F-4420-848D-4486EF08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pre-defined files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463D-F915-4C19-BF5E-EE790C6A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&gt;       </a:t>
            </a:r>
            <a:r>
              <a:rPr lang="en-US" altLang="en-US" dirty="0">
                <a:latin typeface="Garamond" pitchFamily="18" charset="0"/>
              </a:rPr>
              <a:t>//used for sqrt() function</a:t>
            </a:r>
          </a:p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&gt;     </a:t>
            </a:r>
            <a:r>
              <a:rPr lang="en-US" altLang="en-US" dirty="0">
                <a:latin typeface="Garamond" pitchFamily="18" charset="0"/>
              </a:rPr>
              <a:t>//for output formatting utilities</a:t>
            </a:r>
          </a:p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cstdlib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&gt;     </a:t>
            </a:r>
            <a:r>
              <a:rPr lang="en-US" altLang="en-US" dirty="0">
                <a:latin typeface="Garamond" pitchFamily="18" charset="0"/>
              </a:rPr>
              <a:t>//for memory allocation </a:t>
            </a:r>
            <a:r>
              <a:rPr lang="en-US" altLang="en-US" dirty="0" err="1">
                <a:latin typeface="Garamond" pitchFamily="18" charset="0"/>
              </a:rPr>
              <a:t>etc</a:t>
            </a:r>
            <a:endParaRPr lang="en-US" altLang="en-US" dirty="0">
              <a:latin typeface="Garamond" pitchFamily="18" charset="0"/>
            </a:endParaRPr>
          </a:p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cstring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&gt;     </a:t>
            </a:r>
            <a:r>
              <a:rPr lang="en-US" altLang="en-US" dirty="0">
                <a:latin typeface="Garamond" pitchFamily="18" charset="0"/>
              </a:rPr>
              <a:t>//for string processing functions</a:t>
            </a:r>
          </a:p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&gt;     </a:t>
            </a:r>
            <a:r>
              <a:rPr lang="en-US" altLang="en-US" dirty="0">
                <a:latin typeface="Garamond" pitchFamily="18" charset="0"/>
              </a:rPr>
              <a:t>//for file input/output 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3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3253</Words>
  <Application>Microsoft Office PowerPoint</Application>
  <PresentationFormat>On-screen Show (4:3)</PresentationFormat>
  <Paragraphs>1008</Paragraphs>
  <Slides>83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Office Theme</vt:lpstr>
      <vt:lpstr>1_Office Theme</vt:lpstr>
      <vt:lpstr>Beginning with C++  UNIT-1  Chapter-2 </vt:lpstr>
      <vt:lpstr>Beginning with C++</vt:lpstr>
      <vt:lpstr>Application of C++</vt:lpstr>
      <vt:lpstr>Simple C++ Program</vt:lpstr>
      <vt:lpstr>Simple C++ Program</vt:lpstr>
      <vt:lpstr>C++ comments</vt:lpstr>
      <vt:lpstr>Output operator</vt:lpstr>
      <vt:lpstr>C++ compiler directives</vt:lpstr>
      <vt:lpstr>Example for pre-defined files </vt:lpstr>
      <vt:lpstr>Namespace</vt:lpstr>
      <vt:lpstr>Ex. for different namespaces and scopes </vt:lpstr>
      <vt:lpstr>Return Type of main()</vt:lpstr>
      <vt:lpstr>Average of two numbers</vt:lpstr>
      <vt:lpstr>PowerPoint Presentation</vt:lpstr>
      <vt:lpstr>PowerPoint Presentation</vt:lpstr>
      <vt:lpstr>Structure of C++ Program</vt:lpstr>
      <vt:lpstr>Structure of C++ Program</vt:lpstr>
      <vt:lpstr>Structure of C++ Program</vt:lpstr>
      <vt:lpstr>Compile C++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PROGRAMME OF STRUCTURE </vt:lpstr>
      <vt:lpstr>PROGRAMME OF STRUCTURE </vt:lpstr>
      <vt:lpstr>PowerPoint Presentation</vt:lpstr>
      <vt:lpstr>PowerPoint Presentation</vt:lpstr>
      <vt:lpstr>PowerPoint Presentation</vt:lpstr>
      <vt:lpstr>PowerPoint Presentation</vt:lpstr>
      <vt:lpstr>Difference between structure and union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output of the following program?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PROGRAM</vt:lpstr>
      <vt:lpstr>FUNCTION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Passing arguments to function – call by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o/p</vt:lpstr>
      <vt:lpstr>End of chapter-2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ranjan kumar h s</cp:lastModifiedBy>
  <cp:revision>81</cp:revision>
  <dcterms:created xsi:type="dcterms:W3CDTF">2019-01-03T23:27:37Z</dcterms:created>
  <dcterms:modified xsi:type="dcterms:W3CDTF">2022-12-12T11:12:52Z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2019-01-03T00:00:00Z</vt:filetime>
  </property>
  <property fmtid="{D5CDD505-2E9C-101B-9397-08002B2CF9AE}" pid="3" name="LastSaved">
    <vt:filetime>2019-01-03T00:00:00Z</vt:filetime>
  </property>
</Properties>
</file>