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427" r:id="rId2"/>
    <p:sldId id="330" r:id="rId3"/>
    <p:sldId id="331" r:id="rId4"/>
    <p:sldId id="332" r:id="rId5"/>
    <p:sldId id="333" r:id="rId6"/>
    <p:sldId id="334" r:id="rId7"/>
    <p:sldId id="335" r:id="rId8"/>
    <p:sldId id="423" r:id="rId9"/>
    <p:sldId id="336" r:id="rId10"/>
    <p:sldId id="424" r:id="rId11"/>
    <p:sldId id="425" r:id="rId12"/>
    <p:sldId id="337" r:id="rId13"/>
    <p:sldId id="356" r:id="rId14"/>
    <p:sldId id="363" r:id="rId15"/>
    <p:sldId id="364" r:id="rId16"/>
    <p:sldId id="365" r:id="rId17"/>
    <p:sldId id="438" r:id="rId18"/>
    <p:sldId id="421" r:id="rId19"/>
    <p:sldId id="422" r:id="rId20"/>
    <p:sldId id="366" r:id="rId21"/>
    <p:sldId id="367" r:id="rId22"/>
    <p:sldId id="439" r:id="rId23"/>
    <p:sldId id="368" r:id="rId24"/>
    <p:sldId id="369" r:id="rId25"/>
    <p:sldId id="370" r:id="rId26"/>
    <p:sldId id="371" r:id="rId27"/>
    <p:sldId id="429" r:id="rId28"/>
    <p:sldId id="372" r:id="rId29"/>
    <p:sldId id="430" r:id="rId30"/>
    <p:sldId id="436" r:id="rId31"/>
    <p:sldId id="435" r:id="rId32"/>
    <p:sldId id="373" r:id="rId33"/>
    <p:sldId id="431" r:id="rId34"/>
    <p:sldId id="374" r:id="rId35"/>
    <p:sldId id="375" r:id="rId36"/>
    <p:sldId id="432" r:id="rId37"/>
    <p:sldId id="428" r:id="rId38"/>
    <p:sldId id="434" r:id="rId39"/>
    <p:sldId id="433" r:id="rId40"/>
    <p:sldId id="437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erpetua" panose="02020502060401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66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525DE6-20B7-4F09-860C-6B982C2F61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4AC7F-F7D5-4FFB-9D9E-89C657C879D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ABA34D6-8ACC-4A53-B44A-A8F3729D4503}" type="datetimeFigureOut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ABDD63-19F7-4F21-8D34-F96FB9FD3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6D57A5C-19F0-4AE9-B71F-AD450DB80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1FBEB-62E9-4EF3-8485-FF398565CB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85D6-4284-43F3-B370-44011E76E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658AE96-DFEE-4512-BB3F-BC628DB2A0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368E5-79E7-930F-0EEC-F76125E5E76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" name="Rounded Rectangle 10">
            <a:extLst>
              <a:ext uri="{FF2B5EF4-FFF2-40B4-BE49-F238E27FC236}">
                <a16:creationId xmlns:a16="http://schemas.microsoft.com/office/drawing/2014/main" id="{A2AE688D-F157-8CE0-EA6F-6122F8E5E83B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7A964-6D1A-8426-41A1-C6E8EDB1B3A7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80445-0802-AEBF-11B6-AC40E09768B0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744D5-C65D-C6BD-228A-9F97925E60F4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753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C6F4C40-1DD5-3450-881D-A875719F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9733-92A0-4FC1-AB98-08D2F3FCED79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21C5455-7834-C124-A730-D0F69131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B716020-D214-042C-EF9D-66E71671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77D7B-805F-42D8-B0C8-828EFD09B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24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9DFA115-99AF-B42B-55B2-F3D9A034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719A-6751-467E-8B58-6CD62749CB3B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69F4EEB-1C81-891E-CE51-6DD17D77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9FB41FB-8E57-92FB-DCA1-68C2C02E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AD760-CD57-444C-B78E-662421718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8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B37BEDF0-AD6D-4C3A-E3F6-B31FD453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A02F1-3466-473D-B84B-41EF82CD66FC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0962F5D-5FC2-985B-B7E5-D04C9658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2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49BA41-2FF8-44FF-CE4E-B8E3107A155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AB0C398B-98FE-0C0E-7E41-61E48A2931EA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351C9D-FBCC-32AD-42FB-FCAA3EB97B52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D6102-7D82-656C-2231-0AA54F357177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6E7F3-257D-1D02-F506-56236B92B3A7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ACC54C-058C-5085-FA49-6AB061EA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4245B-4739-4259-8ABA-2369E6C0CC4F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291057-014E-16E6-F075-93913802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D146A1F-F543-9958-F927-A6418581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ED9F66E0-CF87-4FB4-AFC3-F95423082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342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11CCF811-00E8-B3CC-E019-AB57BD2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48D4A-8C3A-4182-B148-5713B4D70355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2AA5EEF-B943-DEB1-C22A-5E990C4B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5ADFEDC1-73E8-306A-8680-BA21DBB0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E30BB-B5FE-44CD-9180-427DEB7ECE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8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B4C94309-D5F0-B8E4-57A9-406521F7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F8CA3-A850-4C9B-95A9-6E4BEC9040CB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0628EC7-9004-A7A9-906B-2586BF05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CB7E3C8-B242-D6FE-415A-37F3B039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1EBCB-5103-438A-8A3E-FFED3A681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CD0BFE5-B657-0705-0183-56664386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4025-F4CB-48EA-9F77-3EB46629E5D0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848E71A-A2BE-0510-190F-78CA8A57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75157C93-EDDA-9A01-A4CC-C57C9B47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395E0-823D-463C-9343-3801621D69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99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ED4C4814-9D25-BD3E-C5F6-6979F37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C0D81-CE09-4045-A54B-64922D3A8C71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641FD-5630-514E-BCB8-AA6CC8E2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3DBAA714-AA32-09F9-1676-B36B3A60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1BA0E3-1E93-4832-B277-554E365CC3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B8501F-8710-A0AC-5D9D-2B0D3A84E65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10">
            <a:extLst>
              <a:ext uri="{FF2B5EF4-FFF2-40B4-BE49-F238E27FC236}">
                <a16:creationId xmlns:a16="http://schemas.microsoft.com/office/drawing/2014/main" id="{A4829B12-F38F-9FA1-7DBD-B592FC666C99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78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2B5CC0-147F-E676-279B-C55047E36447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AD5CFA-CF94-A24E-395F-B847DE4CEB2C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3017E7-3406-60EF-FB4F-999B7DDA88DE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C8197D0-0F7F-C865-9543-C5F2C7BB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440E6-D3CF-49E7-B778-9D10FC10EE98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6CB2F5A-B8B4-07B6-C3F9-CCB38686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524F6AC-8D13-2D7E-7EC6-0C59E0C9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7E8CD3FC-1CB1-4197-8DCE-8F91A4F1F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61F784-916C-4966-A9F1-5E3F60AE6D5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00C59C35-8F39-441C-BD37-11F3A97B4F4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03A1EF40-1329-95FE-487D-E66712122E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08C9C4EE-BA3F-CFDB-81DA-DAFF5A9474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FC66878-50F8-4211-A801-6249847B1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D37B05-A299-465E-9CED-E869C8776333}" type="datetime1">
              <a:rPr lang="en-US"/>
              <a:pPr>
                <a:defRPr/>
              </a:pPr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E77A9-FD25-4C41-84D9-CD6AF5338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D263F68-2733-4386-B036-30278026A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37B1B6F2-90F3-4F3D-A299-012B539DCB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19" r:id="rId4"/>
    <p:sldLayoutId id="2147484120" r:id="rId5"/>
    <p:sldLayoutId id="2147484121" r:id="rId6"/>
    <p:sldLayoutId id="2147484122" r:id="rId7"/>
    <p:sldLayoutId id="2147484128" r:id="rId8"/>
    <p:sldLayoutId id="2147484129" r:id="rId9"/>
    <p:sldLayoutId id="2147484123" r:id="rId10"/>
    <p:sldLayoutId id="21474841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1">
            <a:extLst>
              <a:ext uri="{FF2B5EF4-FFF2-40B4-BE49-F238E27FC236}">
                <a16:creationId xmlns:a16="http://schemas.microsoft.com/office/drawing/2014/main" id="{8CC964B8-08A6-65FC-9ADD-908A89D8C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Unit II – Chapter 3</a:t>
            </a:r>
          </a:p>
        </p:txBody>
      </p:sp>
      <p:sp>
        <p:nvSpPr>
          <p:cNvPr id="8195" name="Title 2">
            <a:extLst>
              <a:ext uri="{FF2B5EF4-FFF2-40B4-BE49-F238E27FC236}">
                <a16:creationId xmlns:a16="http://schemas.microsoft.com/office/drawing/2014/main" id="{3B9F4F05-FDFD-D07F-6653-C9EAA648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altLang="en-US"/>
              <a:t>Functions in C++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D97678D-E6BD-6D4A-912C-BA5012E417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677BD2CA-01A3-4995-AF56-D5E6BB0F4654}" type="slidenum">
              <a:rPr lang="en-US" altLang="en-US" sz="18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/>
              <a:t>1</a:t>
            </a:fld>
            <a:endParaRPr lang="en-US" altLang="en-US" sz="1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2B8624B-A70F-0269-E6DD-3025D67D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/>
          <a:lstStyle/>
          <a:p>
            <a:r>
              <a:rPr lang="en-US" altLang="en-US"/>
              <a:t>Function - example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89479C4-1828-9D17-D43E-8102631BE1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8AEF0A54-A6F4-4264-9230-1CC2C15ECFB2}" type="slidenum">
              <a:rPr lang="en-US" altLang="en-US" sz="18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/>
              <a:t>10</a:t>
            </a:fld>
            <a:endParaRPr lang="en-US" altLang="en-US" sz="1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790A5D-C2DE-4FC2-AB75-FD7968E4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14438"/>
            <a:ext cx="7886700" cy="4351337"/>
          </a:xfrm>
        </p:spPr>
        <p:txBody>
          <a:bodyPr/>
          <a:lstStyle/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spc="1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int max(int n1,int n2); // function declaration</a:t>
            </a: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main()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{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n1;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n2;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a;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cout&lt;&lt;"Enter Number1: "&lt;&lt;"\n";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&gt;&gt;n1;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cout&lt;&lt;"Enter Number2: "&lt;&lt;"\n";</a:t>
            </a:r>
            <a:endParaRPr lang="fr-FR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b="1" spc="1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fr-FR" sz="1800" b="1" spc="10" dirty="0">
                <a:latin typeface="Courier New" pitchFamily="49" charset="0"/>
                <a:cs typeface="Courier New" pitchFamily="49" charset="0"/>
              </a:rPr>
              <a:t>&gt;&gt;n2;</a:t>
            </a: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a=max(n1,n2);     // calling  function</a:t>
            </a: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spc="1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&lt;&lt;"max value is "&lt;&lt;a&lt;&lt;"\n";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70104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return 0;</a:t>
            </a:r>
          </a:p>
          <a:p>
            <a:pPr marL="70104">
              <a:buFont typeface="Wingdings 2" panose="05020102010507070707" pitchFamily="18" charset="2"/>
              <a:buNone/>
              <a:defRPr/>
            </a:pPr>
            <a:r>
              <a:rPr lang="en-IN" sz="1800" b="1" spc="1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endParaRPr lang="en-US" sz="1800" spc="10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endParaRPr lang="fr-FR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anose="05020102010507070707" pitchFamily="18" charset="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D5D8D96-6985-48EE-B342-1D18C2A67632}"/>
              </a:ext>
            </a:extLst>
          </p:cNvPr>
          <p:cNvSpPr/>
          <p:nvPr/>
        </p:nvSpPr>
        <p:spPr>
          <a:xfrm>
            <a:off x="6400800" y="4038600"/>
            <a:ext cx="2590800" cy="1604963"/>
          </a:xfrm>
          <a:prstGeom prst="wedgeEllipseCallout">
            <a:avLst>
              <a:gd name="adj1" fmla="val -194044"/>
              <a:gd name="adj2" fmla="val 398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Actual  Parameters or </a:t>
            </a:r>
            <a:r>
              <a:rPr lang="en-US" sz="2400" dirty="0" err="1">
                <a:solidFill>
                  <a:srgbClr val="FF0000"/>
                </a:solidFill>
              </a:rPr>
              <a:t>Argumets</a:t>
            </a:r>
            <a:endParaRPr lang="en-US" sz="24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dirty="0"/>
              <a:t>pa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BB640B4-8D5D-9659-8590-B8A08FF8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5737FC5C-AF15-D06F-B200-4CDE60A5E9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F617A24D-00CD-410B-8305-AE24E8E1729B}" type="slidenum">
              <a:rPr lang="en-US" altLang="en-US" sz="18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/>
              <a:t>11</a:t>
            </a:fld>
            <a:endParaRPr lang="en-US" altLang="en-US" sz="1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4E136-3824-4F56-873A-0E136BDD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7886700" cy="4351338"/>
          </a:xfrm>
        </p:spPr>
        <p:txBody>
          <a:bodyPr/>
          <a:lstStyle/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18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n1,int n2)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spc="1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result;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if(n1&gt;n2)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140208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 result=n1;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else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 result=n2;</a:t>
            </a: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US" sz="1800" b="1" spc="10" dirty="0">
                <a:latin typeface="Courier New" pitchFamily="49" charset="0"/>
                <a:cs typeface="Courier New" pitchFamily="49" charset="0"/>
              </a:rPr>
              <a:t> return result;</a:t>
            </a:r>
          </a:p>
          <a:p>
            <a:pPr marL="0">
              <a:buFont typeface="Wingdings 2" panose="05020102010507070707" pitchFamily="18" charset="2"/>
              <a:buNone/>
              <a:defRPr/>
            </a:pPr>
            <a:r>
              <a:rPr lang="en-IN" sz="1800" b="1" spc="1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2C7AC3C-C7BB-4C32-B0C1-5A55BC55C0BB}"/>
              </a:ext>
            </a:extLst>
          </p:cNvPr>
          <p:cNvSpPr/>
          <p:nvPr/>
        </p:nvSpPr>
        <p:spPr>
          <a:xfrm>
            <a:off x="4267200" y="1905000"/>
            <a:ext cx="2590800" cy="1096963"/>
          </a:xfrm>
          <a:prstGeom prst="wedgeEllipseCallout">
            <a:avLst>
              <a:gd name="adj1" fmla="val -77110"/>
              <a:gd name="adj2" fmla="val -485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</a:rPr>
              <a:t>Formal  Parameters</a:t>
            </a:r>
          </a:p>
          <a:p>
            <a:pPr algn="ctr">
              <a:defRPr/>
            </a:pPr>
            <a:r>
              <a:rPr lang="en-US" dirty="0"/>
              <a:t>pa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EFBC0D7-3B0B-660B-7656-BA37E18B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Function Arguments:</a:t>
            </a:r>
            <a:endParaRPr lang="en-US" altLang="en-US"/>
          </a:p>
        </p:txBody>
      </p:sp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12A79CB9-584A-C4BB-A41F-284BBB9B2E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BA005A56-5EDB-4427-A9DF-A0A935E8CC7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460" name="Content Placeholder 3">
            <a:extLst>
              <a:ext uri="{FF2B5EF4-FFF2-40B4-BE49-F238E27FC236}">
                <a16:creationId xmlns:a16="http://schemas.microsoft.com/office/drawing/2014/main" id="{67A87E9B-2233-0BB7-1F0F-7EA1A7D32E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810000"/>
          </a:xfrm>
        </p:spPr>
        <p:txBody>
          <a:bodyPr/>
          <a:lstStyle/>
          <a:p>
            <a:pPr eaLnBrk="1" hangingPunct="1"/>
            <a:r>
              <a:rPr lang="en-US" altLang="en-US" sz="3200"/>
              <a:t>If a function is to use arguments, it must declare variables that accept the values of the arguments. </a:t>
            </a:r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 sz="3200"/>
              <a:t>These variables are called the </a:t>
            </a:r>
            <a:r>
              <a:rPr lang="en-US" altLang="en-US" sz="3200" b="1"/>
              <a:t>formal parameters</a:t>
            </a:r>
            <a:r>
              <a:rPr lang="en-US" altLang="en-US" sz="3200"/>
              <a:t> of the function.</a:t>
            </a:r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 sz="3200"/>
              <a:t>The formal parameters behave like other local variables inside the function and are created upon entry into the function and destroyed upon exit.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393F587-0DB3-EB76-3E63-8A6B7422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Call and Return by reference</a:t>
            </a:r>
          </a:p>
        </p:txBody>
      </p:sp>
      <p:sp>
        <p:nvSpPr>
          <p:cNvPr id="20483" name="Slide Number Placeholder 2">
            <a:extLst>
              <a:ext uri="{FF2B5EF4-FFF2-40B4-BE49-F238E27FC236}">
                <a16:creationId xmlns:a16="http://schemas.microsoft.com/office/drawing/2014/main" id="{C9E731FC-747E-8FDE-E90C-FBE1B73352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12208CBE-7B62-4414-8DD2-BD36B019244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1620" name="Content Placeholder 3">
            <a:extLst>
              <a:ext uri="{FF2B5EF4-FFF2-40B4-BE49-F238E27FC236}">
                <a16:creationId xmlns:a16="http://schemas.microsoft.com/office/drawing/2014/main" id="{C216C41D-9CCF-493B-A8EA-9F95696EA0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Traditionally a function call passes arguments by value.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Called function creates new set of variables and copies the values of arguments into them.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Function does not have access to actual variables in calling program, works only on copies of values.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Mechanism is suitable when values need not be altered for original variables in calling program.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EAD8-F298-42B9-9DF8-DE6024DBB4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passing parameters to functions by reference</a:t>
            </a:r>
            <a:r>
              <a:rPr lang="en-IN" dirty="0"/>
              <a:t>.</a:t>
            </a:r>
          </a:p>
          <a:p>
            <a:pPr eaLnBrk="1" hangingPunct="1">
              <a:defRPr/>
            </a:pPr>
            <a:r>
              <a:rPr lang="en-IN" dirty="0"/>
              <a:t>Arguments passed as reference, formal arguments in the called function become aliases to actual arguments in calling function.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	</a:t>
            </a:r>
            <a:r>
              <a:rPr lang="en-IN" b="1" dirty="0"/>
              <a:t>void swap1 ( int &amp;a, int &amp;b)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  </a:t>
            </a:r>
            <a:r>
              <a:rPr lang="en-IN" b="1" dirty="0" err="1"/>
              <a:t>int</a:t>
            </a:r>
            <a:r>
              <a:rPr lang="en-IN" b="1" dirty="0"/>
              <a:t> t = a;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  a = b;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  b = temp;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}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If m and n are 2 integer variables in function call 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swap1( m , n 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Values are exchanged using aliases a and b.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00F76734-FEAF-3997-B67B-E517C72B43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90AA7C30-3119-4F3E-879B-759DCA20039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8" name="Title 1">
            <a:extLst>
              <a:ext uri="{FF2B5EF4-FFF2-40B4-BE49-F238E27FC236}">
                <a16:creationId xmlns:a16="http://schemas.microsoft.com/office/drawing/2014/main" id="{D3B23620-68D6-231E-9E8E-F4F6A1B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/>
          <a:lstStyle/>
          <a:p>
            <a:pPr algn="ctr" eaLnBrk="1" hangingPunct="1"/>
            <a:r>
              <a:rPr lang="en-US" altLang="en-US"/>
              <a:t>Call and Return by reference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98E6-E841-4396-8EA7-CAE555F148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Traditional C uses pointers and indirection, same result can be achieved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	</a:t>
            </a:r>
            <a:r>
              <a:rPr lang="en-IN" b="1" dirty="0"/>
              <a:t>void swap2 ( int *a, int *b)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    </a:t>
            </a:r>
            <a:r>
              <a:rPr lang="en-IN" b="1" dirty="0" err="1"/>
              <a:t>int</a:t>
            </a:r>
            <a:r>
              <a:rPr lang="en-IN" b="1" dirty="0"/>
              <a:t> t;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    t = *a;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    *a = *b;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    *b = t;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}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Function call must be as :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    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swap2(&amp;x, &amp;y);</a:t>
            </a:r>
            <a:r>
              <a:rPr lang="en-IN" dirty="0"/>
              <a:t>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This approach can also be used </a:t>
            </a:r>
            <a:r>
              <a:rPr lang="en-IN" dirty="0" err="1"/>
              <a:t>inC</a:t>
            </a:r>
            <a:r>
              <a:rPr lang="en-IN" dirty="0"/>
              <a:t>++, but more neater approach is used using call-by-reference method.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E395442D-B104-9028-26A3-67B1E6A459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54A5BCE-ADC5-4EE1-A623-612C228CB07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D114EF3-C83C-EE39-9A3A-3E33F5DA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/>
          <a:lstStyle/>
          <a:p>
            <a:pPr eaLnBrk="1" hangingPunct="1"/>
            <a:r>
              <a:rPr lang="en-IN" altLang="en-US"/>
              <a:t>Return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7269-7F6B-49F4-9300-4025018CC9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9163" y="941388"/>
            <a:ext cx="77724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A function can also return a reference.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	</a:t>
            </a:r>
            <a:r>
              <a:rPr lang="en-IN" sz="2000" b="1" dirty="0" err="1"/>
              <a:t>int</a:t>
            </a:r>
            <a:r>
              <a:rPr lang="en-IN" sz="2000" b="1" dirty="0"/>
              <a:t> &amp;max ( </a:t>
            </a:r>
            <a:r>
              <a:rPr lang="en-IN" sz="2000" b="1" dirty="0" err="1"/>
              <a:t>int</a:t>
            </a:r>
            <a:r>
              <a:rPr lang="en-IN" sz="2000" b="1" dirty="0"/>
              <a:t> &amp;x, </a:t>
            </a:r>
            <a:r>
              <a:rPr lang="en-IN" sz="2000" b="1" dirty="0" err="1"/>
              <a:t>int</a:t>
            </a:r>
            <a:r>
              <a:rPr lang="en-IN" sz="2000" b="1" dirty="0"/>
              <a:t> &amp;y)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/>
              <a:t>	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/>
              <a:t>	  if ( x &gt; y)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/>
              <a:t>	        return x;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/>
              <a:t>	  else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/>
              <a:t>	        return y;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/>
              <a:t>	}</a:t>
            </a:r>
          </a:p>
          <a:p>
            <a:pPr eaLnBrk="1" hangingPunct="1">
              <a:defRPr/>
            </a:pPr>
            <a:r>
              <a:rPr lang="en-IN" dirty="0"/>
              <a:t>Return type of </a:t>
            </a:r>
            <a:r>
              <a:rPr lang="en-IN" i="1" dirty="0"/>
              <a:t>max</a:t>
            </a:r>
            <a:r>
              <a:rPr lang="en-IN" dirty="0"/>
              <a:t> is </a:t>
            </a:r>
            <a:r>
              <a:rPr lang="en-IN" i="1" dirty="0"/>
              <a:t>int&amp;</a:t>
            </a:r>
            <a:r>
              <a:rPr lang="en-IN" dirty="0"/>
              <a:t>, function returns a reference to </a:t>
            </a:r>
            <a:r>
              <a:rPr lang="en-IN" i="1" dirty="0"/>
              <a:t>x</a:t>
            </a:r>
            <a:r>
              <a:rPr lang="en-IN" dirty="0"/>
              <a:t> or </a:t>
            </a:r>
            <a:r>
              <a:rPr lang="en-IN" i="1" dirty="0"/>
              <a:t>y</a:t>
            </a:r>
            <a:r>
              <a:rPr lang="en-IN" dirty="0"/>
              <a:t>, and not the values. A reference is returned to either </a:t>
            </a:r>
            <a:r>
              <a:rPr lang="en-IN" i="1" dirty="0"/>
              <a:t>a </a:t>
            </a:r>
            <a:r>
              <a:rPr lang="en-IN" dirty="0"/>
              <a:t>or </a:t>
            </a:r>
            <a:r>
              <a:rPr lang="en-IN" i="1" dirty="0"/>
              <a:t>b</a:t>
            </a:r>
            <a:r>
              <a:rPr lang="en-IN" dirty="0"/>
              <a:t> depending on their values.</a:t>
            </a:r>
          </a:p>
          <a:p>
            <a:pPr eaLnBrk="1" hangingPunct="1">
              <a:defRPr/>
            </a:pPr>
            <a:r>
              <a:rPr lang="en-IN" dirty="0"/>
              <a:t>Function can appear on the left-</a:t>
            </a:r>
            <a:r>
              <a:rPr lang="en-IN" dirty="0" err="1"/>
              <a:t>hanndside</a:t>
            </a:r>
            <a:r>
              <a:rPr lang="en-IN" dirty="0"/>
              <a:t> of assignment statement</a:t>
            </a:r>
            <a:r>
              <a:rPr lang="en-IN" b="1" dirty="0"/>
              <a:t>.   </a:t>
            </a:r>
            <a:r>
              <a:rPr lang="en-IN" b="1" i="1" dirty="0"/>
              <a:t>max(a, b) = -1</a:t>
            </a:r>
            <a:r>
              <a:rPr lang="en-IN" dirty="0"/>
              <a:t>; assigns -1 to </a:t>
            </a:r>
            <a:r>
              <a:rPr lang="en-IN" i="1" dirty="0"/>
              <a:t>a</a:t>
            </a:r>
            <a:r>
              <a:rPr lang="en-IN" dirty="0"/>
              <a:t> if </a:t>
            </a:r>
            <a:r>
              <a:rPr lang="en-IN" i="1" dirty="0"/>
              <a:t>a</a:t>
            </a:r>
            <a:r>
              <a:rPr lang="en-IN" dirty="0"/>
              <a:t> is larger otherwise -1 to </a:t>
            </a:r>
            <a:r>
              <a:rPr lang="en-IN" i="1" dirty="0"/>
              <a:t>b</a:t>
            </a:r>
            <a:r>
              <a:rPr lang="en-IN" dirty="0"/>
              <a:t>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DE63C21-FB4B-5B54-CF21-488BF4DE5A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A4162575-5D57-453D-B823-B590E9ECE6F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B7897CF4-998A-6AAD-8863-7D5EDA4F0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50813"/>
            <a:ext cx="57912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&amp;large ( int &amp;x, int &amp;y)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if ( x &gt; y)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return x;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return y;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a=100, b=20, c;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c=large(a,b);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"\nlarger=" &lt;&lt; c &lt;&lt;"\n";</a:t>
            </a: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4CFBA7D-0C64-A816-0B69-B29F7FEE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r>
              <a:rPr lang="en-US" altLang="en-US"/>
              <a:t>Passing Parameter - example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5C408CC-20C5-FC86-B124-98B62C8583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// Parameter passing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&lt;iostream.h&gt;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swapval(int, int);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swapptr(int*, int*);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swapref(int&amp;, int&amp;);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a=10, b=20;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swapval (a, b); // Pass by value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cout &lt;&lt; "\nA = " &lt;&lt; a &lt;&lt; "\tB = " &lt;&lt; b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swapptr (&amp;a, &amp;b); // Pass using pointers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cout &lt;&lt; "\nA = " &lt;&lt; a &lt;&lt; "\tB = " &lt;&lt; b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swapref (a,b); // Pass by reference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cout &lt;&lt; "\nA = " &lt;&lt; a &lt;&lt; "\tB = " &lt;&lt; b 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708737D-E7BC-7623-EB8E-C4AB48E14E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A1C708CD-1B09-425F-99DF-7DD77A096925}" type="slidenum">
              <a:rPr lang="en-US" altLang="en-US" sz="18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/>
              <a:t>18</a:t>
            </a:fld>
            <a:endParaRPr lang="en-US" altLang="en-US" sz="1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832AA4C-CA56-11A7-A17C-3C44C010B1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250" y="304800"/>
            <a:ext cx="7772400" cy="63627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swapval(int x, int y)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{int t = x;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x = y;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y = 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swapptr(int *x, int *y)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{int t = *x;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*x = *y;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*y = 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void swapref(int &amp;x, int &amp;y)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 int t = x;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x = y;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y = 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BB0D05BA-BA41-E2D5-40C6-88A772BCD0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546435D5-88CD-47FF-8CFA-BA5F2D69FE0B}" type="slidenum">
              <a:rPr lang="en-US" altLang="en-US" sz="1800" b="1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/>
              <a:t>19</a:t>
            </a:fld>
            <a:endParaRPr lang="en-US" altLang="en-US" sz="1800" b="1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351CE8E-75B2-2301-3597-ADBD6CE8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08038"/>
          </a:xfrm>
        </p:spPr>
        <p:txBody>
          <a:bodyPr/>
          <a:lstStyle/>
          <a:p>
            <a:pPr algn="ctr" eaLnBrk="1" hangingPunct="1"/>
            <a:r>
              <a:rPr lang="en-US" altLang="en-US" sz="4400" b="1"/>
              <a:t>C++ Functions</a:t>
            </a:r>
            <a:endParaRPr lang="en-US" altLang="en-US" sz="4400"/>
          </a:p>
        </p:txBody>
      </p:sp>
      <p:sp>
        <p:nvSpPr>
          <p:cNvPr id="9219" name="Slide Number Placeholder 2">
            <a:extLst>
              <a:ext uri="{FF2B5EF4-FFF2-40B4-BE49-F238E27FC236}">
                <a16:creationId xmlns:a16="http://schemas.microsoft.com/office/drawing/2014/main" id="{3DABB764-6630-4D91-05A3-A8EC78D429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92872B5-0CFD-4875-B5A9-00D0D9165819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20" name="Content Placeholder 3">
            <a:extLst>
              <a:ext uri="{FF2B5EF4-FFF2-40B4-BE49-F238E27FC236}">
                <a16:creationId xmlns:a16="http://schemas.microsoft.com/office/drawing/2014/main" id="{35B28BA6-300B-3B19-FA6D-3C94E32914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 sz="3200"/>
              <a:t>A function is a group of statements that together perform a task. </a:t>
            </a:r>
          </a:p>
          <a:p>
            <a:pPr eaLnBrk="1" hangingPunct="1"/>
            <a:r>
              <a:rPr lang="en-US" altLang="en-US" sz="3200"/>
              <a:t>Every C++ program has at least one function, which is </a:t>
            </a:r>
            <a:r>
              <a:rPr lang="en-US" altLang="en-US" sz="3200" b="1"/>
              <a:t>main()</a:t>
            </a:r>
            <a:r>
              <a:rPr lang="en-US" altLang="en-US" sz="3200"/>
              <a:t>, and all the most trivial programs can define additional functions.</a:t>
            </a:r>
          </a:p>
          <a:p>
            <a:pPr eaLnBrk="1" hangingPunct="1"/>
            <a:r>
              <a:rPr lang="en-US" altLang="en-US" sz="3200"/>
              <a:t>You can divide up your code into separate functions. </a:t>
            </a:r>
          </a:p>
          <a:p>
            <a:pPr eaLnBrk="1" hangingPunct="1"/>
            <a:r>
              <a:rPr lang="en-US" altLang="en-US" sz="3200"/>
              <a:t>The division usually is such that each function performs a specific task.</a:t>
            </a:r>
          </a:p>
          <a:p>
            <a:pPr eaLnBrk="1" hangingPunct="1"/>
            <a:r>
              <a:rPr lang="en-US" altLang="en-US" sz="3200"/>
              <a:t>A function </a:t>
            </a:r>
            <a:r>
              <a:rPr lang="en-US" altLang="en-US" sz="3200" b="1"/>
              <a:t>declaration</a:t>
            </a:r>
            <a:r>
              <a:rPr lang="en-US" altLang="en-US" sz="3200"/>
              <a:t> tells the compiler about a function's name, return type, and parameters.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ED9BAC6-7520-E7DD-97A2-99CB6474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Inline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5CD8-C768-4B27-86B5-51549D8616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IN" sz="2400" dirty="0"/>
              <a:t>Objective of a function : </a:t>
            </a:r>
            <a:r>
              <a:rPr lang="en-IN" sz="2400" b="1" dirty="0"/>
              <a:t>Save some memory space</a:t>
            </a:r>
            <a:r>
              <a:rPr lang="en-IN" sz="2400" dirty="0"/>
              <a:t>, when function is to be called many times.</a:t>
            </a:r>
          </a:p>
          <a:p>
            <a:pPr eaLnBrk="1" hangingPunct="1">
              <a:defRPr/>
            </a:pPr>
            <a:r>
              <a:rPr lang="en-IN" sz="2400" dirty="0"/>
              <a:t>When a function is called : extra </a:t>
            </a:r>
            <a:r>
              <a:rPr lang="en-IN" sz="2400" b="1" dirty="0"/>
              <a:t>overhead</a:t>
            </a:r>
            <a:r>
              <a:rPr lang="en-IN" sz="2400" dirty="0"/>
              <a:t> is incurred in jumping to a function, saving registers, pushing arguments to stack, returning to calling function.</a:t>
            </a:r>
          </a:p>
          <a:p>
            <a:pPr eaLnBrk="1" hangingPunct="1">
              <a:defRPr/>
            </a:pPr>
            <a:r>
              <a:rPr lang="en-IN" sz="2400" dirty="0"/>
              <a:t>When function is a small this overhead becomes more i.e., more time spent on these overheads.</a:t>
            </a:r>
          </a:p>
          <a:p>
            <a:pPr eaLnBrk="1" hangingPunct="1">
              <a:defRPr/>
            </a:pPr>
            <a:r>
              <a:rPr lang="en-IN" sz="2400" dirty="0"/>
              <a:t>Solution is use of macros in C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400" dirty="0"/>
              <a:t>                  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ADD_FIVE(a) ((a) + 5)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400" dirty="0"/>
              <a:t>    In main : 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ADD_FIVE(3) * 7;</a:t>
            </a:r>
          </a:p>
          <a:p>
            <a:pPr eaLnBrk="1" hangingPunct="1">
              <a:defRPr/>
            </a:pPr>
            <a:r>
              <a:rPr lang="en-IN" sz="2400" dirty="0"/>
              <a:t>Drawback of macros: No error checking done during compilation.</a:t>
            </a:r>
          </a:p>
          <a:p>
            <a:pPr eaLnBrk="1" hangingPunct="1">
              <a:defRPr/>
            </a:pPr>
            <a:endParaRPr lang="en-IN" sz="2400" dirty="0"/>
          </a:p>
          <a:p>
            <a:pPr eaLnBrk="1" hangingPunct="1">
              <a:defRPr/>
            </a:pPr>
            <a:endParaRPr lang="en-IN" sz="2400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6A006C1-3AEE-E208-1C5A-392A1332C7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0D886AD8-1E55-4105-B018-D7A6AB499B5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094D-686C-451B-BA02-926B012C4D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Different solution in C++ : The feature called inline functions.</a:t>
            </a:r>
          </a:p>
          <a:p>
            <a:pPr eaLnBrk="1" hangingPunct="1">
              <a:defRPr/>
            </a:pPr>
            <a:r>
              <a:rPr lang="en-IN" dirty="0"/>
              <a:t>An inline function is a function that is expanded in line when it is invoked.</a:t>
            </a:r>
          </a:p>
          <a:p>
            <a:pPr eaLnBrk="1" hangingPunct="1">
              <a:defRPr/>
            </a:pPr>
            <a:r>
              <a:rPr lang="en-IN" b="1" dirty="0"/>
              <a:t>Compiler replaces the function call with corresponding function code</a:t>
            </a:r>
            <a:r>
              <a:rPr lang="en-IN" dirty="0"/>
              <a:t>.</a:t>
            </a:r>
          </a:p>
          <a:p>
            <a:pPr eaLnBrk="1" hangingPunct="1">
              <a:defRPr/>
            </a:pPr>
            <a:r>
              <a:rPr lang="en-IN" dirty="0"/>
              <a:t>Syntax: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	</a:t>
            </a: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 function header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function body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01B1BEC2-33FC-7314-F212-8223C9595E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65938CD-53FF-4961-AB6C-43700B9B83E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91E4-7E5C-4E49-ACCF-23AEA8EFD8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400" b="1" dirty="0" err="1"/>
              <a:t>Eg</a:t>
            </a:r>
            <a:r>
              <a:rPr lang="en-IN" sz="2400" b="1" dirty="0"/>
              <a:t>: 	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 double cube (double a)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	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return (a*a*a);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defRPr/>
            </a:pPr>
            <a:endParaRPr lang="en-IN" sz="2800" dirty="0"/>
          </a:p>
          <a:p>
            <a:pPr eaLnBrk="1" hangingPunct="1">
              <a:defRPr/>
            </a:pPr>
            <a:r>
              <a:rPr lang="en-IN" sz="2800" dirty="0"/>
              <a:t>Function invocation:  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=cube(3.0);  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 =cube(2.5+1.5);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5D24DA32-CFDA-CEAF-4104-A77B18CB2C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/>
          <a:lstStyle/>
          <a:p>
            <a:pPr eaLnBrk="1" hangingPunct="1"/>
            <a:r>
              <a:rPr lang="en-IN" altLang="en-US"/>
              <a:t>To make function inline prefix the keyword </a:t>
            </a:r>
            <a:r>
              <a:rPr lang="en-IN" altLang="en-US" i="1"/>
              <a:t>inline</a:t>
            </a:r>
            <a:r>
              <a:rPr lang="en-IN" altLang="en-US"/>
              <a:t> to function definition.</a:t>
            </a:r>
          </a:p>
          <a:p>
            <a:pPr eaLnBrk="1" hangingPunct="1"/>
            <a:r>
              <a:rPr lang="en-IN" altLang="en-US"/>
              <a:t>All inline functions must be defined before called.</a:t>
            </a:r>
          </a:p>
          <a:p>
            <a:pPr eaLnBrk="1" hangingPunct="1"/>
            <a:r>
              <a:rPr lang="en-IN" altLang="en-US"/>
              <a:t>Speed benefits on inline diminishes as function grows in size. Functions defined in </a:t>
            </a:r>
            <a:r>
              <a:rPr lang="en-IN" altLang="en-US" b="1"/>
              <a:t>one or two lines </a:t>
            </a:r>
            <a:r>
              <a:rPr lang="en-IN" altLang="en-US"/>
              <a:t>are only made inline.</a:t>
            </a:r>
          </a:p>
          <a:p>
            <a:pPr eaLnBrk="1" hangingPunct="1"/>
            <a:r>
              <a:rPr lang="en-IN" altLang="en-US"/>
              <a:t>Inline keyword is a request to compiler and not command so </a:t>
            </a:r>
            <a:r>
              <a:rPr lang="en-IN" altLang="en-US" b="1"/>
              <a:t>compiler may ignore </a:t>
            </a:r>
            <a:r>
              <a:rPr lang="en-IN" altLang="en-US"/>
              <a:t>if function definition is too long.</a:t>
            </a:r>
          </a:p>
          <a:p>
            <a:pPr eaLnBrk="1" hangingPunct="1"/>
            <a:r>
              <a:rPr lang="en-IN" altLang="en-US"/>
              <a:t>Inline functions may not work:</a:t>
            </a:r>
          </a:p>
          <a:p>
            <a:pPr lvl="1" eaLnBrk="1" hangingPunct="1"/>
            <a:r>
              <a:rPr lang="en-IN" altLang="en-US"/>
              <a:t>For function returning values, if a loop, a switch or a goto exists.</a:t>
            </a:r>
          </a:p>
          <a:p>
            <a:pPr lvl="1" eaLnBrk="1" hangingPunct="1"/>
            <a:r>
              <a:rPr lang="en-IN" altLang="en-US"/>
              <a:t>For function not returning values, if return statement exists.</a:t>
            </a:r>
          </a:p>
          <a:p>
            <a:pPr lvl="1" eaLnBrk="1" hangingPunct="1"/>
            <a:r>
              <a:rPr lang="en-IN" altLang="en-US"/>
              <a:t>If function contains static variables.</a:t>
            </a:r>
          </a:p>
          <a:p>
            <a:pPr lvl="1" eaLnBrk="1" hangingPunct="1"/>
            <a:r>
              <a:rPr lang="en-IN" altLang="en-US"/>
              <a:t>If inline functions are recursive.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0F15081-1023-CF51-F31C-76DF925594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CA8F3479-7A38-44D2-97A9-E08A666CD80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52995CE-3C1B-A9E4-184C-E3630E87A3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-76200"/>
            <a:ext cx="7772400" cy="6096000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/>
              <a:t>	</a:t>
            </a:r>
            <a:endParaRPr lang="en-IN" altLang="en-US" sz="2000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/>
              <a:t>	</a:t>
            </a:r>
            <a:r>
              <a:rPr lang="en-IN" altLang="en-US" sz="2000" b="1"/>
              <a:t>#include&lt;iostream&gt;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using namespace std;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inline float mul ( float x, float y)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{  return(x * y); 	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IN" altLang="en-US" sz="2000" b="1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 	inline double div ( double p, double q)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{  return(p/q);  	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IN" altLang="en-US" sz="2000" b="1"/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int main()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{  float a = 12.345;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   float b = 9.82;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   cout &lt;&lt; mul (a,b) &lt;&lt;“\n”;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   cout&lt;&lt;div(a,b)&lt;&lt;“\n”;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	   return 0; 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000" b="1"/>
              <a:t>                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IN" altLang="en-US" sz="2800"/>
              <a:t> 	</a:t>
            </a:r>
            <a:endParaRPr lang="en-IN" altLang="en-US"/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IN" altLang="en-US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1A11BB0F-50FE-EC23-BFCB-E9968AB63A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2FC6C1D-67F8-4437-92C4-D37EEDADEC02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10FF677-0AD4-0031-D8F1-1DBAB317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Advantages &amp; disadvantages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356B365-A37F-0D6F-790A-8168E50CB0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benefits of inline functions are as follows :</a:t>
            </a:r>
          </a:p>
          <a:p>
            <a:pPr lvl="1" eaLnBrk="1" hangingPunct="1"/>
            <a:r>
              <a:rPr lang="en-US" altLang="en-US"/>
              <a:t>Better than a macro.</a:t>
            </a:r>
          </a:p>
          <a:p>
            <a:pPr lvl="1" eaLnBrk="1" hangingPunct="1"/>
            <a:r>
              <a:rPr lang="en-US" altLang="en-US"/>
              <a:t>Function call overheads are eliminated. M</a:t>
            </a:r>
            <a:r>
              <a:rPr lang="en-IN" altLang="en-US"/>
              <a:t>akes a program run faster.</a:t>
            </a:r>
            <a:endParaRPr lang="en-US" altLang="en-US"/>
          </a:p>
          <a:p>
            <a:pPr lvl="1" eaLnBrk="1" hangingPunct="1"/>
            <a:r>
              <a:rPr lang="en-US" altLang="en-US"/>
              <a:t>Program becomes more readable.</a:t>
            </a:r>
          </a:p>
          <a:p>
            <a:pPr lvl="1" eaLnBrk="1" hangingPunct="1"/>
            <a:r>
              <a:rPr lang="en-US" altLang="en-US"/>
              <a:t>Program executes more efficiently.</a:t>
            </a:r>
          </a:p>
          <a:p>
            <a:pPr lvl="1" eaLnBrk="1" hangingPunct="1"/>
            <a:endParaRPr lang="en-US" altLang="en-US"/>
          </a:p>
          <a:p>
            <a:pPr algn="just" eaLnBrk="1" hangingPunct="1"/>
            <a:r>
              <a:rPr lang="en-IN" altLang="en-US"/>
              <a:t>But it makes program take too much memory </a:t>
            </a:r>
          </a:p>
          <a:p>
            <a:pPr lvl="1" algn="just" eaLnBrk="1" hangingPunct="1"/>
            <a:r>
              <a:rPr lang="en-IN" altLang="en-US"/>
              <a:t>statements defined in inline functions have to be reproduced each time function is called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01148CF6-C1BC-5373-5584-C6436EC1B2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E2E1B0C7-C462-4199-84F2-4F6C37D6C525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B8D7099-F6DC-B41A-D159-EBCFC006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Default arguments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6A7F351-D204-674C-242B-FD23C1FEAC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4572000"/>
          </a:xfrm>
        </p:spPr>
        <p:txBody>
          <a:bodyPr/>
          <a:lstStyle/>
          <a:p>
            <a:pPr eaLnBrk="1" hangingPunct="1"/>
            <a:r>
              <a:rPr lang="en-IN" altLang="en-US"/>
              <a:t>C++ allows calling function without specifying all its arguments.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In such cases, function assigns default value to parameter which does not have matching argument in function call. 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Default values are specified when function is declared.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Compiler sees the prototype, how many arguments function uses and alerts program of possible default values.</a:t>
            </a:r>
          </a:p>
          <a:p>
            <a:pPr marL="319088" lvl="1" indent="0" eaLnBrk="1" hangingPunct="1">
              <a:buFont typeface="Wingdings 2" panose="05020102010507070707" pitchFamily="18" charset="2"/>
              <a:buNone/>
            </a:pPr>
            <a:endParaRPr lang="en-IN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CDCF54B6-4265-B8E8-1EB6-AD0C51C054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0C61B0A-000A-4836-9DE3-3B2577F5B71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4D4870BF-CA5D-CD43-52D5-C57691636C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562600"/>
          </a:xfrm>
        </p:spPr>
        <p:txBody>
          <a:bodyPr/>
          <a:lstStyle/>
          <a:p>
            <a:pPr eaLnBrk="1" hangingPunct="1"/>
            <a:r>
              <a:rPr lang="en-IN" altLang="en-US" sz="2400" b="1">
                <a:cs typeface="Courier New" panose="02070309020205020404" pitchFamily="49" charset="0"/>
              </a:rPr>
              <a:t>float amount ( float principal, int period, float rate=0.15);</a:t>
            </a:r>
          </a:p>
          <a:p>
            <a:pPr eaLnBrk="1" hangingPunct="1"/>
            <a:endParaRPr lang="en-IN" altLang="en-US" sz="2400" b="1"/>
          </a:p>
          <a:p>
            <a:pPr eaLnBrk="1" hangingPunct="1"/>
            <a:r>
              <a:rPr lang="en-IN" altLang="en-US"/>
              <a:t>Function call: </a:t>
            </a:r>
            <a:r>
              <a:rPr lang="en-IN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value = amount(5000,7);</a:t>
            </a:r>
          </a:p>
          <a:p>
            <a:pPr lvl="1" eaLnBrk="1" hangingPunct="1"/>
            <a:r>
              <a:rPr lang="en-IN" altLang="en-US"/>
              <a:t>Default value is taken for </a:t>
            </a:r>
            <a:r>
              <a:rPr lang="en-IN" altLang="en-US" i="1"/>
              <a:t>rate</a:t>
            </a:r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But if fucntion call is as </a:t>
            </a:r>
            <a:r>
              <a:rPr lang="en-IN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value = amount(5000, 5, 0.12);</a:t>
            </a:r>
          </a:p>
          <a:p>
            <a:pPr lvl="1" eaLnBrk="1" hangingPunct="1"/>
            <a:r>
              <a:rPr lang="en-IN" altLang="en-US"/>
              <a:t>The explicit value 0.12 is passed for </a:t>
            </a:r>
            <a:r>
              <a:rPr lang="en-IN" altLang="en-US" i="1"/>
              <a:t>rate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Default arguments are checked at the time of declaration and evaluated at time of call.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B968-CBF0-4B2C-BCCE-C34FAAFAE7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/>
              <a:t>Important point: Only Trailing values can have default values.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	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int </a:t>
            </a:r>
            <a:r>
              <a:rPr lang="en-IN" b="1" dirty="0" err="1"/>
              <a:t>mul</a:t>
            </a:r>
            <a:r>
              <a:rPr lang="en-IN" b="1" dirty="0"/>
              <a:t> ( int </a:t>
            </a:r>
            <a:r>
              <a:rPr lang="en-IN" b="1" dirty="0" err="1"/>
              <a:t>i</a:t>
            </a:r>
            <a:r>
              <a:rPr lang="en-IN" b="1" dirty="0"/>
              <a:t>, int j = 5, int k = 10); //legal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int </a:t>
            </a:r>
            <a:r>
              <a:rPr lang="en-IN" b="1" dirty="0" err="1"/>
              <a:t>mul</a:t>
            </a:r>
            <a:r>
              <a:rPr lang="en-IN" b="1" dirty="0"/>
              <a:t> ( int </a:t>
            </a:r>
            <a:r>
              <a:rPr lang="en-IN" b="1" dirty="0" err="1"/>
              <a:t>i</a:t>
            </a:r>
            <a:r>
              <a:rPr lang="en-IN" b="1" dirty="0"/>
              <a:t>=5, int j , int k ); //illegal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int </a:t>
            </a:r>
            <a:r>
              <a:rPr lang="en-IN" b="1" dirty="0" err="1"/>
              <a:t>mul</a:t>
            </a:r>
            <a:r>
              <a:rPr lang="en-IN" b="1" dirty="0"/>
              <a:t> ( int </a:t>
            </a:r>
            <a:r>
              <a:rPr lang="en-IN" b="1" dirty="0" err="1"/>
              <a:t>i</a:t>
            </a:r>
            <a:r>
              <a:rPr lang="en-IN" b="1" dirty="0"/>
              <a:t>=0, int j , int k = 10); //illegal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int </a:t>
            </a:r>
            <a:r>
              <a:rPr lang="en-IN" b="1" dirty="0" err="1"/>
              <a:t>mul</a:t>
            </a:r>
            <a:r>
              <a:rPr lang="en-IN" b="1" dirty="0"/>
              <a:t> ( int </a:t>
            </a:r>
            <a:r>
              <a:rPr lang="en-IN" b="1" dirty="0" err="1"/>
              <a:t>i</a:t>
            </a:r>
            <a:r>
              <a:rPr lang="en-IN" b="1" dirty="0"/>
              <a:t>=2, int j = 5, int k = 10); //legal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444858EA-FDCD-B478-A49F-E5A45B2797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9F82BDCE-4E00-43C2-A102-A49C0ADEF7D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8263AB4-70A2-1395-39FB-AACAC00B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F1AE0309-2F0A-772F-2645-25BB51B23F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Default arguments: </a:t>
            </a:r>
          </a:p>
          <a:p>
            <a:pPr lvl="1" eaLnBrk="1" hangingPunct="1"/>
            <a:r>
              <a:rPr lang="en-IN" altLang="en-US"/>
              <a:t>Used when some arguments always have </a:t>
            </a:r>
            <a:r>
              <a:rPr lang="en-IN" altLang="en-US" b="1"/>
              <a:t>same value</a:t>
            </a:r>
            <a:r>
              <a:rPr lang="en-IN" altLang="en-US"/>
              <a:t>.</a:t>
            </a:r>
          </a:p>
          <a:p>
            <a:pPr lvl="1" eaLnBrk="1" hangingPunct="1"/>
            <a:endParaRPr lang="en-IN" altLang="en-US"/>
          </a:p>
          <a:p>
            <a:pPr lvl="2" eaLnBrk="1" hangingPunct="1"/>
            <a:r>
              <a:rPr lang="en-IN" altLang="en-US"/>
              <a:t>Eg: Bank </a:t>
            </a:r>
            <a:r>
              <a:rPr lang="en-IN" altLang="en-US" b="1"/>
              <a:t>interest</a:t>
            </a:r>
            <a:r>
              <a:rPr lang="en-IN" altLang="en-US"/>
              <a:t> for all customers for particular period of deposit.</a:t>
            </a:r>
          </a:p>
          <a:p>
            <a:pPr lvl="1" eaLnBrk="1" hangingPunct="1"/>
            <a:endParaRPr lang="en-IN" altLang="en-US"/>
          </a:p>
          <a:p>
            <a:pPr lvl="1" eaLnBrk="1" hangingPunct="1"/>
            <a:r>
              <a:rPr lang="en-IN" altLang="en-US"/>
              <a:t>Can be used to add new parameters to the existing functions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9E45CE9-549C-B3B9-D7DB-F52DB6F0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/>
              <a:t>Continued…</a:t>
            </a: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6985D68B-5CCB-82F3-A66F-1196CD38B2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32DFB1CD-9634-441C-AED1-29B25CC7DAB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244" name="Content Placeholder 3">
            <a:extLst>
              <a:ext uri="{FF2B5EF4-FFF2-40B4-BE49-F238E27FC236}">
                <a16:creationId xmlns:a16="http://schemas.microsoft.com/office/drawing/2014/main" id="{04383178-2D61-B35F-1AAD-7B7CBE8959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en-US" sz="3200"/>
              <a:t>A function </a:t>
            </a:r>
            <a:r>
              <a:rPr lang="en-US" altLang="en-US" sz="3200" b="1"/>
              <a:t>definition</a:t>
            </a:r>
            <a:r>
              <a:rPr lang="en-US" altLang="en-US" sz="3200"/>
              <a:t> provides the </a:t>
            </a:r>
            <a:r>
              <a:rPr lang="en-US" altLang="en-US" sz="3200" b="1"/>
              <a:t>actual body</a:t>
            </a:r>
            <a:r>
              <a:rPr lang="en-US" altLang="en-US" sz="3200"/>
              <a:t> of the function.</a:t>
            </a:r>
          </a:p>
          <a:p>
            <a:pPr eaLnBrk="1" hangingPunct="1"/>
            <a:r>
              <a:rPr lang="en-US" altLang="en-US" sz="3200"/>
              <a:t>The C++ standard library provides numerous </a:t>
            </a:r>
            <a:r>
              <a:rPr lang="en-US" altLang="en-US" sz="3200" b="1"/>
              <a:t>built-in functions</a:t>
            </a:r>
            <a:r>
              <a:rPr lang="en-US" altLang="en-US" sz="3200"/>
              <a:t> that your program can call. </a:t>
            </a:r>
          </a:p>
          <a:p>
            <a:pPr eaLnBrk="1" hangingPunct="1"/>
            <a:r>
              <a:rPr lang="en-US" altLang="en-US" sz="3200"/>
              <a:t>For example, function </a:t>
            </a:r>
            <a:r>
              <a:rPr lang="en-US" altLang="en-US" sz="3200" b="1"/>
              <a:t>strcat()</a:t>
            </a:r>
            <a:r>
              <a:rPr lang="en-US" altLang="en-US" sz="3200"/>
              <a:t> to concatenate two strings.</a:t>
            </a:r>
          </a:p>
          <a:p>
            <a:pPr eaLnBrk="1" hangingPunct="1"/>
            <a:r>
              <a:rPr lang="en-US" altLang="en-US" sz="3200"/>
              <a:t>A function is aka  method or sub-routine or procedure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877153A-D75E-1845-208E-041FC837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 work 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C6F48980-D297-80B0-B55C-7AC0403D7C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Raising a number n to a power p is the same as multiplying n by itself p times. </a:t>
            </a:r>
          </a:p>
          <a:p>
            <a:r>
              <a:rPr lang="en-US" altLang="en-US"/>
              <a:t>Write a function called power () that takes a double value for n and an int value for p and returns as a double value. </a:t>
            </a:r>
          </a:p>
          <a:p>
            <a:r>
              <a:rPr lang="en-US" altLang="en-US"/>
              <a:t>Use a default argument of 2 for p, so that if this argument is omitted, the number n will be squared. </a:t>
            </a:r>
          </a:p>
          <a:p>
            <a:r>
              <a:rPr lang="en-US" altLang="en-US"/>
              <a:t>Write a main function that gets values from the user to test this function.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07B50177-995A-BDE7-458C-047FAE400C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52400"/>
            <a:ext cx="7772400" cy="64770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/*Ex. Default argument*/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double power(double x, int y=2);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int p;      //power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double n;  //base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cout&lt;&lt;“n power p = “&lt;&lt;power(5.5, 6)&lt;&lt;endl;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cout&lt;&lt;“n power 2 = “&lt;&lt;power(5.5)&lt;&lt;endl;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return(0);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/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double power(double x, int y)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double pow=1;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for(int i=0; i&lt;y; i++)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pow=pow*x;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return pow;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/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/>
              <a:t>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E381710-A81B-CDF0-6884-ACD1B1D2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Function Overloading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2D2C1C9-9348-3F81-74F5-4EF63B2C83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IN" altLang="en-US"/>
              <a:t>Single function name can be used to handle </a:t>
            </a:r>
            <a:r>
              <a:rPr lang="en-IN" altLang="en-US" b="1"/>
              <a:t>different number and type of arguments.</a:t>
            </a:r>
            <a:r>
              <a:rPr lang="en-IN" altLang="en-US"/>
              <a:t> 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Using single function name performing different types of tasks is known as function overloading.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Aka function polymorphism in OOP.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81CCADDC-B944-07A4-1BDE-F644010D38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BBEE6601-D65E-4711-BCE4-56843A9B0D01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1428EC0-87DD-9E51-3D94-4CBEBFE6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Function Overloading</a:t>
            </a:r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F2D1A53-5C55-B639-5C1E-FCDAFF4D27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/>
            <a:r>
              <a:rPr lang="en-IN" altLang="en-US"/>
              <a:t>We can design family of functions with one function name and different argument lists.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Function performs different operations depending on argument list in function call. 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Correct function to be invoked is determined by checking the number and type of arguments.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E0BB068D-92E9-4FAE-AA11-081632D651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76200" y="76200"/>
            <a:ext cx="9296400" cy="5943600"/>
          </a:xfrm>
        </p:spPr>
        <p:txBody>
          <a:bodyPr numCol="2"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altLang="en-US" sz="2400" b="1" dirty="0"/>
              <a:t>Match the following: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2400" b="1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altLang="en-US" sz="2400" b="1" dirty="0"/>
              <a:t>Function prototypes: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/>
              <a:t>int add(int a, int b);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/>
              <a:t>int add (int a , int b, int c);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/>
              <a:t>double add (double x, double y);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/>
              <a:t>double add(int p, double q);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/>
              <a:t>double add(double p, int q);</a:t>
            </a:r>
          </a:p>
          <a:p>
            <a:pPr marL="285750" indent="-285750" eaLnBrk="1" hangingPunct="1">
              <a:buFont typeface="Wingdings 2" panose="05020102010507070707" pitchFamily="18" charset="2"/>
              <a:buNone/>
              <a:defRPr/>
            </a:pPr>
            <a:endParaRPr lang="en-I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IN" altLang="en-US" sz="2400" b="1" dirty="0"/>
              <a:t>Function calls: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 err="1"/>
              <a:t>cout</a:t>
            </a:r>
            <a:r>
              <a:rPr lang="en-IN" altLang="en-US" sz="2400" dirty="0"/>
              <a:t>&lt;&lt;add(15, 10.0);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 err="1"/>
              <a:t>cout</a:t>
            </a:r>
            <a:r>
              <a:rPr lang="en-IN" altLang="en-US" sz="2400" dirty="0"/>
              <a:t>&lt;&lt;add(5, 10);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 err="1"/>
              <a:t>cout</a:t>
            </a:r>
            <a:r>
              <a:rPr lang="en-IN" altLang="en-US" sz="2400" dirty="0"/>
              <a:t>&lt;&lt;add(12.5, 7.5);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 err="1"/>
              <a:t>cout</a:t>
            </a:r>
            <a:r>
              <a:rPr lang="en-IN" altLang="en-US" sz="2400" dirty="0"/>
              <a:t>&lt;&lt;add(0.75, 5);</a:t>
            </a:r>
          </a:p>
          <a:p>
            <a:pPr marL="285750" indent="-285750" eaLnBrk="1" hangingPunct="1">
              <a:buFont typeface="+mj-lt"/>
              <a:buAutoNum type="arabicPeriod"/>
              <a:defRPr/>
            </a:pPr>
            <a:r>
              <a:rPr lang="en-IN" altLang="en-US" sz="2400" dirty="0" err="1"/>
              <a:t>cout</a:t>
            </a:r>
            <a:r>
              <a:rPr lang="en-IN" altLang="en-US" sz="2400" dirty="0"/>
              <a:t>&lt;&lt;add(5, 10, 15);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IN" altLang="en-US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D7EC578-31D0-19CC-6CBB-FAC6DA648B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71E4453F-B2BF-4BAA-A653-4B742EDD27B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5B31497D-1B9B-77C5-4BEE-A5F5B29408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/>
          <a:lstStyle/>
          <a:p>
            <a:pPr eaLnBrk="1" hangingPunct="1"/>
            <a:r>
              <a:rPr lang="en-IN" altLang="en-US"/>
              <a:t>Function call first matches the prototype having same number and type of arguments and calls appropriate function for execution.</a:t>
            </a:r>
          </a:p>
          <a:p>
            <a:pPr eaLnBrk="1" hangingPunct="1"/>
            <a:endParaRPr lang="en-IN" altLang="en-US"/>
          </a:p>
          <a:p>
            <a:pPr eaLnBrk="1" hangingPunct="1"/>
            <a:r>
              <a:rPr lang="en-IN" altLang="en-US"/>
              <a:t>Best match function selection is as follows:</a:t>
            </a:r>
          </a:p>
          <a:p>
            <a:pPr eaLnBrk="1" hangingPunct="1"/>
            <a:endParaRPr lang="en-IN" altLang="en-US"/>
          </a:p>
          <a:p>
            <a:pPr lvl="1" eaLnBrk="1" hangingPunct="1"/>
            <a:r>
              <a:rPr lang="en-IN" altLang="en-US"/>
              <a:t>Compiler first tries to find exact match  - type of actual arguments are same.</a:t>
            </a:r>
          </a:p>
          <a:p>
            <a:pPr lvl="1" eaLnBrk="1" hangingPunct="1"/>
            <a:endParaRPr lang="en-IN" altLang="en-US"/>
          </a:p>
          <a:p>
            <a:pPr lvl="1" eaLnBrk="1" hangingPunct="1"/>
            <a:r>
              <a:rPr lang="en-IN" altLang="en-US"/>
              <a:t>If exact match not found, integral promotions to actual arguments are done to find a match : </a:t>
            </a:r>
          </a:p>
          <a:p>
            <a:pPr lvl="2" eaLnBrk="1" hangingPunct="1"/>
            <a:r>
              <a:rPr lang="en-IN" altLang="en-US"/>
              <a:t>such as char to int, float to double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90DC8582-2DB2-F8BE-81D8-E4147BD3E8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4B38B634-ADEE-48D9-AE3D-C9EBA959645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1CF3-C7A6-4FEB-A91A-0BBF45F279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304800"/>
            <a:ext cx="8153400" cy="6553200"/>
          </a:xfrm>
        </p:spPr>
        <p:txBody>
          <a:bodyPr/>
          <a:lstStyle/>
          <a:p>
            <a:pPr lvl="1" eaLnBrk="1" hangingPunct="1">
              <a:defRPr/>
            </a:pPr>
            <a:r>
              <a:rPr lang="en-IN" dirty="0"/>
              <a:t>If both fails, compiler tries built-in conversions to the actual arguments </a:t>
            </a:r>
          </a:p>
          <a:p>
            <a:pPr marL="31908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	</a:t>
            </a:r>
            <a:r>
              <a:rPr lang="en-IN" b="1" dirty="0"/>
              <a:t>long square (long n)</a:t>
            </a:r>
          </a:p>
          <a:p>
            <a:pPr marL="31908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IN" b="1" dirty="0"/>
              <a:t>	double square (double x)</a:t>
            </a:r>
          </a:p>
          <a:p>
            <a:pPr marL="319088" lvl="1" indent="0" eaLnBrk="1" hangingPunct="1">
              <a:buFont typeface="Wingdings 2" panose="05020102010507070707" pitchFamily="18" charset="2"/>
              <a:buNone/>
              <a:defRPr/>
            </a:pPr>
            <a:endParaRPr lang="en-IN" b="1" dirty="0"/>
          </a:p>
          <a:p>
            <a:pPr marL="31908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Function call: </a:t>
            </a:r>
            <a:r>
              <a:rPr lang="en-IN" b="1" dirty="0"/>
              <a:t>square(10) </a:t>
            </a:r>
            <a:r>
              <a:rPr lang="en-IN" dirty="0"/>
              <a:t>causes error because </a:t>
            </a:r>
            <a:r>
              <a:rPr lang="en-IN" i="1" dirty="0"/>
              <a:t>int</a:t>
            </a:r>
            <a:r>
              <a:rPr lang="en-IN" dirty="0"/>
              <a:t> argument </a:t>
            </a:r>
          </a:p>
          <a:p>
            <a:pPr marL="319088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IN" dirty="0"/>
              <a:t>can be converted to </a:t>
            </a:r>
            <a:r>
              <a:rPr lang="en-IN" i="1" dirty="0"/>
              <a:t>long</a:t>
            </a:r>
            <a:r>
              <a:rPr lang="en-IN" dirty="0"/>
              <a:t> or </a:t>
            </a:r>
            <a:r>
              <a:rPr lang="en-IN" i="1" dirty="0"/>
              <a:t>double</a:t>
            </a:r>
            <a:r>
              <a:rPr lang="en-IN" dirty="0"/>
              <a:t> but situation is ambiguous.</a:t>
            </a:r>
          </a:p>
          <a:p>
            <a:pPr marL="319088" lvl="1" indent="0" eaLnBrk="1" hangingPunct="1">
              <a:buFont typeface="Wingdings 2" panose="05020102010507070707" pitchFamily="18" charset="2"/>
              <a:buNone/>
              <a:defRPr/>
            </a:pPr>
            <a:endParaRPr lang="en-IN" dirty="0"/>
          </a:p>
          <a:p>
            <a:pPr lvl="1" eaLnBrk="1" hangingPunct="1">
              <a:defRPr/>
            </a:pPr>
            <a:r>
              <a:rPr lang="en-IN" dirty="0"/>
              <a:t>All fails then user-defined conversions are attempted.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IN" altLang="en-US" dirty="0"/>
              <a:t>Caution: Should not overload unrelated functions and should reserve this for closely related tasks.</a:t>
            </a:r>
          </a:p>
          <a:p>
            <a:pPr eaLnBrk="1" hangingPunct="1">
              <a:defRPr/>
            </a:pPr>
            <a:r>
              <a:rPr lang="en-IN" altLang="en-US" dirty="0"/>
              <a:t>Default arguments may be used instead of overloading.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9723E36A-7B3A-CB31-B1EB-4C9E595C57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382000" cy="67056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/*Ex.1. Function overloading. Function volume()is overloaded 3 times */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&lt;iostream.h&gt;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volume(int); // cube volume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volume(int, int, int); // box volume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volume(int, int); // cylinder volume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const float pi = 3.14;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cout &lt;&lt; "Cube volume : " &lt;&lt;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volume(5)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cout &lt;&lt; "Box volume : " &lt;&lt; </a:t>
            </a:r>
            <a:r>
              <a:rPr lang="en-US" alt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volume(9, 3, 4)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&lt;&lt; "\n";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cout &lt;&lt; "Cylinder volume : " &lt;&lt; </a:t>
            </a:r>
            <a:r>
              <a:rPr lang="en-US" altLang="en-US" sz="18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volume(5, 6)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&lt;&lt; "\n";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volume(int a)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  return (a*a*a); 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volume(int l, int b, int h)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  return (l * b * h); 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volume(int r, int h)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  return (pi * r * r * h);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DBCE1C4E-45EF-84E1-DBF4-894EBDB551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0"/>
            <a:ext cx="4800600" cy="6858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/*Ex.2 Function overloading. Function abslt()is overloaded 3 times */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abslt(int);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long abslt(long);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float abslt(float);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double abslt(double);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int intgr=-5;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long lng=34225;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float flt=-5.56;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double dbl=-45.6768;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cout&lt;&lt;"absoulte value of “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&lt;&lt;intgr&lt;&lt;"=“&lt;&lt;abslt(intgr)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&lt;&lt;endl;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cout&lt;&lt;" absoulte value of “ 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&lt;&lt;lng&lt;&lt;"="&lt;&lt;abslt(lng)&lt;&lt;endl;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cout&lt;&lt;" absoulte value of”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&lt;&lt;flt&lt;&lt;"="&lt;&lt;abslt(flt)&lt;&lt;endl;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cout&lt;&lt;" absoulte value of “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&lt;&lt;dbl&lt;&lt;"="&lt;&lt;abslt(dbl)&lt;&lt;endl;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id="{3BA29411-1243-E23B-2827-F6E4F0E7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0"/>
            <a:ext cx="4114800" cy="646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abslt(int num)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if(num&gt;=0)return num;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else return (-num);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long abslt(long num)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if(num&gt;=0)return num;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else return (-num);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float abslt(float  num)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if(num&gt;=0)return num;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else return (-num);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double abslt(double  num)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if(num&gt;=0)return num;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else return (-num);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0F65BAF-E599-C245-ACF0-6729E68A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0"/>
            <a:ext cx="7772400" cy="1371600"/>
          </a:xfrm>
        </p:spPr>
        <p:txBody>
          <a:bodyPr/>
          <a:lstStyle/>
          <a:p>
            <a:pPr algn="ctr"/>
            <a:r>
              <a:rPr lang="en-US" altLang="en-US"/>
              <a:t>End of </a:t>
            </a:r>
            <a:br>
              <a:rPr lang="en-US" altLang="en-US"/>
            </a:br>
            <a:r>
              <a:rPr lang="en-US" altLang="en-US"/>
              <a:t>Unit II – Chapter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8EC8FB4-BB76-7868-43E8-2B8C4F48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Defining a Function:</a:t>
            </a:r>
            <a:endParaRPr lang="en-US" altLang="en-US"/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2700F62B-9D6C-FD81-5913-91DED28828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1E287968-0922-43BE-87F0-0EBA1BE4437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8" name="Content Placeholder 3">
            <a:extLst>
              <a:ext uri="{FF2B5EF4-FFF2-40B4-BE49-F238E27FC236}">
                <a16:creationId xmlns:a16="http://schemas.microsoft.com/office/drawing/2014/main" id="{D6B21B57-7766-1ADD-4091-73AA784D3A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/>
              <a:t>The general form of a C++ function definition is as follows: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b="1"/>
              <a:t>return_type function_name( parameter list 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b="1"/>
              <a:t>{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b="1"/>
              <a:t>	body of the function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b="1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8B161E7-D211-6C57-94B9-8E9587C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Arial" panose="020B0604020202020204" pitchFamily="34" charset="0"/>
              </a:rPr>
              <a:t>Differences between # define macro and inline functions:</a:t>
            </a:r>
            <a:r>
              <a:rPr lang="en-US" altLang="en-US">
                <a:cs typeface="Arial" panose="020B0604020202020204" pitchFamily="34" charset="0"/>
              </a:rPr>
              <a:t> 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6598-7875-4EA8-AE15-B0936C39A3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cs typeface="Arial" charset="0"/>
              </a:rPr>
              <a:t>Macros are poor predecessor to inline functions. For example, a macro for cubing a number is defined as: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	# define cube(x)  x*x*x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       Here a mere text substitution takes place with ‘x’ being replaced by he macro parameter. For example: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cs typeface="Arial" charset="0"/>
              </a:rPr>
              <a:t>A= cube(5.0); //replaced by A=5.0*5.0*5.0;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cs typeface="Arial" charset="0"/>
              </a:rPr>
              <a:t>B= cube(1.5+2.5) ; // replaced by B = 1.5+2.5*1.5+2.5*1.5+2.5=11.5;</a:t>
            </a:r>
          </a:p>
          <a:p>
            <a:pPr marL="34290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cs typeface="Arial" charset="0"/>
              </a:rPr>
              <a:t>C= cube (x++); // replaced by C= x++*x++*x++ 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   Here among 3 examples only first one works properly. An intelligent use of parenthesis  solves this problem: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	#define cube (x)  ( (x) * (x) * (x) )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cs typeface="Arial" charset="0"/>
              </a:rPr>
              <a:t>    But still cube(x++) undesirably increments  x thrice. But the inline cube() function , evaluates x , passes the value to be cubed, and correctly increments x once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:a16="http://schemas.microsoft.com/office/drawing/2014/main" id="{65C755DA-CD5A-2D3B-0D3E-41C33B2D6E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69569CCE-C12B-402E-81AD-A4DF857DF79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291" name="Content Placeholder 3">
            <a:extLst>
              <a:ext uri="{FF2B5EF4-FFF2-40B4-BE49-F238E27FC236}">
                <a16:creationId xmlns:a16="http://schemas.microsoft.com/office/drawing/2014/main" id="{2C87A744-E9E1-8F3D-E53F-C8BD12C6F9E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610600" cy="6172200"/>
          </a:xfrm>
        </p:spPr>
        <p:txBody>
          <a:bodyPr/>
          <a:lstStyle/>
          <a:p>
            <a:pPr eaLnBrk="1" hangingPunct="1"/>
            <a:r>
              <a:rPr lang="en-US" altLang="en-US" b="1"/>
              <a:t>Return Type</a:t>
            </a:r>
            <a:r>
              <a:rPr lang="en-US" altLang="en-US"/>
              <a:t>: A function may return a value. The </a:t>
            </a:r>
            <a:r>
              <a:rPr lang="en-US" altLang="en-US" b="1"/>
              <a:t>return_type</a:t>
            </a:r>
            <a:r>
              <a:rPr lang="en-US" altLang="en-US"/>
              <a:t> is the data type of the value the function returns. Some functions perform the desired operations without returning a value. In this case, the return_type is the keyword </a:t>
            </a:r>
            <a:r>
              <a:rPr lang="en-US" altLang="en-US" b="1"/>
              <a:t>void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 b="1"/>
              <a:t>Function Name:</a:t>
            </a:r>
            <a:r>
              <a:rPr lang="en-US" altLang="en-US"/>
              <a:t> This is the actual name of the function. The function name and the parameter list together constitute the function </a:t>
            </a:r>
            <a:r>
              <a:rPr lang="en-US" altLang="en-US" b="1"/>
              <a:t>signature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 b="1"/>
              <a:t>Parameters:</a:t>
            </a:r>
            <a:r>
              <a:rPr lang="en-US" altLang="en-US"/>
              <a:t> When a function is invoked, you pass a value to the parameter. This value is referred to as </a:t>
            </a:r>
            <a:r>
              <a:rPr lang="en-US" altLang="en-US" b="1"/>
              <a:t>actual</a:t>
            </a:r>
            <a:r>
              <a:rPr lang="en-US" altLang="en-US"/>
              <a:t> parameter or argument. The parameter list refers to the type, order, and number of the parameters of a function. Parameters are optional; that is, a function may contain no parameters.</a:t>
            </a:r>
          </a:p>
          <a:p>
            <a:pPr eaLnBrk="1" hangingPunct="1"/>
            <a:r>
              <a:rPr lang="en-US" altLang="en-US" b="1"/>
              <a:t>Function Body:</a:t>
            </a:r>
            <a:r>
              <a:rPr lang="en-US" altLang="en-US"/>
              <a:t> The function body contains a collection of statements that define what the function does.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D61A316-FF11-8C63-4183-032B9CA9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Example:</a:t>
            </a:r>
            <a:endParaRPr lang="en-US" altLang="en-US"/>
          </a:p>
        </p:txBody>
      </p:sp>
      <p:sp>
        <p:nvSpPr>
          <p:cNvPr id="13315" name="Slide Number Placeholder 2">
            <a:extLst>
              <a:ext uri="{FF2B5EF4-FFF2-40B4-BE49-F238E27FC236}">
                <a16:creationId xmlns:a16="http://schemas.microsoft.com/office/drawing/2014/main" id="{4F61D0DD-79E5-3DF0-3F0E-11CF48B4C4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7EF81627-7085-45A9-A940-A38EC0F756E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DB824-4B5A-45FA-A7D5-0A8DEE0DF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// function returning the max between two numbers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num2)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{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// local variable declaration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result;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if (num1 &gt; num2)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result = num1;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else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	result = num2;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return result;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511B1FB-C5E0-2F43-6305-D79854C4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884238"/>
          </a:xfrm>
        </p:spPr>
        <p:txBody>
          <a:bodyPr/>
          <a:lstStyle/>
          <a:p>
            <a:pPr eaLnBrk="1" hangingPunct="1"/>
            <a:r>
              <a:rPr lang="en-US" altLang="en-US" b="1"/>
              <a:t>Function Prototyping (Declaration)</a:t>
            </a:r>
            <a:endParaRPr lang="en-US" altLang="en-US"/>
          </a:p>
        </p:txBody>
      </p:sp>
      <p:sp>
        <p:nvSpPr>
          <p:cNvPr id="14339" name="Slide Number Placeholder 2">
            <a:extLst>
              <a:ext uri="{FF2B5EF4-FFF2-40B4-BE49-F238E27FC236}">
                <a16:creationId xmlns:a16="http://schemas.microsoft.com/office/drawing/2014/main" id="{4A23F8C7-FD57-C240-FB06-CF963401D5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E9ED23A2-92AF-4BCC-921E-4ACFD4969894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340" name="Content Placeholder 3">
            <a:extLst>
              <a:ext uri="{FF2B5EF4-FFF2-40B4-BE49-F238E27FC236}">
                <a16:creationId xmlns:a16="http://schemas.microsoft.com/office/drawing/2014/main" id="{D900DD04-7228-BF91-BE0D-D2F4EE5D36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534400" cy="5943600"/>
          </a:xfrm>
        </p:spPr>
        <p:txBody>
          <a:bodyPr/>
          <a:lstStyle/>
          <a:p>
            <a:pPr eaLnBrk="1" hangingPunct="1"/>
            <a:r>
              <a:rPr lang="en-US" altLang="en-US" sz="2800"/>
              <a:t>A function </a:t>
            </a:r>
            <a:r>
              <a:rPr lang="en-US" altLang="en-US" sz="2800" b="1"/>
              <a:t>prototype</a:t>
            </a:r>
            <a:r>
              <a:rPr lang="en-US" altLang="en-US" sz="2800"/>
              <a:t> tells the compiler about a function name and how to call the function. </a:t>
            </a:r>
          </a:p>
          <a:p>
            <a:pPr eaLnBrk="1" hangingPunct="1"/>
            <a:r>
              <a:rPr lang="en-US" altLang="en-US" sz="2800"/>
              <a:t>The actual body of the function can be defined separately.</a:t>
            </a:r>
          </a:p>
          <a:p>
            <a:pPr eaLnBrk="1" hangingPunct="1"/>
            <a:r>
              <a:rPr lang="en-US" altLang="en-US" sz="2800"/>
              <a:t>A function prototype has the following parts: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800" b="1"/>
              <a:t>	return_type function_name( parameter list ); </a:t>
            </a:r>
          </a:p>
          <a:p>
            <a:pPr eaLnBrk="1" hangingPunct="1"/>
            <a:r>
              <a:rPr lang="en-US" altLang="en-US" sz="2800"/>
              <a:t>For the function max(), following is the function prototype: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800" b="1"/>
              <a:t>	int max(int num1, int num2);</a:t>
            </a:r>
          </a:p>
          <a:p>
            <a:pPr eaLnBrk="1" hangingPunct="1"/>
            <a:r>
              <a:rPr lang="en-US" altLang="en-US" sz="2800"/>
              <a:t>Parameter names are not important in function declaration only their type is required, so following is also valid declaration: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800" b="1"/>
              <a:t>	int max(int, int);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EA0A774-92DE-6BBC-5588-1D93F3DD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Quiz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79476BD-7B10-1B89-64D9-F5ADDB5839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85750">
              <a:lnSpc>
                <a:spcPct val="130000"/>
              </a:lnSpc>
              <a:spcBef>
                <a:spcPts val="100"/>
              </a:spcBef>
              <a:buClr>
                <a:srgbClr val="B13E9A"/>
              </a:buClr>
              <a:buSzPct val="73000"/>
              <a:buFont typeface="Wingdings 2" panose="05020102010507070707" pitchFamily="18" charset="2"/>
              <a:buChar char="◉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r>
              <a:rPr lang="en-US" altLang="en-US" sz="240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Check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whether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following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function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prototype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is correct or not. Give reasons.</a:t>
            </a:r>
            <a:endParaRPr lang="en-US" altLang="en-US" sz="24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1473200" lvl="1" indent="-546100">
              <a:spcBef>
                <a:spcPts val="1463"/>
              </a:spcBef>
              <a:buFont typeface="Wingdings 2" panose="05020102010507070707" pitchFamily="18" charset="2"/>
              <a:buAutoNum type="arabicPeriod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r>
              <a:rPr lang="en-US" altLang="en-US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float volume (int x, float y, z)</a:t>
            </a:r>
            <a:endParaRPr lang="en-US" altLang="en-US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1473200" lvl="1" indent="-546100">
              <a:spcBef>
                <a:spcPts val="1463"/>
              </a:spcBef>
              <a:buFont typeface="Wingdings 2" panose="05020102010507070707" pitchFamily="18" charset="2"/>
              <a:buAutoNum type="arabicPeriod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r>
              <a:rPr lang="en-US" altLang="en-US">
                <a:solidFill>
                  <a:srgbClr val="FF000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float volume (int, float, float)</a:t>
            </a:r>
          </a:p>
          <a:p>
            <a:pPr marL="1473200" lvl="1" indent="-546100">
              <a:spcBef>
                <a:spcPts val="1463"/>
              </a:spcBef>
              <a:buFont typeface="Wingdings 2" panose="05020102010507070707" pitchFamily="18" charset="2"/>
              <a:buAutoNum type="arabicPeriod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endParaRPr lang="en-US" altLang="en-US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>
              <a:spcBef>
                <a:spcPts val="1463"/>
              </a:spcBef>
              <a:buClr>
                <a:srgbClr val="B13E9A"/>
              </a:buClr>
              <a:buSzPct val="73000"/>
              <a:buFont typeface="Franklin Gothic Book" panose="020B0503020102020204" pitchFamily="34" charset="0"/>
              <a:buAutoNum type="arabicPeriod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Incorrect -Each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argument</a:t>
            </a:r>
            <a:r>
              <a:rPr lang="en-US" altLang="en-US" sz="2400"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variable must be declared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independently.</a:t>
            </a:r>
          </a:p>
          <a:p>
            <a:pPr marL="285750">
              <a:spcBef>
                <a:spcPts val="1463"/>
              </a:spcBef>
              <a:buClr>
                <a:srgbClr val="B13E9A"/>
              </a:buClr>
              <a:buSzPct val="73000"/>
              <a:buFont typeface="Franklin Gothic Book" panose="020B0503020102020204" pitchFamily="34" charset="0"/>
              <a:buAutoNum type="arabicPeriod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r>
              <a:rPr lang="en-US" altLang="en-US" sz="240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Correct - Variable names are optional.</a:t>
            </a:r>
          </a:p>
          <a:p>
            <a:pPr marL="285750">
              <a:spcBef>
                <a:spcPts val="1463"/>
              </a:spcBef>
              <a:buClr>
                <a:srgbClr val="B13E9A"/>
              </a:buClr>
              <a:buSzPct val="73000"/>
              <a:buFont typeface="Franklin Gothic Book" panose="020B0503020102020204" pitchFamily="34" charset="0"/>
              <a:buAutoNum type="arabicPeriod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endParaRPr lang="en-US" altLang="en-US" sz="24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>
              <a:spcBef>
                <a:spcPts val="1463"/>
              </a:spcBef>
              <a:buClr>
                <a:srgbClr val="B13E9A"/>
              </a:buClr>
              <a:buSzPct val="73000"/>
              <a:buFont typeface="Franklin Gothic Book" panose="020B0503020102020204" pitchFamily="34" charset="0"/>
              <a:buAutoNum type="arabicPeriod"/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endParaRPr lang="en-US" altLang="en-US" sz="240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>
              <a:tabLst>
                <a:tab pos="285750" algn="l"/>
                <a:tab pos="2492375" algn="l"/>
                <a:tab pos="3074988" algn="l"/>
                <a:tab pos="5718175" algn="l"/>
              </a:tabLst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CE0EBC7-7FB4-8158-87AC-F02158E5FE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  <a:cs typeface="Arial" panose="020B0604020202020204" pitchFamily="34" charset="0"/>
              </a:defRPr>
            </a:lvl9pPr>
          </a:lstStyle>
          <a:p>
            <a:pPr algn="l" eaLnBrk="0" hangingPunct="0"/>
            <a:fld id="{F28910B0-8A57-4B47-911F-C6F90DD19C50}" type="slidenum">
              <a:rPr lang="en-US" altLang="en-US" sz="18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/>
              <a:t>8</a:t>
            </a:fld>
            <a:endParaRPr lang="en-US" altLang="en-US" sz="1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6830C5C-9A33-124A-CE29-87496C0A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b="1"/>
              <a:t>Calling a Function:</a:t>
            </a:r>
            <a:endParaRPr lang="en-US" altLang="en-US"/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CC28C9F4-5592-DD3B-04A5-03BA8A6064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C836944C-7695-4A4C-BBC3-EF086632BB9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88" name="Content Placeholder 3">
            <a:extLst>
              <a:ext uri="{FF2B5EF4-FFF2-40B4-BE49-F238E27FC236}">
                <a16:creationId xmlns:a16="http://schemas.microsoft.com/office/drawing/2014/main" id="{FCB847F4-9548-0DB9-9546-68230B3604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8001000" cy="5791200"/>
          </a:xfrm>
        </p:spPr>
        <p:txBody>
          <a:bodyPr/>
          <a:lstStyle/>
          <a:p>
            <a:pPr eaLnBrk="1" hangingPunct="1"/>
            <a:r>
              <a:rPr lang="en-US" altLang="en-US" sz="2800"/>
              <a:t>To use a function, you will have to call or invoke that function.</a:t>
            </a:r>
          </a:p>
          <a:p>
            <a:pPr eaLnBrk="1" hangingPunct="1"/>
            <a:r>
              <a:rPr lang="en-US" altLang="en-US" sz="2800"/>
              <a:t>When a program calls a function, program control is transferred to the called function. </a:t>
            </a:r>
          </a:p>
          <a:p>
            <a:pPr eaLnBrk="1" hangingPunct="1"/>
            <a:r>
              <a:rPr lang="en-US" altLang="en-US" sz="2800"/>
              <a:t>A called function performs defined task and when its return statement is executed or when its function-ending closing brace is reached, it returns program control back to the main program.</a:t>
            </a:r>
          </a:p>
          <a:p>
            <a:pPr eaLnBrk="1" hangingPunct="1"/>
            <a:r>
              <a:rPr lang="en-US" altLang="en-US" sz="2800"/>
              <a:t>To call a function, you simply need to pass the required parameters along with function name, and if function returns a value, then you can store returned value.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3664</TotalTime>
  <Words>2341</Words>
  <Application>Microsoft Office PowerPoint</Application>
  <PresentationFormat>On-screen Show (4:3)</PresentationFormat>
  <Paragraphs>469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Functions in C++</vt:lpstr>
      <vt:lpstr>C++ Functions</vt:lpstr>
      <vt:lpstr>Continued…</vt:lpstr>
      <vt:lpstr>Defining a Function:</vt:lpstr>
      <vt:lpstr>PowerPoint Presentation</vt:lpstr>
      <vt:lpstr>Example:</vt:lpstr>
      <vt:lpstr>Function Prototyping (Declaration)</vt:lpstr>
      <vt:lpstr>Quiz</vt:lpstr>
      <vt:lpstr>Calling a Function:</vt:lpstr>
      <vt:lpstr>Function - example</vt:lpstr>
      <vt:lpstr>PowerPoint Presentation</vt:lpstr>
      <vt:lpstr>Function Arguments:</vt:lpstr>
      <vt:lpstr>Call and Return by reference</vt:lpstr>
      <vt:lpstr>Call and Return by reference</vt:lpstr>
      <vt:lpstr>PowerPoint Presentation</vt:lpstr>
      <vt:lpstr>Return by Reference</vt:lpstr>
      <vt:lpstr>PowerPoint Presentation</vt:lpstr>
      <vt:lpstr>Passing Parameter - example</vt:lpstr>
      <vt:lpstr>PowerPoint Presentation</vt:lpstr>
      <vt:lpstr>Inline functions</vt:lpstr>
      <vt:lpstr>PowerPoint Presentation</vt:lpstr>
      <vt:lpstr>PowerPoint Presentation</vt:lpstr>
      <vt:lpstr>PowerPoint Presentation</vt:lpstr>
      <vt:lpstr>PowerPoint Presentation</vt:lpstr>
      <vt:lpstr>Advantages &amp; disadvantages</vt:lpstr>
      <vt:lpstr>Default arguments</vt:lpstr>
      <vt:lpstr>PowerPoint Presentation</vt:lpstr>
      <vt:lpstr>PowerPoint Presentation</vt:lpstr>
      <vt:lpstr>PowerPoint Presentation</vt:lpstr>
      <vt:lpstr>Home work </vt:lpstr>
      <vt:lpstr>PowerPoint Presentation</vt:lpstr>
      <vt:lpstr>Function Overloading</vt:lpstr>
      <vt:lpstr>Function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 Unit II – Chapter 3</vt:lpstr>
      <vt:lpstr>Differences between # define macro and inline functions: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Karthik</dc:creator>
  <cp:lastModifiedBy>ranjan kumar h s</cp:lastModifiedBy>
  <cp:revision>213</cp:revision>
  <dcterms:created xsi:type="dcterms:W3CDTF">2006-08-16T00:00:00Z</dcterms:created>
  <dcterms:modified xsi:type="dcterms:W3CDTF">2022-12-12T11:16:42Z</dcterms:modified>
</cp:coreProperties>
</file>