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59" r:id="rId3"/>
    <p:sldId id="260" r:id="rId4"/>
    <p:sldId id="261" r:id="rId5"/>
    <p:sldId id="262" r:id="rId6"/>
    <p:sldId id="263" r:id="rId7"/>
    <p:sldId id="326" r:id="rId8"/>
    <p:sldId id="264" r:id="rId9"/>
    <p:sldId id="265" r:id="rId10"/>
    <p:sldId id="317" r:id="rId11"/>
    <p:sldId id="318" r:id="rId12"/>
    <p:sldId id="319" r:id="rId13"/>
    <p:sldId id="320" r:id="rId14"/>
    <p:sldId id="266" r:id="rId15"/>
    <p:sldId id="267" r:id="rId16"/>
    <p:sldId id="321" r:id="rId17"/>
    <p:sldId id="268" r:id="rId18"/>
    <p:sldId id="269" r:id="rId19"/>
    <p:sldId id="270" r:id="rId20"/>
    <p:sldId id="271" r:id="rId21"/>
    <p:sldId id="322" r:id="rId22"/>
    <p:sldId id="272" r:id="rId23"/>
    <p:sldId id="324" r:id="rId24"/>
    <p:sldId id="273" r:id="rId25"/>
    <p:sldId id="274" r:id="rId26"/>
    <p:sldId id="275" r:id="rId27"/>
    <p:sldId id="276" r:id="rId28"/>
    <p:sldId id="305" r:id="rId29"/>
    <p:sldId id="306" r:id="rId30"/>
    <p:sldId id="307" r:id="rId31"/>
    <p:sldId id="327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7ECD2-E8B2-42A6-8F57-8228E5A24F07}"/>
              </a:ext>
            </a:extLst>
          </p:cNvPr>
          <p:cNvSpPr txBox="1"/>
          <p:nvPr/>
        </p:nvSpPr>
        <p:spPr>
          <a:xfrm>
            <a:off x="1143000" y="21336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Working with Files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UNIT V</a:t>
            </a:r>
          </a:p>
          <a:p>
            <a:pPr algn="ctr"/>
            <a:r>
              <a:rPr lang="en-US" sz="2400" b="1" dirty="0"/>
              <a:t>Chapter 10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9760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8C125-2494-4B54-9A00-71632203ED00}"/>
              </a:ext>
            </a:extLst>
          </p:cNvPr>
          <p:cNvSpPr txBox="1"/>
          <p:nvPr/>
        </p:nvSpPr>
        <p:spPr>
          <a:xfrm>
            <a:off x="533400" y="838200"/>
            <a:ext cx="82296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0" dirty="0" err="1">
                <a:latin typeface="Georgia"/>
                <a:cs typeface="Georgia"/>
              </a:rPr>
              <a:t>ofstream</a:t>
            </a:r>
            <a:r>
              <a:rPr lang="en-US" sz="3200" spc="10" dirty="0">
                <a:latin typeface="Georgia"/>
                <a:cs typeface="Georgia"/>
              </a:rPr>
              <a:t> </a:t>
            </a:r>
            <a:r>
              <a:rPr lang="en-US" sz="3200" spc="10" dirty="0" err="1">
                <a:latin typeface="Georgia"/>
                <a:cs typeface="Georgia"/>
              </a:rPr>
              <a:t>outfile</a:t>
            </a:r>
            <a:r>
              <a:rPr lang="en-US" sz="3200" spc="10" dirty="0">
                <a:latin typeface="Georgia"/>
                <a:cs typeface="Georgia"/>
              </a:rPr>
              <a:t> (“results”);</a:t>
            </a:r>
          </a:p>
          <a:p>
            <a:endParaRPr lang="en-US" spc="10" dirty="0">
              <a:latin typeface="Georgi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 </a:t>
            </a:r>
            <a:r>
              <a:rPr lang="en-US" sz="2400" i="1" dirty="0" err="1"/>
              <a:t>outfile</a:t>
            </a:r>
            <a:r>
              <a:rPr lang="en-US" sz="2400" dirty="0"/>
              <a:t> as an object of </a:t>
            </a:r>
            <a:r>
              <a:rPr lang="en-US" sz="2400" i="1" dirty="0" err="1"/>
              <a:t>ofstream</a:t>
            </a:r>
            <a:r>
              <a:rPr lang="en-US" sz="2400" dirty="0"/>
              <a:t> class that manages the output stream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This statement opens the file </a:t>
            </a:r>
            <a:r>
              <a:rPr lang="en-US" sz="2400" i="1" dirty="0"/>
              <a:t>results</a:t>
            </a:r>
            <a:r>
              <a:rPr lang="en-US" sz="2400" dirty="0"/>
              <a:t>  and attaches it to the output stream </a:t>
            </a:r>
            <a:r>
              <a:rPr lang="en-US" sz="2400" i="1" dirty="0" err="1"/>
              <a:t>outfile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10" dirty="0" err="1">
                <a:latin typeface="Georgia"/>
                <a:cs typeface="Georgia"/>
              </a:rPr>
              <a:t>ifstream</a:t>
            </a:r>
            <a:r>
              <a:rPr lang="en-US" sz="3200" spc="10" dirty="0">
                <a:latin typeface="Georgia"/>
                <a:cs typeface="Georgia"/>
              </a:rPr>
              <a:t>  </a:t>
            </a:r>
            <a:r>
              <a:rPr lang="en-US" sz="3200" spc="10" dirty="0" err="1">
                <a:latin typeface="Georgia"/>
                <a:cs typeface="Georgia"/>
              </a:rPr>
              <a:t>infile</a:t>
            </a:r>
            <a:r>
              <a:rPr lang="en-US" sz="3200" spc="10" dirty="0">
                <a:latin typeface="Georgia"/>
                <a:cs typeface="Georgia"/>
              </a:rPr>
              <a:t> (“data”);</a:t>
            </a:r>
            <a:endParaRPr lang="en-US" sz="3200" dirty="0">
              <a:latin typeface="Georgia"/>
              <a:cs typeface="Georgi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 </a:t>
            </a:r>
            <a:r>
              <a:rPr lang="en-US" sz="2400" i="1" dirty="0" err="1"/>
              <a:t>infile</a:t>
            </a:r>
            <a:r>
              <a:rPr lang="en-US" sz="2400" dirty="0"/>
              <a:t> as an object of </a:t>
            </a:r>
            <a:r>
              <a:rPr lang="en-US" sz="2400" i="1" dirty="0" err="1"/>
              <a:t>ifstream</a:t>
            </a:r>
            <a:r>
              <a:rPr lang="en-US" sz="2400" dirty="0"/>
              <a:t> class that manages the input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This statement opens the file </a:t>
            </a:r>
            <a:r>
              <a:rPr lang="en-US" sz="2400" i="1" dirty="0"/>
              <a:t>data</a:t>
            </a:r>
            <a:r>
              <a:rPr lang="en-US" sz="2400" dirty="0"/>
              <a:t>  and attaches it to the input stream </a:t>
            </a:r>
            <a:r>
              <a:rPr lang="en-US" sz="2400" i="1" dirty="0" err="1"/>
              <a:t>infile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685D1-57E2-443B-A524-6B16B552DBB9}"/>
              </a:ext>
            </a:extLst>
          </p:cNvPr>
          <p:cNvSpPr txBox="1"/>
          <p:nvPr/>
        </p:nvSpPr>
        <p:spPr>
          <a:xfrm>
            <a:off x="457200" y="533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program may contain statements like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outfile</a:t>
            </a:r>
            <a:r>
              <a:rPr lang="en-US" sz="2400" dirty="0"/>
              <a:t>  &lt;&lt; “TOTAL”;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outfile</a:t>
            </a:r>
            <a:r>
              <a:rPr lang="en-US" sz="2400" dirty="0"/>
              <a:t>  &lt;&lt; sum;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infile</a:t>
            </a:r>
            <a:r>
              <a:rPr lang="en-US" sz="2400" dirty="0"/>
              <a:t>  &gt;&gt; number;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infile</a:t>
            </a:r>
            <a:r>
              <a:rPr lang="en-US" sz="2400" dirty="0"/>
              <a:t>  &gt;&gt; string;</a:t>
            </a:r>
          </a:p>
        </p:txBody>
      </p:sp>
    </p:spTree>
    <p:extLst>
      <p:ext uri="{BB962C8B-B14F-4D97-AF65-F5344CB8AC3E}">
        <p14:creationId xmlns:p14="http://schemas.microsoft.com/office/powerpoint/2010/main" val="152366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24D3A6-344E-48E3-8841-FC6F4620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51318"/>
            <a:ext cx="5412284" cy="2209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42B81C-A369-4BF8-B437-7B278C5F30AA}"/>
              </a:ext>
            </a:extLst>
          </p:cNvPr>
          <p:cNvSpPr/>
          <p:nvPr/>
        </p:nvSpPr>
        <p:spPr>
          <a:xfrm>
            <a:off x="455116" y="381000"/>
            <a:ext cx="83078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the same file for reading and writing data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Program1</a:t>
            </a:r>
          </a:p>
          <a:p>
            <a:r>
              <a:rPr lang="en-US" dirty="0"/>
              <a:t>…………………..</a:t>
            </a:r>
          </a:p>
          <a:p>
            <a:r>
              <a:rPr lang="en-US" dirty="0"/>
              <a:t>……………….</a:t>
            </a:r>
          </a:p>
          <a:p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outfile</a:t>
            </a:r>
            <a:r>
              <a:rPr lang="en-US" dirty="0"/>
              <a:t> (“salary”); //creates </a:t>
            </a:r>
            <a:r>
              <a:rPr lang="en-US" dirty="0" err="1"/>
              <a:t>outfile</a:t>
            </a:r>
            <a:r>
              <a:rPr lang="en-US" dirty="0"/>
              <a:t> and connects salary to it</a:t>
            </a:r>
          </a:p>
          <a:p>
            <a:r>
              <a:rPr lang="en-US" dirty="0"/>
              <a:t>………………</a:t>
            </a:r>
          </a:p>
          <a:p>
            <a:r>
              <a:rPr lang="en-US" dirty="0"/>
              <a:t>…………………..</a:t>
            </a:r>
          </a:p>
          <a:p>
            <a:r>
              <a:rPr lang="en-US" dirty="0"/>
              <a:t>Program 2</a:t>
            </a:r>
          </a:p>
          <a:p>
            <a:r>
              <a:rPr lang="en-US" dirty="0"/>
              <a:t>………………</a:t>
            </a:r>
          </a:p>
          <a:p>
            <a:r>
              <a:rPr lang="en-US" dirty="0"/>
              <a:t>……………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 (“salary”); //creates </a:t>
            </a:r>
            <a:r>
              <a:rPr lang="en-US" dirty="0" err="1"/>
              <a:t>infile</a:t>
            </a:r>
            <a:r>
              <a:rPr lang="en-US" dirty="0"/>
              <a:t> and connects salary to it</a:t>
            </a:r>
          </a:p>
          <a:p>
            <a:r>
              <a:rPr lang="en-US" dirty="0"/>
              <a:t>………………..</a:t>
            </a:r>
          </a:p>
          <a:p>
            <a:r>
              <a:rPr lang="en-US" dirty="0"/>
              <a:t>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241579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7D9E17-CAAD-40FF-BE26-AB1B7EF749D3}"/>
              </a:ext>
            </a:extLst>
          </p:cNvPr>
          <p:cNvSpPr/>
          <p:nvPr/>
        </p:nvSpPr>
        <p:spPr>
          <a:xfrm>
            <a:off x="838200" y="3810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connection with a file is closed automatically when the stream object expires </a:t>
            </a:r>
            <a:r>
              <a:rPr lang="en-US" dirty="0" err="1"/>
              <a:t>i.e</a:t>
            </a:r>
            <a:r>
              <a:rPr lang="en-US" dirty="0"/>
              <a:t>  when a program terminates.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above statement ,when the program 1 is terminated, the salary file is disconnected from the </a:t>
            </a:r>
            <a:r>
              <a:rPr lang="en-US" dirty="0" err="1"/>
              <a:t>outfile</a:t>
            </a:r>
            <a:r>
              <a:rPr lang="en-US" dirty="0"/>
              <a:t>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Instread</a:t>
            </a:r>
            <a:r>
              <a:rPr lang="en-US" dirty="0"/>
              <a:t> of two programs, a single program can be used to do both reading and writing operations on a file 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…………….</a:t>
            </a:r>
          </a:p>
          <a:p>
            <a:pPr lvl="1"/>
            <a:r>
              <a:rPr lang="en-US" dirty="0"/>
              <a:t>…………….</a:t>
            </a:r>
          </a:p>
          <a:p>
            <a:pPr lvl="1"/>
            <a:r>
              <a:rPr lang="en-US" dirty="0" err="1"/>
              <a:t>outfile.close</a:t>
            </a:r>
            <a:r>
              <a:rPr lang="en-US" dirty="0"/>
              <a:t>(); //disconnect salary from </a:t>
            </a:r>
            <a:r>
              <a:rPr lang="en-US" dirty="0" err="1"/>
              <a:t>outfile</a:t>
            </a:r>
            <a:r>
              <a:rPr lang="en-US" dirty="0"/>
              <a:t> and connect to </a:t>
            </a:r>
            <a:r>
              <a:rPr lang="en-US" dirty="0" err="1"/>
              <a:t>infile</a:t>
            </a:r>
            <a:endParaRPr lang="en-US" dirty="0"/>
          </a:p>
          <a:p>
            <a:pPr lvl="1"/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 (“salary”);</a:t>
            </a:r>
          </a:p>
          <a:p>
            <a:pPr lvl="1"/>
            <a:r>
              <a:rPr lang="en-US" dirty="0"/>
              <a:t>………….</a:t>
            </a:r>
          </a:p>
          <a:p>
            <a:pPr lvl="1"/>
            <a:r>
              <a:rPr lang="en-US" dirty="0"/>
              <a:t>……………</a:t>
            </a:r>
          </a:p>
          <a:p>
            <a:pPr lvl="1"/>
            <a:r>
              <a:rPr lang="en-US" dirty="0" err="1"/>
              <a:t>infile.close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8642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1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2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2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8368" y="449566"/>
            <a:ext cx="7123664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Opening File using Constructor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1595306"/>
            <a:ext cx="2834927" cy="123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#include&lt;iostream.h&gt;</a:t>
            </a:r>
            <a:endParaRPr sz="22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#include&lt;fstream.h&gt;</a:t>
            </a:r>
            <a:endParaRPr sz="22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int main()</a:t>
            </a:r>
            <a:endParaRPr sz="22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{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704" y="2820856"/>
            <a:ext cx="3567693" cy="123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ofstream</a:t>
            </a:r>
            <a:endParaRPr sz="22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cout&lt;&lt;“Enter  item  name:”;</a:t>
            </a:r>
            <a:endParaRPr sz="22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char name[30];</a:t>
            </a:r>
            <a:endParaRPr sz="22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cin &gt;&gt; name;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10054" y="2820856"/>
            <a:ext cx="1675652" cy="316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outf(“Item”);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14704" y="4352857"/>
            <a:ext cx="3377489" cy="12355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outf&lt;&lt;name;</a:t>
            </a:r>
            <a:endParaRPr sz="22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cout&lt;&lt;“Enter  item  cost:”;</a:t>
            </a:r>
            <a:endParaRPr sz="22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float cost;</a:t>
            </a:r>
            <a:endParaRPr sz="22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cin &gt;&gt; cost;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14704" y="5884731"/>
            <a:ext cx="6529352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Georgia"/>
                <a:cs typeface="Georgia"/>
              </a:rPr>
              <a:t>outf &lt;&lt; cost;</a:t>
            </a:r>
            <a:endParaRPr sz="22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200" spc="10" dirty="0" err="1">
                <a:latin typeface="Georgia"/>
                <a:cs typeface="Georgia"/>
              </a:rPr>
              <a:t>outf.close</a:t>
            </a:r>
            <a:r>
              <a:rPr sz="2200" spc="10" dirty="0">
                <a:latin typeface="Georgia"/>
                <a:cs typeface="Georgia"/>
              </a:rPr>
              <a:t>();</a:t>
            </a:r>
            <a:r>
              <a:rPr lang="en-US" sz="2200" spc="10" dirty="0">
                <a:latin typeface="Georgia"/>
                <a:cs typeface="Georgia"/>
              </a:rPr>
              <a:t>     //Disconnect the ITEM file from </a:t>
            </a:r>
            <a:r>
              <a:rPr lang="en-US" sz="2200" spc="10" dirty="0" err="1">
                <a:latin typeface="Georgia"/>
                <a:cs typeface="Georgia"/>
              </a:rPr>
              <a:t>outf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8CC9C-FE1F-4588-831C-D398F6CCEF81}"/>
              </a:ext>
            </a:extLst>
          </p:cNvPr>
          <p:cNvSpPr txBox="1"/>
          <p:nvPr/>
        </p:nvSpPr>
        <p:spPr>
          <a:xfrm>
            <a:off x="762000" y="100068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to use a single file for writing and reading the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9144000" cy="6857999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2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856202"/>
            <a:ext cx="7123664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Opening File using Constructor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14704" y="1597830"/>
            <a:ext cx="6585136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0" spc="10" dirty="0">
                <a:latin typeface="Georgia"/>
                <a:cs typeface="Georgia"/>
              </a:rPr>
              <a:t>ifstream  inf(“Item”);</a:t>
            </a:r>
            <a:r>
              <a:rPr lang="en-US" sz="2000" spc="10" dirty="0">
                <a:latin typeface="Georgia"/>
                <a:cs typeface="Georgia"/>
              </a:rPr>
              <a:t>      //Connect the ITEM file from inf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704" y="2161710"/>
            <a:ext cx="1525493" cy="5708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Georgia"/>
                <a:cs typeface="Georgia"/>
              </a:rPr>
              <a:t>inf &gt;&gt; name;</a:t>
            </a:r>
            <a:endParaRPr sz="20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Georgia"/>
                <a:cs typeface="Georgia"/>
              </a:rPr>
              <a:t>inf &gt;&gt; cost;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14704" y="3007783"/>
            <a:ext cx="3723324" cy="5708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Georgia"/>
                <a:cs typeface="Georgia"/>
              </a:rPr>
              <a:t>cout &lt;&lt; “Item name :” &lt;&lt; name;</a:t>
            </a:r>
            <a:endParaRPr sz="19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Georgia"/>
                <a:cs typeface="Georgia"/>
              </a:rPr>
              <a:t>cout &lt;&lt; “Item cost :”    &lt;&lt; cost ;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14704" y="3853324"/>
            <a:ext cx="1269789" cy="571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Georgia"/>
                <a:cs typeface="Georgia"/>
              </a:rPr>
              <a:t>inf.close();</a:t>
            </a:r>
            <a:endParaRPr sz="20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Georgia"/>
                <a:cs typeface="Georgia"/>
              </a:rPr>
              <a:t>return 0;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58368" y="4417865"/>
            <a:ext cx="170774" cy="2888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Georgia"/>
                <a:cs typeface="Georgia"/>
              </a:rPr>
              <a:t>}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58368" y="4981744"/>
            <a:ext cx="3142459" cy="8530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Georgia"/>
                <a:cs typeface="Georgia"/>
              </a:rPr>
              <a:t>Output:</a:t>
            </a:r>
            <a:endParaRPr sz="20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0070C0"/>
                </a:solidFill>
                <a:latin typeface="Georgia"/>
                <a:cs typeface="Georgia"/>
              </a:rPr>
              <a:t>Enter item name: CD-ROM</a:t>
            </a:r>
            <a:endParaRPr sz="19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Georgia"/>
                <a:cs typeface="Georgia"/>
              </a:rPr>
              <a:t>Enter item cost: 250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58368" y="6109758"/>
            <a:ext cx="2473098" cy="570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Georgia"/>
                <a:cs typeface="Georgia"/>
              </a:rPr>
              <a:t>Item name: CD-ROM</a:t>
            </a:r>
            <a:endParaRPr sz="20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Georgia"/>
                <a:cs typeface="Georgia"/>
              </a:rPr>
              <a:t>Item cost: 250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F8282-D5E2-45C2-8563-D7D571AF6D30}"/>
              </a:ext>
            </a:extLst>
          </p:cNvPr>
          <p:cNvSpPr txBox="1"/>
          <p:nvPr/>
        </p:nvSpPr>
        <p:spPr>
          <a:xfrm>
            <a:off x="495300" y="16764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Note that: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When a file is opened for writing only,  a new file is created if there is no file of that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If a file by that name exists already , then its contents are deleted.</a:t>
            </a:r>
          </a:p>
          <a:p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9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155448"/>
            <a:ext cx="9144000" cy="6857999"/>
          </a:xfrm>
          <a:prstGeom prst="rect">
            <a:avLst/>
          </a:prstGeom>
        </p:spPr>
      </p:pic>
      <p:pic>
        <p:nvPicPr>
          <p:cNvPr id="1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389983"/>
            <a:ext cx="6208657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Opening Files Using open()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2386287"/>
            <a:ext cx="940475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800" spc="10" dirty="0">
                <a:latin typeface="Georgia"/>
                <a:cs typeface="Georgia"/>
              </a:rPr>
              <a:t>The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95526" y="2386287"/>
            <a:ext cx="1404173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function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396107" y="2386287"/>
            <a:ext cx="1129806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open()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722241" y="2386287"/>
            <a:ext cx="636160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can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554345" y="2386287"/>
            <a:ext cx="453624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be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206998" y="2386287"/>
            <a:ext cx="819189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used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221981" y="2386287"/>
            <a:ext cx="397745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to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817866" y="2386287"/>
            <a:ext cx="92204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Georgia"/>
                <a:cs typeface="Georgia"/>
              </a:rPr>
              <a:t>open</a:t>
            </a:r>
            <a:endParaRPr sz="2800" b="1" dirty="0">
              <a:latin typeface="Georgia"/>
              <a:cs typeface="Georgi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14704" y="2941557"/>
            <a:ext cx="7671331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Georgia"/>
                <a:cs typeface="Georgia"/>
              </a:rPr>
              <a:t>multiple files</a:t>
            </a:r>
            <a:r>
              <a:rPr sz="2800" spc="10" dirty="0">
                <a:latin typeface="Georgia"/>
                <a:cs typeface="Georgia"/>
              </a:rPr>
              <a:t> that use the same stream object.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58368" y="3534113"/>
            <a:ext cx="1518451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800" spc="10" dirty="0">
                <a:latin typeface="Georgia"/>
                <a:cs typeface="Georgia"/>
              </a:rPr>
              <a:t>Syntax: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463294" y="4127609"/>
            <a:ext cx="270843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i="1" spc="10" dirty="0">
                <a:latin typeface="Georgia"/>
                <a:cs typeface="Georgia"/>
              </a:rPr>
              <a:t>file-stream-class</a:t>
            </a:r>
            <a:endParaRPr sz="2800" i="1" dirty="0">
              <a:latin typeface="Georgia"/>
              <a:cs typeface="Georgi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18127" y="4127609"/>
            <a:ext cx="2355132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i="1" spc="10" dirty="0">
                <a:latin typeface="Georgia"/>
                <a:cs typeface="Georgia"/>
              </a:rPr>
              <a:t>stream-object</a:t>
            </a:r>
            <a:r>
              <a:rPr sz="2800" spc="10" dirty="0">
                <a:latin typeface="Georgia"/>
                <a:cs typeface="Georgia"/>
              </a:rPr>
              <a:t>;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463294" y="4720166"/>
            <a:ext cx="520142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i="1" spc="10" dirty="0">
                <a:latin typeface="Georgia"/>
                <a:cs typeface="Georgia"/>
              </a:rPr>
              <a:t>stream-object.open(“filename”);</a:t>
            </a:r>
            <a:endParaRPr sz="2800" i="1" dirty="0">
              <a:latin typeface="Georgia"/>
              <a:cs typeface="Georgia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58368" y="5313536"/>
            <a:ext cx="8022932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800" spc="10" dirty="0">
                <a:latin typeface="Georgia"/>
                <a:cs typeface="Georgia"/>
              </a:rPr>
              <a:t>A stream object can be connected to only one file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914704" y="5868272"/>
            <a:ext cx="1543857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at a time.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5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5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932116"/>
            <a:ext cx="6395405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24456"/>
                </a:solidFill>
                <a:latin typeface="Trebuchet MS"/>
                <a:cs typeface="Trebuchet MS"/>
              </a:rPr>
              <a:t>Opening Files Using open()</a:t>
            </a:r>
            <a:r>
              <a:rPr lang="en-US" sz="2000" spc="10" dirty="0">
                <a:solidFill>
                  <a:srgbClr val="424456"/>
                </a:solidFill>
                <a:latin typeface="Trebuchet MS"/>
                <a:cs typeface="Trebuchet MS"/>
              </a:rPr>
              <a:t>- Working with multiple files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1679473"/>
            <a:ext cx="2324125" cy="5170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#include&lt;iostream.h&gt;</a:t>
            </a:r>
            <a:endParaRPr sz="1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#include&lt;fstream.h&gt;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58368" y="2452141"/>
            <a:ext cx="1083030" cy="5170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int main()</a:t>
            </a:r>
            <a:endParaRPr sz="1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2967507"/>
            <a:ext cx="5716950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00" spc="10" dirty="0">
                <a:latin typeface="Georgia"/>
                <a:cs typeface="Georgia"/>
              </a:rPr>
              <a:t>ofstream </a:t>
            </a:r>
            <a:r>
              <a:rPr sz="1800" spc="10" dirty="0" err="1">
                <a:latin typeface="Georgia"/>
                <a:cs typeface="Georgia"/>
              </a:rPr>
              <a:t>fout</a:t>
            </a:r>
            <a:r>
              <a:rPr sz="1800" spc="10" dirty="0">
                <a:latin typeface="Georgia"/>
                <a:cs typeface="Georgia"/>
              </a:rPr>
              <a:t>;</a:t>
            </a:r>
            <a:r>
              <a:rPr lang="en-US" sz="1800" spc="10" dirty="0">
                <a:latin typeface="Georgia"/>
                <a:cs typeface="Georgia"/>
              </a:rPr>
              <a:t>                         </a:t>
            </a:r>
            <a:r>
              <a:rPr lang="en-US" spc="10" dirty="0">
                <a:latin typeface="Georgia"/>
                <a:cs typeface="Georgia"/>
              </a:rPr>
              <a:t> //create output stream</a:t>
            </a:r>
            <a:endParaRPr sz="18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 err="1">
                <a:latin typeface="Georgia"/>
                <a:cs typeface="Georgia"/>
              </a:rPr>
              <a:t>fout.open</a:t>
            </a:r>
            <a:r>
              <a:rPr sz="1800" spc="10" dirty="0">
                <a:latin typeface="Georgia"/>
                <a:cs typeface="Georgia"/>
              </a:rPr>
              <a:t>(“</a:t>
            </a:r>
            <a:r>
              <a:rPr lang="en-US" sz="1800" spc="10" dirty="0">
                <a:latin typeface="Georgia"/>
                <a:cs typeface="Georgia"/>
              </a:rPr>
              <a:t>c</a:t>
            </a:r>
            <a:r>
              <a:rPr sz="1800" spc="10" dirty="0">
                <a:latin typeface="Georgia"/>
                <a:cs typeface="Georgia"/>
              </a:rPr>
              <a:t>ountry”);</a:t>
            </a:r>
            <a:r>
              <a:rPr lang="en-US" sz="1800" spc="10" dirty="0">
                <a:latin typeface="Georgia"/>
                <a:cs typeface="Georgia"/>
              </a:rPr>
              <a:t>            //connect </a:t>
            </a:r>
            <a:r>
              <a:rPr lang="en-US" sz="1800" i="1" spc="10" dirty="0">
                <a:latin typeface="Georgia"/>
                <a:cs typeface="Georgia"/>
              </a:rPr>
              <a:t>country</a:t>
            </a:r>
            <a:r>
              <a:rPr lang="en-US" sz="1800" spc="10" dirty="0">
                <a:latin typeface="Georgia"/>
                <a:cs typeface="Georgia"/>
              </a:rPr>
              <a:t> to it       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63294" y="3740175"/>
            <a:ext cx="3410407" cy="5170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fout&lt;&lt;“United state of America”;</a:t>
            </a:r>
            <a:endParaRPr sz="18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fout&lt;&lt;“United Kingdom”;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4513224"/>
            <a:ext cx="529151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00" spc="10" dirty="0" err="1">
                <a:latin typeface="Georgia"/>
                <a:cs typeface="Georgia"/>
              </a:rPr>
              <a:t>fout.close</a:t>
            </a:r>
            <a:r>
              <a:rPr sz="1800" spc="10" dirty="0">
                <a:latin typeface="Georgia"/>
                <a:cs typeface="Georgia"/>
              </a:rPr>
              <a:t>();</a:t>
            </a:r>
            <a:r>
              <a:rPr lang="en-US" spc="10" dirty="0">
                <a:latin typeface="Georgia"/>
                <a:cs typeface="Georgia"/>
              </a:rPr>
              <a:t>                               //disconnect </a:t>
            </a:r>
            <a:r>
              <a:rPr lang="en-US" i="1" spc="10" dirty="0">
                <a:latin typeface="Georgia"/>
                <a:cs typeface="Georgia"/>
              </a:rPr>
              <a:t>country</a:t>
            </a:r>
            <a:r>
              <a:rPr lang="en-US" spc="10" dirty="0">
                <a:latin typeface="Georgia"/>
                <a:cs typeface="Georgia"/>
              </a:rPr>
              <a:t> 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463294" y="5028336"/>
            <a:ext cx="489589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00" spc="10" dirty="0" err="1">
                <a:latin typeface="Georgia"/>
                <a:cs typeface="Georgia"/>
              </a:rPr>
              <a:t>fout.open</a:t>
            </a:r>
            <a:r>
              <a:rPr sz="1800" spc="10" dirty="0">
                <a:latin typeface="Georgia"/>
                <a:cs typeface="Georgia"/>
              </a:rPr>
              <a:t>(“</a:t>
            </a:r>
            <a:r>
              <a:rPr lang="en-US" sz="1800" spc="10" dirty="0">
                <a:latin typeface="Georgia"/>
                <a:cs typeface="Georgia"/>
              </a:rPr>
              <a:t>c</a:t>
            </a:r>
            <a:r>
              <a:rPr sz="1800" spc="10" dirty="0">
                <a:latin typeface="Georgia"/>
                <a:cs typeface="Georgia"/>
              </a:rPr>
              <a:t>apital”);</a:t>
            </a:r>
            <a:r>
              <a:rPr lang="en-US" spc="10" dirty="0">
                <a:latin typeface="Georgia"/>
                <a:cs typeface="Georgia"/>
              </a:rPr>
              <a:t>               //connect </a:t>
            </a:r>
            <a:r>
              <a:rPr lang="en-US" i="1" spc="10" dirty="0">
                <a:latin typeface="Georgia"/>
                <a:cs typeface="Georgia"/>
              </a:rPr>
              <a:t>capital</a:t>
            </a:r>
            <a:r>
              <a:rPr lang="en-US" spc="10" dirty="0">
                <a:latin typeface="Georgia"/>
                <a:cs typeface="Georgia"/>
              </a:rPr>
              <a:t> 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63294" y="5543702"/>
            <a:ext cx="2242719" cy="5170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fout&lt;&lt;“Washington”;</a:t>
            </a:r>
            <a:endParaRPr sz="1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fout&lt;&lt;“London”;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463294" y="6316370"/>
            <a:ext cx="523380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00" spc="10" dirty="0" err="1">
                <a:latin typeface="Georgia"/>
                <a:cs typeface="Georgia"/>
              </a:rPr>
              <a:t>fout.close</a:t>
            </a:r>
            <a:r>
              <a:rPr sz="1800" spc="10" dirty="0">
                <a:latin typeface="Georgia"/>
                <a:cs typeface="Georgia"/>
              </a:rPr>
              <a:t>();</a:t>
            </a:r>
            <a:r>
              <a:rPr lang="en-US" sz="1800" spc="10" dirty="0">
                <a:latin typeface="Georgia"/>
                <a:cs typeface="Georgia"/>
              </a:rPr>
              <a:t>                               </a:t>
            </a:r>
            <a:r>
              <a:rPr lang="en-US" spc="10" dirty="0">
                <a:latin typeface="Georgia"/>
                <a:cs typeface="Georgia"/>
              </a:rPr>
              <a:t>//Disconnect </a:t>
            </a:r>
            <a:r>
              <a:rPr lang="en-US" i="1" spc="10" dirty="0">
                <a:latin typeface="Georgia"/>
                <a:cs typeface="Georgia"/>
              </a:rPr>
              <a:t>capital</a:t>
            </a:r>
            <a:r>
              <a:rPr lang="en-US" spc="10" dirty="0">
                <a:latin typeface="Georgia"/>
                <a:cs typeface="Georgia"/>
              </a:rPr>
              <a:t> 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5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6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008316"/>
            <a:ext cx="6395405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spc="10" dirty="0">
                <a:solidFill>
                  <a:srgbClr val="424456"/>
                </a:solidFill>
                <a:latin typeface="Trebuchet MS"/>
                <a:cs typeface="Trebuchet MS"/>
              </a:rPr>
              <a:t>Opening Files Using open()- Working with multiple files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463294" y="1778838"/>
            <a:ext cx="2205304" cy="7132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const int N=80;</a:t>
            </a:r>
            <a:endParaRPr sz="24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char line[N];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2880944"/>
            <a:ext cx="7046481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Georgia"/>
                <a:cs typeface="Georgia"/>
              </a:rPr>
              <a:t>ifstream fin;</a:t>
            </a:r>
            <a:r>
              <a:rPr lang="en-US" sz="2400" spc="10" dirty="0">
                <a:latin typeface="Georgia"/>
                <a:cs typeface="Georgia"/>
              </a:rPr>
              <a:t>                               //create input stream </a:t>
            </a:r>
            <a:endParaRPr sz="2400" dirty="0">
              <a:latin typeface="Georgia"/>
              <a:cs typeface="Georgia"/>
            </a:endParaRPr>
          </a:p>
          <a:p>
            <a:r>
              <a:rPr sz="2400" spc="10" dirty="0" err="1">
                <a:latin typeface="Georgia"/>
                <a:cs typeface="Georgia"/>
              </a:rPr>
              <a:t>fin.open</a:t>
            </a:r>
            <a:r>
              <a:rPr sz="2400" spc="10" dirty="0">
                <a:latin typeface="Georgia"/>
                <a:cs typeface="Georgia"/>
              </a:rPr>
              <a:t>(“</a:t>
            </a:r>
            <a:r>
              <a:rPr lang="en-US" sz="2400" spc="10" dirty="0">
                <a:latin typeface="Georgia"/>
                <a:cs typeface="Georgia"/>
              </a:rPr>
              <a:t>c</a:t>
            </a:r>
            <a:r>
              <a:rPr sz="2400" spc="10" dirty="0">
                <a:latin typeface="Georgia"/>
                <a:cs typeface="Georgia"/>
              </a:rPr>
              <a:t>ountry”);</a:t>
            </a:r>
            <a:r>
              <a:rPr lang="en-US" sz="2400" spc="10" dirty="0">
                <a:latin typeface="Georgia"/>
                <a:cs typeface="Georgia"/>
              </a:rPr>
              <a:t>                 //connect </a:t>
            </a:r>
            <a:r>
              <a:rPr lang="en-US" sz="2400" i="1" spc="10" dirty="0">
                <a:latin typeface="Georgia"/>
                <a:cs typeface="Georgia"/>
              </a:rPr>
              <a:t>country</a:t>
            </a:r>
            <a:r>
              <a:rPr lang="en-US" sz="2400" spc="10" dirty="0">
                <a:latin typeface="Georgia"/>
                <a:cs typeface="Georgia"/>
              </a:rPr>
              <a:t> 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3982516"/>
            <a:ext cx="6704721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cout&lt;&lt;“Contents of country file” ;</a:t>
            </a:r>
            <a:endParaRPr sz="24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while(fin)</a:t>
            </a:r>
            <a:r>
              <a:rPr lang="en-US" sz="2400" spc="10" dirty="0">
                <a:latin typeface="Georgia"/>
                <a:cs typeface="Georgia"/>
              </a:rPr>
              <a:t>                                      //check end of file</a:t>
            </a:r>
            <a:endParaRPr sz="24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{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77694" y="5084750"/>
            <a:ext cx="2650378" cy="71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fin.getline(line, N);</a:t>
            </a:r>
            <a:endParaRPr sz="24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cout&lt;&lt;line;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5819851"/>
            <a:ext cx="734303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}</a:t>
            </a:r>
            <a:endParaRPr sz="24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400" spc="10" dirty="0" err="1">
                <a:latin typeface="Georgia"/>
                <a:cs typeface="Georgia"/>
              </a:rPr>
              <a:t>fin.close</a:t>
            </a:r>
            <a:r>
              <a:rPr sz="2400" spc="10" dirty="0">
                <a:latin typeface="Georgia"/>
                <a:cs typeface="Georgia"/>
              </a:rPr>
              <a:t>();</a:t>
            </a:r>
            <a:r>
              <a:rPr lang="en-US" sz="2400" spc="10" dirty="0">
                <a:latin typeface="Georgia"/>
                <a:cs typeface="Georgia"/>
              </a:rPr>
              <a:t>                                      //disconnect </a:t>
            </a:r>
            <a:r>
              <a:rPr lang="en-US" sz="2400" i="1" spc="10" dirty="0">
                <a:latin typeface="Georgia"/>
                <a:cs typeface="Georgia"/>
              </a:rPr>
              <a:t>country</a:t>
            </a:r>
            <a:endParaRPr sz="2400" i="1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236916"/>
            <a:ext cx="2949792" cy="589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Introduction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2187922"/>
            <a:ext cx="8017606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Many real-life problems handle large volumes of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704" y="2702755"/>
            <a:ext cx="806128" cy="375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data.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58368" y="3218400"/>
            <a:ext cx="8017606" cy="3753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The data is stored in the devices using the concept of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14704" y="3733233"/>
            <a:ext cx="772600" cy="375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files.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58368" y="4249005"/>
            <a:ext cx="8015729" cy="3753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A  file  is a collection of related data  stored in  a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14704" y="4764117"/>
            <a:ext cx="4002435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particular area on the disk.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58368" y="5279483"/>
            <a:ext cx="8018731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Programs are designed to perform read and write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14704" y="5794595"/>
            <a:ext cx="3709827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operations on these files.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932116"/>
            <a:ext cx="6395405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spc="10" dirty="0">
                <a:solidFill>
                  <a:srgbClr val="424456"/>
                </a:solidFill>
                <a:latin typeface="Trebuchet MS"/>
                <a:cs typeface="Trebuchet MS"/>
              </a:rPr>
              <a:t>Opening Files Using open()- Working with multiple files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463294" y="1778838"/>
            <a:ext cx="745332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Georgia"/>
                <a:cs typeface="Georgia"/>
              </a:rPr>
              <a:t>fin.open(“Capital”);</a:t>
            </a:r>
            <a:r>
              <a:rPr lang="en-US" sz="2400" spc="10" dirty="0">
                <a:latin typeface="Georgia"/>
                <a:cs typeface="Georgia"/>
              </a:rPr>
              <a:t>                            //connect </a:t>
            </a:r>
            <a:r>
              <a:rPr lang="en-US" sz="2400" i="1" spc="10" dirty="0">
                <a:latin typeface="Georgia"/>
                <a:cs typeface="Georgia"/>
              </a:rPr>
              <a:t>capital</a:t>
            </a:r>
            <a:r>
              <a:rPr lang="en-US" sz="2400" spc="10" dirty="0">
                <a:latin typeface="Georgia"/>
                <a:cs typeface="Georgia"/>
              </a:rPr>
              <a:t> 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2513406"/>
            <a:ext cx="4407409" cy="345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cout&lt;&lt;“Contents of capital file”;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3248228"/>
            <a:ext cx="6288260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while(fin)</a:t>
            </a:r>
            <a:r>
              <a:rPr lang="en-US" sz="2400" spc="10" dirty="0">
                <a:latin typeface="Georgia"/>
                <a:cs typeface="Georgia"/>
              </a:rPr>
              <a:t>                                             //check </a:t>
            </a:r>
            <a:r>
              <a:rPr lang="en-US" sz="2400" spc="10" dirty="0" err="1">
                <a:latin typeface="Georgia"/>
                <a:cs typeface="Georgia"/>
              </a:rPr>
              <a:t>eof</a:t>
            </a:r>
            <a:endParaRPr sz="24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{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77694" y="3982517"/>
            <a:ext cx="2650378" cy="713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fin.getline(line, N);</a:t>
            </a:r>
            <a:endParaRPr sz="24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cout&lt;&lt;line;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4717745"/>
            <a:ext cx="7625485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}</a:t>
            </a:r>
            <a:endParaRPr sz="2400" dirty="0">
              <a:latin typeface="Georgia"/>
              <a:cs typeface="Georgia"/>
            </a:endParaRPr>
          </a:p>
          <a:p>
            <a:r>
              <a:rPr sz="2400" spc="10" dirty="0" err="1">
                <a:latin typeface="Georgia"/>
                <a:cs typeface="Georgia"/>
              </a:rPr>
              <a:t>fin.close</a:t>
            </a:r>
            <a:r>
              <a:rPr sz="2400" spc="10" dirty="0">
                <a:latin typeface="Georgia"/>
                <a:cs typeface="Georgia"/>
              </a:rPr>
              <a:t>();</a:t>
            </a:r>
            <a:r>
              <a:rPr lang="en-US" sz="2400" spc="10" dirty="0">
                <a:latin typeface="Georgia"/>
                <a:cs typeface="Georgia"/>
              </a:rPr>
              <a:t>                                         //Disconnect </a:t>
            </a:r>
            <a:r>
              <a:rPr lang="en-US" sz="2400" i="1" spc="10" dirty="0">
                <a:latin typeface="Georgia"/>
                <a:cs typeface="Georgia"/>
              </a:rPr>
              <a:t>capital</a:t>
            </a:r>
            <a:r>
              <a:rPr lang="en-US" sz="2400" spc="10" dirty="0">
                <a:latin typeface="Georgia"/>
                <a:cs typeface="Georgia"/>
              </a:rPr>
              <a:t> </a:t>
            </a:r>
            <a:endParaRPr sz="24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return 0;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58368" y="5819851"/>
            <a:ext cx="204520" cy="3459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}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B3B746-E3C9-453D-8AEC-613C9555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6381750" cy="316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C0103-9650-4349-B41C-BEA36EB9FADE}"/>
              </a:ext>
            </a:extLst>
          </p:cNvPr>
          <p:cNvSpPr txBox="1"/>
          <p:nvPr/>
        </p:nvSpPr>
        <p:spPr>
          <a:xfrm>
            <a:off x="457200" y="1066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stream can be connected to only one file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Hence first file is closed before opening second one. </a:t>
            </a:r>
          </a:p>
        </p:txBody>
      </p:sp>
    </p:spTree>
    <p:extLst>
      <p:ext uri="{BB962C8B-B14F-4D97-AF65-F5344CB8AC3E}">
        <p14:creationId xmlns:p14="http://schemas.microsoft.com/office/powerpoint/2010/main" val="195566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" y="155448"/>
            <a:ext cx="9144000" cy="6857999"/>
          </a:xfrm>
          <a:prstGeom prst="rect">
            <a:avLst/>
          </a:prstGeom>
        </p:spPr>
      </p:pic>
      <p:pic>
        <p:nvPicPr>
          <p:cNvPr id="17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7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7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7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8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8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8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703802"/>
            <a:ext cx="4974381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Detecting End-of File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82168" y="1512290"/>
            <a:ext cx="8318303" cy="1246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700" spc="10" dirty="0">
                <a:latin typeface="Georgia"/>
                <a:cs typeface="Georgia"/>
              </a:rPr>
              <a:t>Detection of the end-of-file condition is necessary</a:t>
            </a:r>
            <a:endParaRPr sz="2700" dirty="0">
              <a:latin typeface="Georgia"/>
              <a:cs typeface="Georgia"/>
            </a:endParaRPr>
          </a:p>
          <a:p>
            <a:pPr marL="256336">
              <a:lnSpc>
                <a:spcPct val="100000"/>
              </a:lnSpc>
            </a:pPr>
            <a:r>
              <a:rPr sz="2700" spc="10" dirty="0">
                <a:latin typeface="Georgia"/>
                <a:cs typeface="Georgia"/>
              </a:rPr>
              <a:t>for preventing any further attempt to read data from</a:t>
            </a:r>
            <a:endParaRPr sz="2700" dirty="0">
              <a:latin typeface="Georgia"/>
              <a:cs typeface="Georgia"/>
            </a:endParaRPr>
          </a:p>
          <a:p>
            <a:pPr marL="256336">
              <a:lnSpc>
                <a:spcPct val="100000"/>
              </a:lnSpc>
            </a:pPr>
            <a:r>
              <a:rPr sz="2700" spc="10" dirty="0">
                <a:latin typeface="Georgia"/>
                <a:cs typeface="Georgia"/>
              </a:rPr>
              <a:t>the file.</a:t>
            </a:r>
            <a:r>
              <a:rPr lang="en-US" sz="2700" spc="10" dirty="0">
                <a:latin typeface="Georgia"/>
                <a:cs typeface="Georgia"/>
              </a:rPr>
              <a:t> Following  statement is used for the same: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01494" y="2903156"/>
            <a:ext cx="1850974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b="1" spc="10" dirty="0">
                <a:solidFill>
                  <a:srgbClr val="FF0000"/>
                </a:solidFill>
                <a:latin typeface="Arial"/>
                <a:cs typeface="Arial"/>
              </a:rPr>
              <a:t>while(fin)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C1A35-AAF4-44A3-A8F0-B4D22414F279}"/>
              </a:ext>
            </a:extLst>
          </p:cNvPr>
          <p:cNvSpPr txBox="1"/>
          <p:nvPr/>
        </p:nvSpPr>
        <p:spPr>
          <a:xfrm>
            <a:off x="359369" y="3976261"/>
            <a:ext cx="8628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i="1" dirty="0" err="1"/>
              <a:t>fstream</a:t>
            </a:r>
            <a:r>
              <a:rPr lang="en-US" sz="2800" dirty="0"/>
              <a:t> object returns zero if any error occurs in the file operation or if the </a:t>
            </a:r>
            <a:r>
              <a:rPr lang="en-US" sz="2800" dirty="0" err="1"/>
              <a:t>EOF</a:t>
            </a:r>
            <a:r>
              <a:rPr lang="en-US" sz="2800" dirty="0"/>
              <a:t> is encountered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2BB2227F-A1E6-4AFC-9BE7-84B16E697F55}"/>
              </a:ext>
            </a:extLst>
          </p:cNvPr>
          <p:cNvSpPr txBox="1"/>
          <p:nvPr/>
        </p:nvSpPr>
        <p:spPr>
          <a:xfrm>
            <a:off x="408412" y="1371600"/>
            <a:ext cx="7243330" cy="4154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lang="en-US" sz="2700" spc="10" dirty="0">
                <a:latin typeface="Georgia"/>
                <a:cs typeface="Georgia"/>
              </a:rPr>
              <a:t>Another approach to detect </a:t>
            </a:r>
            <a:r>
              <a:rPr lang="en-US" sz="2700" spc="10" dirty="0" err="1">
                <a:latin typeface="Georgia"/>
                <a:cs typeface="Georgia"/>
              </a:rPr>
              <a:t>EOF</a:t>
            </a:r>
            <a:r>
              <a:rPr lang="en-US" sz="2700" spc="10" dirty="0">
                <a:latin typeface="Georgia"/>
                <a:cs typeface="Georgia"/>
              </a:rPr>
              <a:t> is as follows: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21F7138-BFB9-4EC7-A7DD-BBA9F1972113}"/>
              </a:ext>
            </a:extLst>
          </p:cNvPr>
          <p:cNvSpPr txBox="1"/>
          <p:nvPr/>
        </p:nvSpPr>
        <p:spPr>
          <a:xfrm>
            <a:off x="1600200" y="2453212"/>
            <a:ext cx="5015967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b="1" spc="10" dirty="0">
                <a:solidFill>
                  <a:srgbClr val="FF0000"/>
                </a:solidFill>
                <a:latin typeface="Arial"/>
                <a:cs typeface="Arial"/>
              </a:rPr>
              <a:t>if(fin1.eof() != 0 ) { exit(1); }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AB745FC-2AA9-4D39-98D5-E9A48B2D026F}"/>
              </a:ext>
            </a:extLst>
          </p:cNvPr>
          <p:cNvSpPr txBox="1"/>
          <p:nvPr/>
        </p:nvSpPr>
        <p:spPr>
          <a:xfrm>
            <a:off x="412300" y="3884678"/>
            <a:ext cx="8354531" cy="1615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700" spc="10" dirty="0">
                <a:latin typeface="Georgia"/>
                <a:cs typeface="Georgia"/>
              </a:rPr>
              <a:t>The eof() </a:t>
            </a:r>
            <a:r>
              <a:rPr lang="en-US" sz="2700" spc="10" dirty="0">
                <a:latin typeface="Georgia"/>
                <a:cs typeface="Georgia"/>
              </a:rPr>
              <a:t>is a member function of </a:t>
            </a:r>
            <a:r>
              <a:rPr sz="2700" spc="10" dirty="0" err="1">
                <a:latin typeface="Georgia"/>
                <a:cs typeface="Georgia"/>
              </a:rPr>
              <a:t>ios</a:t>
            </a:r>
            <a:r>
              <a:rPr sz="2700" spc="10" dirty="0">
                <a:latin typeface="Georgia"/>
                <a:cs typeface="Georgia"/>
              </a:rPr>
              <a:t> class returns a</a:t>
            </a:r>
            <a:endParaRPr lang="en-US" sz="2700" spc="10" dirty="0">
              <a:latin typeface="Georgia"/>
              <a:cs typeface="Georgia"/>
            </a:endParaRPr>
          </a:p>
          <a:p>
            <a:r>
              <a:rPr sz="2700" spc="10" dirty="0">
                <a:latin typeface="Georgia"/>
                <a:cs typeface="Georgia"/>
              </a:rPr>
              <a:t> non zero value if the</a:t>
            </a:r>
            <a:r>
              <a:rPr lang="en-US" sz="2700" spc="10" dirty="0">
                <a:latin typeface="Georgia"/>
                <a:cs typeface="Georgia"/>
              </a:rPr>
              <a:t> </a:t>
            </a:r>
            <a:r>
              <a:rPr lang="en-US" sz="2400" spc="10" dirty="0">
                <a:latin typeface="Georgia"/>
                <a:cs typeface="Georgia"/>
              </a:rPr>
              <a:t>end-of-file  condition is encountered </a:t>
            </a:r>
          </a:p>
          <a:p>
            <a:r>
              <a:rPr lang="en-US" sz="2400" spc="10" dirty="0">
                <a:latin typeface="Georgia"/>
                <a:cs typeface="Georgia"/>
              </a:rPr>
              <a:t>and  zero  otherwise</a:t>
            </a:r>
            <a:endParaRPr lang="en-US" sz="24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endParaRPr sz="27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3368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8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8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8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8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8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9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9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9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9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83" name="object 83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389983"/>
            <a:ext cx="7662114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Opening two files simultaneously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2450296"/>
            <a:ext cx="8022548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800" spc="10" dirty="0">
                <a:latin typeface="Georgia"/>
                <a:cs typeface="Georgia"/>
              </a:rPr>
              <a:t>When two or more files are used simultaneously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704" y="3090908"/>
            <a:ext cx="7766027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ie: when we want to merge two files into a single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14704" y="3731369"/>
            <a:ext cx="675177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file.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58368" y="4371450"/>
            <a:ext cx="690853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800" spc="10" dirty="0">
                <a:latin typeface="Georgia"/>
                <a:cs typeface="Georgia"/>
              </a:rPr>
              <a:t>In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21206" y="4371450"/>
            <a:ext cx="811030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such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504186" y="4371450"/>
            <a:ext cx="2654214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case  we  create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331841" y="4371450"/>
            <a:ext cx="661181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two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165469" y="4371450"/>
            <a:ext cx="1413265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separate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750810" y="4371450"/>
            <a:ext cx="929630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input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914704" y="5011783"/>
            <a:ext cx="7767496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streams for handling the two input files and one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914704" y="5651864"/>
            <a:ext cx="6726473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output stream for handling the output file.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9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9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20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20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627602"/>
            <a:ext cx="794897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24456"/>
                </a:solidFill>
                <a:latin typeface="Trebuchet MS"/>
                <a:cs typeface="Trebuchet MS"/>
              </a:rPr>
              <a:t>Open</a:t>
            </a:r>
            <a:r>
              <a:rPr lang="en-US" sz="3200" spc="10" dirty="0">
                <a:solidFill>
                  <a:srgbClr val="424456"/>
                </a:solidFill>
                <a:latin typeface="Trebuchet MS"/>
                <a:cs typeface="Trebuchet MS"/>
              </a:rPr>
              <a:t> &amp; read from</a:t>
            </a:r>
            <a:r>
              <a:rPr sz="3200" spc="10" dirty="0">
                <a:solidFill>
                  <a:srgbClr val="424456"/>
                </a:solidFill>
                <a:latin typeface="Trebuchet MS"/>
                <a:cs typeface="Trebuchet MS"/>
              </a:rPr>
              <a:t> two files simultaneously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1589514"/>
            <a:ext cx="3589124" cy="1292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#include&lt;iostream.h&gt;</a:t>
            </a:r>
            <a:endParaRPr sz="28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#include&lt;fstream.h&gt;</a:t>
            </a:r>
            <a:endParaRPr sz="28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#include&lt;stdlib.h&gt;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58368" y="3449048"/>
            <a:ext cx="1679571" cy="8679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int main()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{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72260" y="4379070"/>
            <a:ext cx="3419181" cy="22619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const int size = 80;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char line[size];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ifstream fin1, fin2;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fin1.open(“country”);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fin2.open(“capital”);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0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20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20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20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20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1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2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21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21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91" name="object 91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084516"/>
            <a:ext cx="694388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2800" spc="10" dirty="0">
                <a:solidFill>
                  <a:srgbClr val="424456"/>
                </a:solidFill>
                <a:latin typeface="Trebuchet MS"/>
                <a:cs typeface="Trebuchet MS"/>
              </a:rPr>
              <a:t>Open &amp; read from two files simultaneously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43712" y="2199114"/>
            <a:ext cx="4216756" cy="8679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85343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for(int i = 1; i &lt;= 10; i++ )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{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59128" y="3129008"/>
            <a:ext cx="2988099" cy="867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if ( fin1.eof() ! = 0)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{ 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858010" y="4059029"/>
            <a:ext cx="5681910" cy="867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cout &lt;&lt; “\n Exit from country \n ” ;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exit(1);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59128" y="4988390"/>
            <a:ext cx="4611813" cy="13332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}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fin1.getline(line,size);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cout &lt;&lt; “Capital of “ &lt;&lt; line;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9144000" cy="6857999"/>
          </a:xfrm>
          <a:prstGeom prst="rect">
            <a:avLst/>
          </a:prstGeom>
        </p:spPr>
      </p:pic>
      <p:pic>
        <p:nvPicPr>
          <p:cNvPr id="2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2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21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2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2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22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22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932116"/>
            <a:ext cx="794897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200" spc="10" dirty="0">
                <a:solidFill>
                  <a:srgbClr val="424456"/>
                </a:solidFill>
                <a:latin typeface="Trebuchet MS"/>
                <a:cs typeface="Trebuchet MS"/>
              </a:rPr>
              <a:t>Open &amp; read from two files simultaneously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16228" y="1894314"/>
            <a:ext cx="3119482" cy="867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if ( fin2.eof() ! = 0 )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{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29766" y="2824208"/>
            <a:ext cx="5523891" cy="867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cout &lt;&lt; “ \n Exit from capital \n“ ;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exit(1);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16228" y="3753569"/>
            <a:ext cx="3602408" cy="13333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}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fin2.getline(line, size);</a:t>
            </a:r>
            <a:endParaRPr sz="2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cout &lt;&lt; line &lt;&lt; “\n”;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58368" y="5148410"/>
            <a:ext cx="238471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}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29056" y="5613764"/>
            <a:ext cx="1502749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return 0;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58368" y="6078584"/>
            <a:ext cx="238266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}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CFD40-6D29-4F6A-AA86-BFD8F57E0359}"/>
              </a:ext>
            </a:extLst>
          </p:cNvPr>
          <p:cNvSpPr txBox="1"/>
          <p:nvPr/>
        </p:nvSpPr>
        <p:spPr>
          <a:xfrm>
            <a:off x="916228" y="5257800"/>
            <a:ext cx="30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//end of for loop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50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50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50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50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51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209" name="object 209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1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51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51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51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211" name="object 211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320040" y="856202"/>
            <a:ext cx="8650708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Error Handling During File Operations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05968" y="1739866"/>
            <a:ext cx="8242707" cy="46591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Following conditions may arise while dealing with</a:t>
            </a:r>
            <a:endParaRPr sz="2600">
              <a:latin typeface="Georgia"/>
              <a:cs typeface="Georgia"/>
            </a:endParaRPr>
          </a:p>
          <a:p>
            <a:pPr marL="256032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files:</a:t>
            </a:r>
            <a:endParaRPr sz="2600">
              <a:latin typeface="Georgia"/>
              <a:cs typeface="Georgia"/>
            </a:endParaRPr>
          </a:p>
          <a:p>
            <a:pPr marL="56083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▫ A file which we are attempting to open for reading does</a:t>
            </a:r>
            <a:endParaRPr sz="2400">
              <a:latin typeface="Georgia"/>
              <a:cs typeface="Georgia"/>
            </a:endParaRPr>
          </a:p>
          <a:p>
            <a:pPr marL="301751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not exists.</a:t>
            </a:r>
            <a:endParaRPr sz="2400">
              <a:latin typeface="Georgia"/>
              <a:cs typeface="Georgia"/>
            </a:endParaRPr>
          </a:p>
          <a:p>
            <a:pPr marL="301751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▫ The file name used for a new file may already exists.</a:t>
            </a:r>
            <a:endParaRPr sz="2400">
              <a:latin typeface="Georgia"/>
              <a:cs typeface="Georgia"/>
            </a:endParaRPr>
          </a:p>
          <a:p>
            <a:pPr marL="56083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▫ We may attempt an invalid operation such as reading</a:t>
            </a:r>
            <a:endParaRPr sz="2400">
              <a:latin typeface="Georgia"/>
              <a:cs typeface="Georgia"/>
            </a:endParaRPr>
          </a:p>
          <a:p>
            <a:pPr marL="301751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past the end-of-file.</a:t>
            </a:r>
            <a:endParaRPr sz="2400">
              <a:latin typeface="Georgia"/>
              <a:cs typeface="Georgia"/>
            </a:endParaRPr>
          </a:p>
          <a:p>
            <a:pPr marL="56083">
              <a:lnSpc>
                <a:spcPct val="100000"/>
              </a:lnSpc>
            </a:pPr>
            <a:r>
              <a:rPr sz="2340" spc="10" dirty="0">
                <a:solidFill>
                  <a:srgbClr val="438086"/>
                </a:solidFill>
                <a:latin typeface="Georgia"/>
                <a:cs typeface="Georgia"/>
              </a:rPr>
              <a:t>▫ There may not be any space in the disk for storing more</a:t>
            </a:r>
            <a:endParaRPr sz="2300">
              <a:latin typeface="Georgia"/>
              <a:cs typeface="Georgia"/>
            </a:endParaRPr>
          </a:p>
          <a:p>
            <a:pPr marL="301751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data.</a:t>
            </a:r>
            <a:endParaRPr sz="2400">
              <a:latin typeface="Georgia"/>
              <a:cs typeface="Georgia"/>
            </a:endParaRPr>
          </a:p>
          <a:p>
            <a:pPr marL="301751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▫ We may use invalid file name.</a:t>
            </a:r>
            <a:endParaRPr sz="2400">
              <a:latin typeface="Georgia"/>
              <a:cs typeface="Georgia"/>
            </a:endParaRPr>
          </a:p>
          <a:p>
            <a:pPr marL="56083">
              <a:lnSpc>
                <a:spcPct val="100000"/>
              </a:lnSpc>
            </a:pPr>
            <a:r>
              <a:rPr sz="2340" spc="10" dirty="0">
                <a:solidFill>
                  <a:srgbClr val="438086"/>
                </a:solidFill>
                <a:latin typeface="Georgia"/>
                <a:cs typeface="Georgia"/>
              </a:rPr>
              <a:t>▫ We may attempt to perform an operation when the file is</a:t>
            </a:r>
            <a:endParaRPr sz="2300">
              <a:latin typeface="Georgia"/>
              <a:cs typeface="Georgia"/>
            </a:endParaRPr>
          </a:p>
          <a:p>
            <a:pPr marL="301751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not opened for that purpose.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5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51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51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51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52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213" name="object 213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2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52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52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52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215" name="object 215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396240" y="1008316"/>
            <a:ext cx="8650826" cy="589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Error Handling During File Operations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1967814"/>
            <a:ext cx="7986015" cy="7117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340" spc="10" dirty="0">
                <a:latin typeface="Georgia"/>
                <a:cs typeface="Georgia"/>
              </a:rPr>
              <a:t>The ios class supports several member functions that can</a:t>
            </a:r>
            <a:endParaRPr sz="2300">
              <a:latin typeface="Georgia"/>
              <a:cs typeface="Georgia"/>
            </a:endParaRPr>
          </a:p>
          <a:p>
            <a:pPr marL="256336">
              <a:lnSpc>
                <a:spcPct val="100000"/>
              </a:lnSpc>
            </a:pPr>
            <a:r>
              <a:rPr sz="2400" spc="10" dirty="0">
                <a:latin typeface="Georgia"/>
                <a:cs typeface="Georgia"/>
              </a:rPr>
              <a:t>be used to read the status recorded in a file stream.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381000" y="2819336"/>
            <a:ext cx="1828800" cy="448881"/>
          </a:xfrm>
          <a:custGeom>
            <a:avLst/>
            <a:gdLst/>
            <a:ahLst/>
            <a:cxnLst/>
            <a:rect l="l" t="t" r="r" b="b"/>
            <a:pathLst>
              <a:path w="1828800" h="448881">
                <a:moveTo>
                  <a:pt x="0" y="448882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448882"/>
                </a:lnTo>
                <a:lnTo>
                  <a:pt x="0" y="448882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209800" y="2819336"/>
            <a:ext cx="6477000" cy="448881"/>
          </a:xfrm>
          <a:custGeom>
            <a:avLst/>
            <a:gdLst/>
            <a:ahLst/>
            <a:cxnLst/>
            <a:rect l="l" t="t" r="r" b="b"/>
            <a:pathLst>
              <a:path w="6477000" h="448881">
                <a:moveTo>
                  <a:pt x="0" y="448882"/>
                </a:moveTo>
                <a:lnTo>
                  <a:pt x="0" y="0"/>
                </a:lnTo>
                <a:lnTo>
                  <a:pt x="6477000" y="0"/>
                </a:lnTo>
                <a:lnTo>
                  <a:pt x="6477000" y="448882"/>
                </a:lnTo>
                <a:lnTo>
                  <a:pt x="0" y="448882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1000" y="3268268"/>
            <a:ext cx="1828800" cy="774776"/>
          </a:xfrm>
          <a:custGeom>
            <a:avLst/>
            <a:gdLst/>
            <a:ahLst/>
            <a:cxnLst/>
            <a:rect l="l" t="t" r="r" b="b"/>
            <a:pathLst>
              <a:path w="1828800" h="774776">
                <a:moveTo>
                  <a:pt x="0" y="774777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774777"/>
                </a:lnTo>
                <a:lnTo>
                  <a:pt x="0" y="774777"/>
                </a:lnTo>
                <a:close/>
              </a:path>
            </a:pathLst>
          </a:custGeom>
          <a:solidFill>
            <a:srgbClr val="D1D1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209800" y="3268268"/>
            <a:ext cx="6477000" cy="774776"/>
          </a:xfrm>
          <a:custGeom>
            <a:avLst/>
            <a:gdLst/>
            <a:ahLst/>
            <a:cxnLst/>
            <a:rect l="l" t="t" r="r" b="b"/>
            <a:pathLst>
              <a:path w="6477000" h="774776">
                <a:moveTo>
                  <a:pt x="0" y="774777"/>
                </a:moveTo>
                <a:lnTo>
                  <a:pt x="0" y="0"/>
                </a:lnTo>
                <a:lnTo>
                  <a:pt x="6477000" y="0"/>
                </a:lnTo>
                <a:lnTo>
                  <a:pt x="6477000" y="774777"/>
                </a:lnTo>
                <a:lnTo>
                  <a:pt x="0" y="774777"/>
                </a:lnTo>
                <a:close/>
              </a:path>
            </a:pathLst>
          </a:custGeom>
          <a:solidFill>
            <a:srgbClr val="D1D1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81000" y="4043108"/>
            <a:ext cx="1828800" cy="448881"/>
          </a:xfrm>
          <a:custGeom>
            <a:avLst/>
            <a:gdLst/>
            <a:ahLst/>
            <a:cxnLst/>
            <a:rect l="l" t="t" r="r" b="b"/>
            <a:pathLst>
              <a:path w="1828800" h="448881">
                <a:moveTo>
                  <a:pt x="0" y="448882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448882"/>
                </a:lnTo>
                <a:lnTo>
                  <a:pt x="0" y="448882"/>
                </a:lnTo>
                <a:close/>
              </a:path>
            </a:pathLst>
          </a:custGeom>
          <a:solidFill>
            <a:srgbClr val="E9E9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209800" y="4043108"/>
            <a:ext cx="6477000" cy="448881"/>
          </a:xfrm>
          <a:custGeom>
            <a:avLst/>
            <a:gdLst/>
            <a:ahLst/>
            <a:cxnLst/>
            <a:rect l="l" t="t" r="r" b="b"/>
            <a:pathLst>
              <a:path w="6477000" h="448881">
                <a:moveTo>
                  <a:pt x="0" y="448882"/>
                </a:moveTo>
                <a:lnTo>
                  <a:pt x="0" y="0"/>
                </a:lnTo>
                <a:lnTo>
                  <a:pt x="6477000" y="0"/>
                </a:lnTo>
                <a:lnTo>
                  <a:pt x="6477000" y="448882"/>
                </a:lnTo>
                <a:lnTo>
                  <a:pt x="0" y="448882"/>
                </a:lnTo>
                <a:close/>
              </a:path>
            </a:pathLst>
          </a:custGeom>
          <a:solidFill>
            <a:srgbClr val="E9E9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1000" y="4491914"/>
            <a:ext cx="1828800" cy="1438910"/>
          </a:xfrm>
          <a:custGeom>
            <a:avLst/>
            <a:gdLst/>
            <a:ahLst/>
            <a:cxnLst/>
            <a:rect l="l" t="t" r="r" b="b"/>
            <a:pathLst>
              <a:path w="1828800" h="1438910">
                <a:moveTo>
                  <a:pt x="0" y="1438910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438910"/>
                </a:lnTo>
                <a:lnTo>
                  <a:pt x="0" y="1438910"/>
                </a:lnTo>
                <a:close/>
              </a:path>
            </a:pathLst>
          </a:custGeom>
          <a:solidFill>
            <a:srgbClr val="D1D1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209800" y="4491914"/>
            <a:ext cx="6477000" cy="1438910"/>
          </a:xfrm>
          <a:custGeom>
            <a:avLst/>
            <a:gdLst/>
            <a:ahLst/>
            <a:cxnLst/>
            <a:rect l="l" t="t" r="r" b="b"/>
            <a:pathLst>
              <a:path w="6477000" h="1438910">
                <a:moveTo>
                  <a:pt x="0" y="1438910"/>
                </a:moveTo>
                <a:lnTo>
                  <a:pt x="0" y="0"/>
                </a:lnTo>
                <a:lnTo>
                  <a:pt x="6477000" y="0"/>
                </a:lnTo>
                <a:lnTo>
                  <a:pt x="6477000" y="1438910"/>
                </a:lnTo>
                <a:lnTo>
                  <a:pt x="0" y="1438910"/>
                </a:lnTo>
                <a:close/>
              </a:path>
            </a:pathLst>
          </a:custGeom>
          <a:solidFill>
            <a:srgbClr val="D1D1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000" y="5930824"/>
            <a:ext cx="1828800" cy="774776"/>
          </a:xfrm>
          <a:custGeom>
            <a:avLst/>
            <a:gdLst/>
            <a:ahLst/>
            <a:cxnLst/>
            <a:rect l="l" t="t" r="r" b="b"/>
            <a:pathLst>
              <a:path w="1828800" h="774776">
                <a:moveTo>
                  <a:pt x="0" y="774776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774776"/>
                </a:lnTo>
                <a:lnTo>
                  <a:pt x="0" y="774776"/>
                </a:lnTo>
                <a:close/>
              </a:path>
            </a:pathLst>
          </a:custGeom>
          <a:solidFill>
            <a:srgbClr val="E9E9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209800" y="5930824"/>
            <a:ext cx="6477000" cy="774776"/>
          </a:xfrm>
          <a:custGeom>
            <a:avLst/>
            <a:gdLst/>
            <a:ahLst/>
            <a:cxnLst/>
            <a:rect l="l" t="t" r="r" b="b"/>
            <a:pathLst>
              <a:path w="6477000" h="774776">
                <a:moveTo>
                  <a:pt x="0" y="774776"/>
                </a:moveTo>
                <a:lnTo>
                  <a:pt x="0" y="0"/>
                </a:lnTo>
                <a:lnTo>
                  <a:pt x="6477000" y="0"/>
                </a:lnTo>
                <a:lnTo>
                  <a:pt x="6477000" y="774776"/>
                </a:lnTo>
                <a:lnTo>
                  <a:pt x="0" y="774776"/>
                </a:lnTo>
                <a:close/>
              </a:path>
            </a:pathLst>
          </a:custGeom>
          <a:solidFill>
            <a:srgbClr val="E9E9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203450" y="2806700"/>
            <a:ext cx="12700" cy="3911600"/>
          </a:xfrm>
          <a:custGeom>
            <a:avLst/>
            <a:gdLst/>
            <a:ahLst/>
            <a:cxnLst/>
            <a:rect l="l" t="t" r="r" b="b"/>
            <a:pathLst>
              <a:path w="12700" h="3911600">
                <a:moveTo>
                  <a:pt x="6350" y="6350"/>
                </a:moveTo>
                <a:lnTo>
                  <a:pt x="6350" y="3905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55600" y="3249168"/>
            <a:ext cx="8356600" cy="38100"/>
          </a:xfrm>
          <a:custGeom>
            <a:avLst/>
            <a:gdLst/>
            <a:ahLst/>
            <a:cxnLst/>
            <a:rect l="l" t="t" r="r" b="b"/>
            <a:pathLst>
              <a:path w="8356600" h="38100">
                <a:moveTo>
                  <a:pt x="19050" y="19050"/>
                </a:moveTo>
                <a:lnTo>
                  <a:pt x="833755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68300" y="4036695"/>
            <a:ext cx="8331200" cy="12700"/>
          </a:xfrm>
          <a:custGeom>
            <a:avLst/>
            <a:gdLst/>
            <a:ahLst/>
            <a:cxnLst/>
            <a:rect l="l" t="t" r="r" b="b"/>
            <a:pathLst>
              <a:path w="8331200" h="12700">
                <a:moveTo>
                  <a:pt x="6350" y="6350"/>
                </a:moveTo>
                <a:lnTo>
                  <a:pt x="83248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68300" y="4485640"/>
            <a:ext cx="8331200" cy="12700"/>
          </a:xfrm>
          <a:custGeom>
            <a:avLst/>
            <a:gdLst/>
            <a:ahLst/>
            <a:cxnLst/>
            <a:rect l="l" t="t" r="r" b="b"/>
            <a:pathLst>
              <a:path w="8331200" h="12700">
                <a:moveTo>
                  <a:pt x="6350" y="6350"/>
                </a:moveTo>
                <a:lnTo>
                  <a:pt x="83248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68300" y="5924474"/>
            <a:ext cx="8331200" cy="12700"/>
          </a:xfrm>
          <a:custGeom>
            <a:avLst/>
            <a:gdLst/>
            <a:ahLst/>
            <a:cxnLst/>
            <a:rect l="l" t="t" r="r" b="b"/>
            <a:pathLst>
              <a:path w="8331200" h="12700">
                <a:moveTo>
                  <a:pt x="6350" y="6350"/>
                </a:moveTo>
                <a:lnTo>
                  <a:pt x="83248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4650" y="2806700"/>
            <a:ext cx="12700" cy="3911600"/>
          </a:xfrm>
          <a:custGeom>
            <a:avLst/>
            <a:gdLst/>
            <a:ahLst/>
            <a:cxnLst/>
            <a:rect l="l" t="t" r="r" b="b"/>
            <a:pathLst>
              <a:path w="12700" h="3911600">
                <a:moveTo>
                  <a:pt x="6350" y="6350"/>
                </a:moveTo>
                <a:lnTo>
                  <a:pt x="6350" y="3905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80450" y="2806700"/>
            <a:ext cx="12700" cy="3911600"/>
          </a:xfrm>
          <a:custGeom>
            <a:avLst/>
            <a:gdLst/>
            <a:ahLst/>
            <a:cxnLst/>
            <a:rect l="l" t="t" r="r" b="b"/>
            <a:pathLst>
              <a:path w="12700" h="3911600">
                <a:moveTo>
                  <a:pt x="6350" y="6350"/>
                </a:moveTo>
                <a:lnTo>
                  <a:pt x="6350" y="3905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68300" y="2813050"/>
            <a:ext cx="8331200" cy="12700"/>
          </a:xfrm>
          <a:custGeom>
            <a:avLst/>
            <a:gdLst/>
            <a:ahLst/>
            <a:cxnLst/>
            <a:rect l="l" t="t" r="r" b="b"/>
            <a:pathLst>
              <a:path w="8331200" h="12700">
                <a:moveTo>
                  <a:pt x="6350" y="6350"/>
                </a:moveTo>
                <a:lnTo>
                  <a:pt x="83248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68300" y="6699250"/>
            <a:ext cx="8331200" cy="12700"/>
          </a:xfrm>
          <a:custGeom>
            <a:avLst/>
            <a:gdLst/>
            <a:ahLst/>
            <a:cxnLst/>
            <a:rect l="l" t="t" r="r" b="b"/>
            <a:pathLst>
              <a:path w="8331200" h="12700">
                <a:moveTo>
                  <a:pt x="6350" y="6350"/>
                </a:moveTo>
                <a:lnTo>
                  <a:pt x="83248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472440" y="2880106"/>
            <a:ext cx="1120597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301494" y="2880106"/>
            <a:ext cx="3166567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Return value and meaning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72440" y="3326536"/>
            <a:ext cx="591693" cy="2594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eof( 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301494" y="3326536"/>
            <a:ext cx="5896457" cy="5337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Returns true (non zero value) if end-of-file is encountered</a:t>
            </a:r>
            <a:endParaRPr sz="1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while reading otherwise returns false (zero).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72440" y="4101363"/>
            <a:ext cx="604189" cy="2594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fail( 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301494" y="4101363"/>
            <a:ext cx="5966691" cy="2594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Returns true when an input or output operation has failed.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2440" y="4550308"/>
            <a:ext cx="713460" cy="2594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bad ( 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301494" y="4550308"/>
            <a:ext cx="6288100" cy="10828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Returns true if an invalid operation is attempted or any</a:t>
            </a:r>
            <a:endParaRPr sz="1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unrecoverable  error has occurred. However, if it is false, it</a:t>
            </a:r>
            <a:endParaRPr sz="1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may be possible to recover from any other error reported, and</a:t>
            </a:r>
            <a:endParaRPr sz="18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continue operation.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72440" y="5989625"/>
            <a:ext cx="832789" cy="2594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good ( 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301494" y="5989625"/>
            <a:ext cx="615360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Returns true if no error has occurred. When i</a:t>
            </a:r>
            <a:r>
              <a:rPr lang="en-US" sz="1800" spc="10" dirty="0">
                <a:latin typeface="Georgia"/>
                <a:cs typeface="Georgia"/>
              </a:rPr>
              <a:t>t</a:t>
            </a:r>
            <a:r>
              <a:rPr sz="1800" spc="10" dirty="0">
                <a:latin typeface="Georgia"/>
                <a:cs typeface="Georgia"/>
              </a:rPr>
              <a:t> returns false,</a:t>
            </a:r>
            <a:endParaRPr sz="1800" dirty="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no further operations can be carried out.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084516"/>
            <a:ext cx="7660064" cy="589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Console-Program-File interaction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46009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5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52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5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52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53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236" name="object 236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3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53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53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53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238" name="object 238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320040" y="475202"/>
            <a:ext cx="8650708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Error Handling During File Operations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29768" y="1273403"/>
            <a:ext cx="283616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......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29768" y="1494383"/>
            <a:ext cx="283616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......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29768" y="1715744"/>
            <a:ext cx="1024991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ifstream infile;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29768" y="1936724"/>
            <a:ext cx="1343253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infile.open(“ABC”);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29768" y="2157704"/>
            <a:ext cx="1386179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spc="10" dirty="0">
                <a:latin typeface="Georgia"/>
                <a:cs typeface="Georgia"/>
              </a:rPr>
              <a:t>while ( !infile.fail( ))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29768" y="2378684"/>
            <a:ext cx="10226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{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4744" y="2599664"/>
            <a:ext cx="1668932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.........  ( process the file 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4744" y="2820644"/>
            <a:ext cx="40706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.........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29768" y="3041878"/>
            <a:ext cx="1057503" cy="3558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}</a:t>
            </a:r>
            <a:endParaRPr sz="1200">
              <a:latin typeface="Georgia"/>
              <a:cs typeface="Georgia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if (infile.eof( ) 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29768" y="3445738"/>
            <a:ext cx="10226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{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34744" y="3666718"/>
            <a:ext cx="407060" cy="172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.........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149094" y="3666718"/>
            <a:ext cx="2073098" cy="172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40" spc="10" dirty="0">
                <a:latin typeface="Georgia"/>
                <a:cs typeface="Georgia"/>
              </a:rPr>
              <a:t>(terminate program normally)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29768" y="3887698"/>
            <a:ext cx="10226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}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29768" y="4108399"/>
            <a:ext cx="293651" cy="1733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else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234744" y="4330039"/>
            <a:ext cx="1067359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if(infile.bad ( ))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29768" y="4551019"/>
            <a:ext cx="10226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{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234744" y="4771999"/>
            <a:ext cx="183962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..........   (report fatal error 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29768" y="4992979"/>
            <a:ext cx="10226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}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29768" y="5213959"/>
            <a:ext cx="292607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else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29768" y="5435193"/>
            <a:ext cx="10226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{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234744" y="5656173"/>
            <a:ext cx="2439873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40" spc="10" dirty="0">
                <a:latin typeface="Georgia"/>
                <a:cs typeface="Georgia"/>
              </a:rPr>
              <a:t>infile.clear ( );      // clear error state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234744" y="5877153"/>
            <a:ext cx="40706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.........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29768" y="6098133"/>
            <a:ext cx="102260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}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29768" y="6319113"/>
            <a:ext cx="448208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..........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29768" y="6540093"/>
            <a:ext cx="448208" cy="172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..........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9D2BA-AAE4-4E13-BF55-EB52FF8F0DE7}"/>
              </a:ext>
            </a:extLst>
          </p:cNvPr>
          <p:cNvSpPr txBox="1"/>
          <p:nvPr/>
        </p:nvSpPr>
        <p:spPr>
          <a:xfrm>
            <a:off x="1905000" y="2667000"/>
            <a:ext cx="533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428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389983"/>
            <a:ext cx="6696356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Program File Communication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2439103"/>
            <a:ext cx="8017034" cy="375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In  C++  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file  streams  </a:t>
            </a:r>
            <a:r>
              <a:rPr sz="2600" spc="10" dirty="0">
                <a:latin typeface="Georgia"/>
                <a:cs typeface="Georgia"/>
              </a:rPr>
              <a:t>are  used  as  an  interface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704" y="3033996"/>
            <a:ext cx="5133244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between the program and the files.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58368" y="3628077"/>
            <a:ext cx="8017606" cy="375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The stream that supplies data to the program is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14704" y="4223097"/>
            <a:ext cx="7757731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known as 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input stream </a:t>
            </a:r>
            <a:r>
              <a:rPr sz="2600" spc="10" dirty="0">
                <a:latin typeface="Georgia"/>
                <a:cs typeface="Georgia"/>
              </a:rPr>
              <a:t>and the one that receives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14704" y="4817178"/>
            <a:ext cx="7755316" cy="3757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data from the program is known as 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output stream</a:t>
            </a:r>
            <a:r>
              <a:rPr sz="2600" spc="10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58368" y="5412071"/>
            <a:ext cx="4337110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Input stream =&gt; reads data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58368" y="6006152"/>
            <a:ext cx="4743409" cy="375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Output stream =&gt; writes data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6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389983"/>
            <a:ext cx="7006433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File input and Output Streams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71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799831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389983"/>
            <a:ext cx="7949861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Classes for File Stream Operations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58768" y="2281428"/>
            <a:ext cx="923543" cy="377952"/>
          </a:xfrm>
          <a:custGeom>
            <a:avLst/>
            <a:gdLst/>
            <a:ahLst/>
            <a:cxnLst/>
            <a:rect l="l" t="t" r="r" b="b"/>
            <a:pathLst>
              <a:path w="923543" h="377952">
                <a:moveTo>
                  <a:pt x="4572" y="373380"/>
                </a:moveTo>
                <a:lnTo>
                  <a:pt x="4572" y="4572"/>
                </a:lnTo>
                <a:lnTo>
                  <a:pt x="918972" y="4572"/>
                </a:lnTo>
                <a:lnTo>
                  <a:pt x="918972" y="373380"/>
                </a:lnTo>
                <a:lnTo>
                  <a:pt x="4572" y="373380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175125" y="2343937"/>
            <a:ext cx="344043" cy="2594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ios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25168" y="3272028"/>
            <a:ext cx="1075944" cy="377951"/>
          </a:xfrm>
          <a:custGeom>
            <a:avLst/>
            <a:gdLst/>
            <a:ahLst/>
            <a:cxnLst/>
            <a:rect l="l" t="t" r="r" b="b"/>
            <a:pathLst>
              <a:path w="1075944" h="377951">
                <a:moveTo>
                  <a:pt x="4572" y="373380"/>
                </a:moveTo>
                <a:lnTo>
                  <a:pt x="4572" y="4572"/>
                </a:lnTo>
                <a:lnTo>
                  <a:pt x="1071372" y="4572"/>
                </a:lnTo>
                <a:lnTo>
                  <a:pt x="1071372" y="373380"/>
                </a:lnTo>
                <a:lnTo>
                  <a:pt x="4572" y="373380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821179" y="3334791"/>
            <a:ext cx="820902" cy="2594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istream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82568" y="3272028"/>
            <a:ext cx="1304543" cy="377951"/>
          </a:xfrm>
          <a:custGeom>
            <a:avLst/>
            <a:gdLst/>
            <a:ahLst/>
            <a:cxnLst/>
            <a:rect l="l" t="t" r="r" b="b"/>
            <a:pathLst>
              <a:path w="1304543" h="377951">
                <a:moveTo>
                  <a:pt x="4572" y="373380"/>
                </a:moveTo>
                <a:lnTo>
                  <a:pt x="4572" y="4572"/>
                </a:lnTo>
                <a:lnTo>
                  <a:pt x="1299972" y="4572"/>
                </a:lnTo>
                <a:lnTo>
                  <a:pt x="1299972" y="373380"/>
                </a:lnTo>
                <a:lnTo>
                  <a:pt x="4572" y="373380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3878834" y="3334791"/>
            <a:ext cx="1087678" cy="2594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streambuf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16168" y="3272028"/>
            <a:ext cx="1075943" cy="377951"/>
          </a:xfrm>
          <a:custGeom>
            <a:avLst/>
            <a:gdLst/>
            <a:ahLst/>
            <a:cxnLst/>
            <a:rect l="l" t="t" r="r" b="b"/>
            <a:pathLst>
              <a:path w="1075943" h="377951">
                <a:moveTo>
                  <a:pt x="4572" y="373380"/>
                </a:moveTo>
                <a:lnTo>
                  <a:pt x="4572" y="4572"/>
                </a:lnTo>
                <a:lnTo>
                  <a:pt x="1071372" y="4572"/>
                </a:lnTo>
                <a:lnTo>
                  <a:pt x="1071372" y="373380"/>
                </a:lnTo>
                <a:lnTo>
                  <a:pt x="4572" y="373380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012815" y="3334791"/>
            <a:ext cx="877367" cy="2594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ostream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55420" y="5091684"/>
            <a:ext cx="1075944" cy="377952"/>
          </a:xfrm>
          <a:custGeom>
            <a:avLst/>
            <a:gdLst/>
            <a:ahLst/>
            <a:cxnLst/>
            <a:rect l="l" t="t" r="r" b="b"/>
            <a:pathLst>
              <a:path w="1075944" h="377952">
                <a:moveTo>
                  <a:pt x="4572" y="373380"/>
                </a:moveTo>
                <a:lnTo>
                  <a:pt x="4572" y="4572"/>
                </a:lnTo>
                <a:lnTo>
                  <a:pt x="1071372" y="4572"/>
                </a:lnTo>
                <a:lnTo>
                  <a:pt x="1071372" y="373380"/>
                </a:lnTo>
                <a:lnTo>
                  <a:pt x="4572" y="373380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551686" y="5154828"/>
            <a:ext cx="896112" cy="2594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ifstream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58768" y="4110228"/>
            <a:ext cx="1304543" cy="379476"/>
          </a:xfrm>
          <a:custGeom>
            <a:avLst/>
            <a:gdLst/>
            <a:ahLst/>
            <a:cxnLst/>
            <a:rect l="l" t="t" r="r" b="b"/>
            <a:pathLst>
              <a:path w="1304543" h="379476">
                <a:moveTo>
                  <a:pt x="4572" y="374904"/>
                </a:moveTo>
                <a:lnTo>
                  <a:pt x="4572" y="4572"/>
                </a:lnTo>
                <a:lnTo>
                  <a:pt x="1299972" y="4572"/>
                </a:lnTo>
                <a:lnTo>
                  <a:pt x="1299972" y="374904"/>
                </a:lnTo>
                <a:lnTo>
                  <a:pt x="4572" y="374904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4066286" y="4173372"/>
            <a:ext cx="944346" cy="2594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iostream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12692" y="5091684"/>
            <a:ext cx="1075943" cy="377952"/>
          </a:xfrm>
          <a:custGeom>
            <a:avLst/>
            <a:gdLst/>
            <a:ahLst/>
            <a:cxnLst/>
            <a:rect l="l" t="t" r="r" b="b"/>
            <a:pathLst>
              <a:path w="1075943" h="377952">
                <a:moveTo>
                  <a:pt x="4572" y="373380"/>
                </a:moveTo>
                <a:lnTo>
                  <a:pt x="4572" y="4572"/>
                </a:lnTo>
                <a:lnTo>
                  <a:pt x="1071372" y="4572"/>
                </a:lnTo>
                <a:lnTo>
                  <a:pt x="1071372" y="373380"/>
                </a:lnTo>
                <a:lnTo>
                  <a:pt x="4572" y="373380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4109593" y="5154828"/>
            <a:ext cx="829132" cy="2594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fstream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30168" y="6091428"/>
            <a:ext cx="2142743" cy="379476"/>
          </a:xfrm>
          <a:custGeom>
            <a:avLst/>
            <a:gdLst/>
            <a:ahLst/>
            <a:cxnLst/>
            <a:rect l="l" t="t" r="r" b="b"/>
            <a:pathLst>
              <a:path w="2142743" h="379476">
                <a:moveTo>
                  <a:pt x="4572" y="374904"/>
                </a:moveTo>
                <a:lnTo>
                  <a:pt x="4572" y="4572"/>
                </a:lnTo>
                <a:lnTo>
                  <a:pt x="2138172" y="4572"/>
                </a:lnTo>
                <a:lnTo>
                  <a:pt x="2138172" y="374904"/>
                </a:lnTo>
                <a:lnTo>
                  <a:pt x="4572" y="374904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59301" y="6155436"/>
            <a:ext cx="1338224" cy="2594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fstream base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73724" y="5091684"/>
            <a:ext cx="1228343" cy="377952"/>
          </a:xfrm>
          <a:custGeom>
            <a:avLst/>
            <a:gdLst/>
            <a:ahLst/>
            <a:cxnLst/>
            <a:rect l="l" t="t" r="r" b="b"/>
            <a:pathLst>
              <a:path w="1228343" h="377952">
                <a:moveTo>
                  <a:pt x="4572" y="373380"/>
                </a:moveTo>
                <a:lnTo>
                  <a:pt x="4572" y="4572"/>
                </a:lnTo>
                <a:lnTo>
                  <a:pt x="1223772" y="4572"/>
                </a:lnTo>
                <a:lnTo>
                  <a:pt x="1223772" y="373380"/>
                </a:lnTo>
                <a:lnTo>
                  <a:pt x="4572" y="373380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6270371" y="5154828"/>
            <a:ext cx="952576" cy="2594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ofstream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94676" y="5091684"/>
            <a:ext cx="1075944" cy="377952"/>
          </a:xfrm>
          <a:custGeom>
            <a:avLst/>
            <a:gdLst/>
            <a:ahLst/>
            <a:cxnLst/>
            <a:rect l="l" t="t" r="r" b="b"/>
            <a:pathLst>
              <a:path w="1075944" h="377952">
                <a:moveTo>
                  <a:pt x="4572" y="373380"/>
                </a:moveTo>
                <a:lnTo>
                  <a:pt x="4572" y="4572"/>
                </a:lnTo>
                <a:lnTo>
                  <a:pt x="1071372" y="4572"/>
                </a:lnTo>
                <a:lnTo>
                  <a:pt x="1071372" y="373380"/>
                </a:lnTo>
                <a:lnTo>
                  <a:pt x="4572" y="373380"/>
                </a:lnTo>
                <a:close/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7791577" y="5154828"/>
            <a:ext cx="707060" cy="2594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filebuf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9744" y="4556760"/>
            <a:ext cx="8010144" cy="10668"/>
          </a:xfrm>
          <a:custGeom>
            <a:avLst/>
            <a:gdLst/>
            <a:ahLst/>
            <a:cxnLst/>
            <a:rect l="l" t="t" r="r" b="b"/>
            <a:pathLst>
              <a:path w="8010144" h="10668">
                <a:moveTo>
                  <a:pt x="4572" y="4572"/>
                </a:moveTo>
                <a:lnTo>
                  <a:pt x="8005572" y="6096"/>
                </a:lnTo>
              </a:path>
            </a:pathLst>
          </a:custGeom>
          <a:ln w="9144">
            <a:solidFill>
              <a:srgbClr val="5354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81" y="2667000"/>
            <a:ext cx="103378" cy="611251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57" y="3646932"/>
            <a:ext cx="2305939" cy="468376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83" y="3646932"/>
            <a:ext cx="2001139" cy="468376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66" y="3646932"/>
            <a:ext cx="3856990" cy="1449451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54" y="3659124"/>
            <a:ext cx="103378" cy="1447800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854" y="3659124"/>
            <a:ext cx="103377" cy="1447800"/>
          </a:xfrm>
          <a:prstGeom prst="rect">
            <a:avLst/>
          </a:prstGeom>
        </p:spPr>
      </p:pic>
      <p:pic>
        <p:nvPicPr>
          <p:cNvPr id="8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05" y="4497324"/>
            <a:ext cx="103378" cy="600075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46" y="5465064"/>
            <a:ext cx="1886839" cy="630237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79" y="5465064"/>
            <a:ext cx="2572639" cy="630237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24" y="5487924"/>
            <a:ext cx="103378" cy="609612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247495" y="2464054"/>
            <a:ext cx="3504209" cy="4237113"/>
          </a:xfrm>
          <a:custGeom>
            <a:avLst/>
            <a:gdLst/>
            <a:ahLst/>
            <a:cxnLst/>
            <a:rect l="l" t="t" r="r" b="b"/>
            <a:pathLst>
              <a:path w="3504209" h="4237113">
                <a:moveTo>
                  <a:pt x="261432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4230763"/>
                </a:lnTo>
                <a:lnTo>
                  <a:pt x="6350" y="4224413"/>
                </a:lnTo>
                <a:lnTo>
                  <a:pt x="3452521" y="4224413"/>
                </a:lnTo>
                <a:lnTo>
                  <a:pt x="3446171" y="4230763"/>
                </a:lnTo>
                <a:lnTo>
                  <a:pt x="3446171" y="4014660"/>
                </a:lnTo>
                <a:lnTo>
                  <a:pt x="3458871" y="4014660"/>
                </a:lnTo>
                <a:lnTo>
                  <a:pt x="3458871" y="4230763"/>
                </a:lnTo>
                <a:cubicBezTo>
                  <a:pt x="3458871" y="4234269"/>
                  <a:pt x="3456077" y="4237113"/>
                  <a:pt x="3452521" y="4237113"/>
                </a:cubicBezTo>
                <a:lnTo>
                  <a:pt x="6350" y="4237113"/>
                </a:lnTo>
                <a:cubicBezTo>
                  <a:pt x="2845" y="4237113"/>
                  <a:pt x="0" y="4234269"/>
                  <a:pt x="0" y="4230763"/>
                </a:cubicBezTo>
                <a:lnTo>
                  <a:pt x="0" y="6350"/>
                </a:lnTo>
                <a:cubicBezTo>
                  <a:pt x="0" y="2794"/>
                  <a:pt x="2845" y="0"/>
                  <a:pt x="6350" y="0"/>
                </a:cubicBezTo>
                <a:lnTo>
                  <a:pt x="2614320" y="0"/>
                </a:lnTo>
                <a:close/>
                <a:moveTo>
                  <a:pt x="3402610" y="4087660"/>
                </a:moveTo>
                <a:lnTo>
                  <a:pt x="3452521" y="4002049"/>
                </a:lnTo>
                <a:lnTo>
                  <a:pt x="3502432" y="4087660"/>
                </a:lnTo>
                <a:cubicBezTo>
                  <a:pt x="3504210" y="4090682"/>
                  <a:pt x="3503194" y="4094569"/>
                  <a:pt x="3500146" y="4096347"/>
                </a:cubicBezTo>
                <a:cubicBezTo>
                  <a:pt x="3497098" y="4098112"/>
                  <a:pt x="3493288" y="4097083"/>
                  <a:pt x="3491510" y="4094061"/>
                </a:cubicBezTo>
                <a:lnTo>
                  <a:pt x="3447060" y="4017861"/>
                </a:lnTo>
                <a:lnTo>
                  <a:pt x="3457982" y="4017861"/>
                </a:lnTo>
                <a:lnTo>
                  <a:pt x="3413532" y="4094061"/>
                </a:lnTo>
                <a:cubicBezTo>
                  <a:pt x="3411754" y="4097083"/>
                  <a:pt x="3407944" y="4098112"/>
                  <a:pt x="3404896" y="4096347"/>
                </a:cubicBezTo>
                <a:cubicBezTo>
                  <a:pt x="3401848" y="4094569"/>
                  <a:pt x="3400832" y="4090682"/>
                  <a:pt x="3402610" y="4087660"/>
                </a:cubicBez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19" y="2656332"/>
            <a:ext cx="2115439" cy="620776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30" y="2656332"/>
            <a:ext cx="2191638" cy="620776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290779" y="3029991"/>
            <a:ext cx="944346" cy="5337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90" spc="10" dirty="0">
                <a:latin typeface="Georgia"/>
                <a:cs typeface="Georgia"/>
              </a:rPr>
              <a:t>iostream</a:t>
            </a:r>
            <a:endParaRPr sz="1200">
              <a:latin typeface="Georgia"/>
              <a:cs typeface="Georgia"/>
            </a:endParaRPr>
          </a:p>
          <a:p>
            <a:pPr marL="286512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file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54177" y="5469331"/>
            <a:ext cx="829132" cy="5337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90" spc="10" dirty="0">
                <a:latin typeface="Georgia"/>
                <a:cs typeface="Georgia"/>
              </a:rPr>
              <a:t>fstream</a:t>
            </a:r>
            <a:endParaRPr sz="1200">
              <a:latin typeface="Georgia"/>
              <a:cs typeface="Georgia"/>
            </a:endParaRPr>
          </a:p>
          <a:p>
            <a:pPr marL="256032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file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43A1F5-1DAC-4211-A238-5085699F5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0856"/>
              </p:ext>
            </p:extLst>
          </p:nvPr>
        </p:nvGraphicFramePr>
        <p:xfrm>
          <a:off x="533400" y="1295400"/>
          <a:ext cx="7787640" cy="5521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137">
                  <a:extLst>
                    <a:ext uri="{9D8B030D-6E8A-4147-A177-3AD203B41FA5}">
                      <a16:colId xmlns:a16="http://schemas.microsoft.com/office/drawing/2014/main" val="1968059466"/>
                    </a:ext>
                  </a:extLst>
                </a:gridCol>
                <a:gridCol w="6350503">
                  <a:extLst>
                    <a:ext uri="{9D8B030D-6E8A-4147-A177-3AD203B41FA5}">
                      <a16:colId xmlns:a16="http://schemas.microsoft.com/office/drawing/2014/main" val="3153018470"/>
                    </a:ext>
                  </a:extLst>
                </a:gridCol>
              </a:tblGrid>
              <a:tr h="12047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 err="1">
                          <a:effectLst/>
                        </a:rPr>
                        <a:t>filebuf</a:t>
                      </a:r>
                      <a:r>
                        <a:rPr lang="en-IN" sz="18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Its purpose is to set the file buffers to read and write. Contains </a:t>
                      </a:r>
                      <a:r>
                        <a:rPr lang="en-IN" sz="1800" dirty="0" err="1">
                          <a:effectLst/>
                        </a:rPr>
                        <a:t>Openprot</a:t>
                      </a:r>
                      <a:r>
                        <a:rPr lang="en-IN" sz="1800" dirty="0">
                          <a:effectLst/>
                        </a:rPr>
                        <a:t> constant used in the open() of file stream </a:t>
                      </a:r>
                      <a:r>
                        <a:rPr lang="en-IN" sz="1800" dirty="0" err="1">
                          <a:effectLst/>
                        </a:rPr>
                        <a:t>classes.Also</a:t>
                      </a:r>
                      <a:r>
                        <a:rPr lang="en-IN" sz="1800" dirty="0">
                          <a:effectLst/>
                        </a:rPr>
                        <a:t> contain close() and open() as members.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043237"/>
                  </a:ext>
                </a:extLst>
              </a:tr>
              <a:tr h="7944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fstreambase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Provides operations common to file streams.Serves as a base for fstream,ifstream and ofstream class.Contains open() and close() functions.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266047"/>
                  </a:ext>
                </a:extLst>
              </a:tr>
              <a:tr h="12047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ifstream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Provides input operations. Contains open() with default input mode.Inherits the functions get(),getline(),read(),seekg(),tellg() functions from istream.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835202"/>
                  </a:ext>
                </a:extLst>
              </a:tr>
              <a:tr h="7944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ofstream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Provides output operations.Contains open() with default output mode.Inherits put(),seekp(),tellp() and write() functions from ostream.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221954"/>
                  </a:ext>
                </a:extLst>
              </a:tr>
              <a:tr h="12594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fstream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Provides support for simultaneous input and output </a:t>
                      </a:r>
                      <a:r>
                        <a:rPr lang="en-IN" sz="1800" dirty="0" err="1">
                          <a:effectLst/>
                        </a:rPr>
                        <a:t>operations.Contains</a:t>
                      </a:r>
                      <a:r>
                        <a:rPr lang="en-IN" sz="1800" dirty="0">
                          <a:effectLst/>
                        </a:rPr>
                        <a:t> open with default input </a:t>
                      </a:r>
                      <a:r>
                        <a:rPr lang="en-IN" sz="1800" dirty="0" err="1">
                          <a:effectLst/>
                        </a:rPr>
                        <a:t>mode.Inherits</a:t>
                      </a:r>
                      <a:r>
                        <a:rPr lang="en-IN" sz="1800" dirty="0">
                          <a:effectLst/>
                        </a:rPr>
                        <a:t> all the functions from </a:t>
                      </a:r>
                      <a:r>
                        <a:rPr lang="en-IN" sz="1800" dirty="0" err="1">
                          <a:effectLst/>
                        </a:rPr>
                        <a:t>istream</a:t>
                      </a:r>
                      <a:r>
                        <a:rPr lang="en-IN" sz="1800" dirty="0">
                          <a:effectLst/>
                        </a:rPr>
                        <a:t> and </a:t>
                      </a:r>
                      <a:r>
                        <a:rPr lang="en-IN" sz="1800" dirty="0" err="1">
                          <a:effectLst/>
                        </a:rPr>
                        <a:t>ostream</a:t>
                      </a:r>
                      <a:r>
                        <a:rPr lang="en-IN" sz="1800" dirty="0">
                          <a:effectLst/>
                        </a:rPr>
                        <a:t> classes through iostream.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5766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137B0A-A118-482F-89A5-893FDC82B98E}"/>
              </a:ext>
            </a:extLst>
          </p:cNvPr>
          <p:cNvSpPr txBox="1"/>
          <p:nvPr/>
        </p:nvSpPr>
        <p:spPr>
          <a:xfrm>
            <a:off x="914400" y="304800"/>
            <a:ext cx="740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File stream classes</a:t>
            </a:r>
          </a:p>
        </p:txBody>
      </p:sp>
    </p:spTree>
    <p:extLst>
      <p:ext uri="{BB962C8B-B14F-4D97-AF65-F5344CB8AC3E}">
        <p14:creationId xmlns:p14="http://schemas.microsoft.com/office/powerpoint/2010/main" val="337813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9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0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389983"/>
            <a:ext cx="6160953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Opening and Closing a File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2450296"/>
            <a:ext cx="8020813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800" spc="10" dirty="0">
                <a:latin typeface="Georgia"/>
                <a:cs typeface="Georgia"/>
              </a:rPr>
              <a:t>To open a file, a file stream is created and then it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704" y="3090908"/>
            <a:ext cx="4033184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is linked to the filename.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58368" y="3731369"/>
            <a:ext cx="5519417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800" spc="10" dirty="0">
                <a:latin typeface="Georgia"/>
                <a:cs typeface="Georgia"/>
              </a:rPr>
              <a:t>A file can be opened in two ways: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60424" y="4360257"/>
            <a:ext cx="6569234" cy="3753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438086"/>
                </a:solidFill>
                <a:latin typeface="Georgia"/>
                <a:cs typeface="Georgia"/>
              </a:rPr>
              <a:t>▫ Using the constructor function of the class.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60424" y="4954338"/>
            <a:ext cx="7159176" cy="3757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438086"/>
                </a:solidFill>
                <a:latin typeface="Georgia"/>
                <a:cs typeface="Georgia"/>
              </a:rPr>
              <a:t>▫ Using the member function open() of the class.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58368" y="5560424"/>
            <a:ext cx="7196169" cy="403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800" spc="10" dirty="0">
                <a:latin typeface="Georgia"/>
                <a:cs typeface="Georgia"/>
              </a:rPr>
              <a:t>A file is closed by using the function close().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58368" y="6200224"/>
            <a:ext cx="806794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800" spc="10" dirty="0">
                <a:latin typeface="Georgia"/>
                <a:cs typeface="Georgia"/>
              </a:rPr>
              <a:t>eg: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806194" y="6200224"/>
            <a:ext cx="2352206" cy="403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eorgia"/>
                <a:cs typeface="Georgia"/>
              </a:rPr>
              <a:t>outfile.close();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0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84"/>
            <a:ext cx="9144000" cy="83820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896"/>
          </a:xfrm>
          <a:prstGeom prst="rect">
            <a:avLst/>
          </a:prstGeom>
        </p:spPr>
      </p:pic>
      <p:pic>
        <p:nvPicPr>
          <p:cNvPr id="10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"/>
            <a:ext cx="9144000" cy="92964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9663"/>
            <a:ext cx="3733800" cy="91440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0436"/>
            <a:ext cx="3733800" cy="179832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5407152" y="496824"/>
            <a:ext cx="3063240" cy="28956"/>
          </a:xfrm>
          <a:custGeom>
            <a:avLst/>
            <a:gdLst/>
            <a:ahLst/>
            <a:cxnLst/>
            <a:rect l="l" t="t" r="r" b="b"/>
            <a:pathLst>
              <a:path w="3063240" h="28956">
                <a:moveTo>
                  <a:pt x="0" y="4826"/>
                </a:moveTo>
                <a:cubicBezTo>
                  <a:pt x="0" y="2159"/>
                  <a:pt x="2159" y="0"/>
                  <a:pt x="4826" y="0"/>
                </a:cubicBezTo>
                <a:lnTo>
                  <a:pt x="3058414" y="0"/>
                </a:lnTo>
                <a:cubicBezTo>
                  <a:pt x="3061081" y="0"/>
                  <a:pt x="3063240" y="2159"/>
                  <a:pt x="3063240" y="4826"/>
                </a:cubicBezTo>
                <a:lnTo>
                  <a:pt x="3063240" y="24130"/>
                </a:lnTo>
                <a:cubicBezTo>
                  <a:pt x="3063240" y="26797"/>
                  <a:pt x="3061081" y="28956"/>
                  <a:pt x="3058414" y="28956"/>
                </a:cubicBezTo>
                <a:lnTo>
                  <a:pt x="4826" y="28956"/>
                </a:lnTo>
                <a:cubicBezTo>
                  <a:pt x="2159" y="28956"/>
                  <a:pt x="0" y="26797"/>
                  <a:pt x="0" y="2413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74636" y="588264"/>
            <a:ext cx="1600200" cy="36576"/>
          </a:xfrm>
          <a:custGeom>
            <a:avLst/>
            <a:gdLst/>
            <a:ahLst/>
            <a:cxnLst/>
            <a:rect l="l" t="t" r="r" b="b"/>
            <a:pathLst>
              <a:path w="1600200" h="36576">
                <a:moveTo>
                  <a:pt x="0" y="6096"/>
                </a:moveTo>
                <a:cubicBezTo>
                  <a:pt x="0" y="2667"/>
                  <a:pt x="2667" y="0"/>
                  <a:pt x="6095" y="0"/>
                </a:cubicBezTo>
                <a:lnTo>
                  <a:pt x="1594104" y="0"/>
                </a:lnTo>
                <a:cubicBezTo>
                  <a:pt x="1597533" y="0"/>
                  <a:pt x="1600200" y="2667"/>
                  <a:pt x="1600200" y="6096"/>
                </a:cubicBezTo>
                <a:lnTo>
                  <a:pt x="1600200" y="30480"/>
                </a:lnTo>
                <a:cubicBezTo>
                  <a:pt x="1600200" y="33909"/>
                  <a:pt x="1597533" y="36576"/>
                  <a:pt x="1594104" y="36576"/>
                </a:cubicBezTo>
                <a:lnTo>
                  <a:pt x="6095" y="36576"/>
                </a:lnTo>
                <a:cubicBezTo>
                  <a:pt x="2667" y="36576"/>
                  <a:pt x="0" y="33909"/>
                  <a:pt x="0" y="3048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4" y="0"/>
            <a:ext cx="57912" cy="618744"/>
          </a:xfrm>
          <a:prstGeom prst="rect">
            <a:avLst/>
          </a:prstGeom>
        </p:spPr>
      </p:pic>
      <p:pic>
        <p:nvPicPr>
          <p:cNvPr id="1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0"/>
            <a:ext cx="28957" cy="618744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8" y="0"/>
            <a:ext cx="9144" cy="618744"/>
          </a:xfrm>
          <a:prstGeom prst="rect">
            <a:avLst/>
          </a:prstGeom>
        </p:spPr>
      </p:pic>
      <p:pic>
        <p:nvPicPr>
          <p:cNvPr id="11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0"/>
            <a:ext cx="25908" cy="618744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8915400" y="0"/>
            <a:ext cx="54864" cy="585216"/>
          </a:xfrm>
          <a:custGeom>
            <a:avLst/>
            <a:gdLst/>
            <a:ahLst/>
            <a:cxnLst/>
            <a:rect l="l" t="t" r="r" b="b"/>
            <a:pathLst>
              <a:path w="54864" h="585216">
                <a:moveTo>
                  <a:pt x="0" y="585216"/>
                </a:moveTo>
                <a:lnTo>
                  <a:pt x="0" y="0"/>
                </a:lnTo>
                <a:lnTo>
                  <a:pt x="54864" y="0"/>
                </a:lnTo>
                <a:lnTo>
                  <a:pt x="54864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74252" y="0"/>
            <a:ext cx="7620" cy="585216"/>
          </a:xfrm>
          <a:custGeom>
            <a:avLst/>
            <a:gdLst/>
            <a:ahLst/>
            <a:cxnLst/>
            <a:rect l="l" t="t" r="r" b="b"/>
            <a:pathLst>
              <a:path w="7620" h="585216">
                <a:moveTo>
                  <a:pt x="0" y="585216"/>
                </a:moveTo>
                <a:lnTo>
                  <a:pt x="0" y="0"/>
                </a:lnTo>
                <a:lnTo>
                  <a:pt x="7620" y="0"/>
                </a:lnTo>
                <a:lnTo>
                  <a:pt x="7620" y="585216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389983"/>
            <a:ext cx="7123664" cy="5886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424456"/>
                </a:solidFill>
                <a:latin typeface="Trebuchet MS"/>
                <a:cs typeface="Trebuchet MS"/>
              </a:rPr>
              <a:t>Opening File using Constructor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58368" y="2379667"/>
            <a:ext cx="7726663" cy="375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Filename is used to initialize the file stream object.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58368" y="2895312"/>
            <a:ext cx="7675499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Create a file stream object </a:t>
            </a:r>
            <a:r>
              <a:rPr lang="en-US" sz="2600" spc="10" dirty="0">
                <a:latin typeface="Georgia"/>
                <a:cs typeface="Georgia"/>
              </a:rPr>
              <a:t>using appropriate class</a:t>
            </a:r>
            <a:r>
              <a:rPr sz="2600" spc="10" dirty="0">
                <a:latin typeface="Georgia"/>
                <a:cs typeface="Georgia"/>
              </a:rPr>
              <a:t>.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60424" y="3403676"/>
            <a:ext cx="658032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▫ </a:t>
            </a:r>
            <a:r>
              <a:rPr sz="2400" spc="10" dirty="0" err="1">
                <a:solidFill>
                  <a:srgbClr val="438086"/>
                </a:solidFill>
                <a:latin typeface="Georgia"/>
                <a:cs typeface="Georgia"/>
              </a:rPr>
              <a:t>ofstream</a:t>
            </a: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 </a:t>
            </a:r>
            <a:r>
              <a:rPr lang="en-US" sz="2400" spc="10" dirty="0">
                <a:solidFill>
                  <a:srgbClr val="438086"/>
                </a:solidFill>
                <a:latin typeface="Georgia"/>
                <a:cs typeface="Georgia"/>
              </a:rPr>
              <a:t> class </a:t>
            </a: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is used to create output stream.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60424" y="3879545"/>
            <a:ext cx="632416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▫ </a:t>
            </a:r>
            <a:r>
              <a:rPr sz="2400" spc="10" dirty="0" err="1">
                <a:solidFill>
                  <a:srgbClr val="438086"/>
                </a:solidFill>
                <a:latin typeface="Georgia"/>
                <a:cs typeface="Georgia"/>
              </a:rPr>
              <a:t>ifstream</a:t>
            </a:r>
            <a:r>
              <a:rPr lang="en-US" sz="2400" spc="10" dirty="0">
                <a:solidFill>
                  <a:srgbClr val="438086"/>
                </a:solidFill>
                <a:latin typeface="Georgia"/>
                <a:cs typeface="Georgia"/>
              </a:rPr>
              <a:t> class </a:t>
            </a:r>
            <a:r>
              <a:rPr sz="2400" spc="10" dirty="0">
                <a:solidFill>
                  <a:srgbClr val="438086"/>
                </a:solidFill>
                <a:latin typeface="Georgia"/>
                <a:cs typeface="Georgia"/>
              </a:rPr>
              <a:t> is used to create input stream.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58368" y="4361781"/>
            <a:ext cx="7548201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Initialize the file object with the desired filename.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58368" y="4876614"/>
            <a:ext cx="825239" cy="375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04DA3"/>
                </a:solidFill>
                <a:latin typeface="Georgia"/>
                <a:cs typeface="Georgia"/>
              </a:rPr>
              <a:t>• </a:t>
            </a:r>
            <a:r>
              <a:rPr sz="2600" spc="10" dirty="0">
                <a:latin typeface="Georgia"/>
                <a:cs typeface="Georgia"/>
              </a:rPr>
              <a:t>Eg: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14704" y="5392259"/>
            <a:ext cx="4314964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ofstream outfile (“results”); 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035929" y="5392259"/>
            <a:ext cx="2033249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2600" spc="10" dirty="0">
                <a:latin typeface="Georgia"/>
                <a:cs typeface="Georgia"/>
              </a:rPr>
              <a:t>//</a:t>
            </a:r>
            <a:r>
              <a:rPr sz="2600" spc="10" dirty="0">
                <a:latin typeface="Georgia"/>
                <a:cs typeface="Georgia"/>
              </a:rPr>
              <a:t>output only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14704" y="5907371"/>
            <a:ext cx="3623210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ifstream  infile (“data”);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035929" y="5907371"/>
            <a:ext cx="1966849" cy="3753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Georgia"/>
                <a:cs typeface="Georgia"/>
              </a:rPr>
              <a:t>// input only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1838</Words>
  <Application>Microsoft Office PowerPoint</Application>
  <PresentationFormat>On-screen Show (4:3)</PresentationFormat>
  <Paragraphs>321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Georgia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Raju K</cp:lastModifiedBy>
  <cp:revision>21</cp:revision>
  <dcterms:created xsi:type="dcterms:W3CDTF">2019-03-29T06:33:44Z</dcterms:created>
  <dcterms:modified xsi:type="dcterms:W3CDTF">2020-04-07T07:38:48Z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2019-03-29T00:00:00Z</vt:filetime>
  </property>
  <property fmtid="{D5CDD505-2E9C-101B-9397-08002B2CF9AE}" pid="3" name="LastSaved">
    <vt:filetime>2019-03-29T00:00:00Z</vt:filetime>
  </property>
</Properties>
</file>