
<file path=[Content_Types].xml><?xml version="1.0" encoding="utf-8"?>
<Types xmlns="http://schemas.openxmlformats.org/package/2006/content-types">
  <Default Extension="jpeg" ContentType="image/jpeg"/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6" r:id="rId10"/>
    <p:sldId id="267" r:id="rId11"/>
    <p:sldId id="268" r:id="rId12"/>
    <p:sldId id="273" r:id="rId13"/>
    <p:sldId id="269" r:id="rId14"/>
    <p:sldId id="270" r:id="rId15"/>
    <p:sldId id="271" r:id="rId16"/>
    <p:sldId id="272" r:id="rId17"/>
    <p:sldId id="274" r:id="rId18"/>
    <p:sldId id="276" r:id="rId19"/>
    <p:sldId id="277" r:id="rId20"/>
    <p:sldId id="278" r:id="rId21"/>
    <p:sldId id="261" r:id="rId22"/>
    <p:sldId id="279" r:id="rId23"/>
    <p:sldId id="27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E2D1E-D1B9-4BF6-A11F-8ECC6632D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0B657B-C305-484B-82DC-05A237C896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7D3F3-F68C-4C2A-8692-AC5D12EFF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9D57C-E8B3-4DD6-9C00-57775E26992A}" type="datetimeFigureOut">
              <a:rPr lang="en-US" smtClean="0"/>
              <a:t>05-Apr-20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00431-4F48-4CD4-9091-F882BD276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CA46F-EF3B-45AF-8C9A-87E37D4F2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4471-0DDD-457F-9D22-927BB9733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170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997C4-E1B0-436E-8F25-2AFB4DC47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8AB381-E8E7-41D0-A694-7BD6A9AAF6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3BE36-2B7D-467C-B2A0-9F34898FD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9D57C-E8B3-4DD6-9C00-57775E26992A}" type="datetimeFigureOut">
              <a:rPr lang="en-US" smtClean="0"/>
              <a:t>05-Apr-20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317B8-AE32-4E2E-A224-0612327A8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58F3E-BEA2-4BB5-9C84-5FEAED126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4471-0DDD-457F-9D22-927BB9733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485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8AB2DB-0B28-4BCE-8324-C9FA465085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EE0BC8-B330-498F-B32F-885FAA04CA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4DD08-B2A1-4989-8EFD-F89FC064F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9D57C-E8B3-4DD6-9C00-57775E26992A}" type="datetimeFigureOut">
              <a:rPr lang="en-US" smtClean="0"/>
              <a:t>05-Apr-20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A6778-A0D8-47A8-A7AB-64B0EBD27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361FD-8FFB-4081-95EC-B9E04D742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4471-0DDD-457F-9D22-927BB9733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69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7DCB8-3265-450F-BB5A-7D0726848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DC57B-3C58-4399-ADCB-EEBC138C2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0F93E-9DF9-46B2-B347-4FC2531C8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9D57C-E8B3-4DD6-9C00-57775E26992A}" type="datetimeFigureOut">
              <a:rPr lang="en-US" smtClean="0"/>
              <a:t>05-Apr-20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FEFAA-84B3-461A-A3AE-D6844155F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4F1FF-7857-48ED-B374-C1B83794F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4471-0DDD-457F-9D22-927BB9733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65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F4E57-191E-4442-BD79-80F13071F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C22F38-F307-4C29-A038-CF26C6A32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37421-5FF6-4A97-B07C-D8EAE71DB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9D57C-E8B3-4DD6-9C00-57775E26992A}" type="datetimeFigureOut">
              <a:rPr lang="en-US" smtClean="0"/>
              <a:t>05-Apr-20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14D7A-5B62-4039-98FB-F77EFA34A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5DD56-8038-4BD4-A536-96C2F9CBF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4471-0DDD-457F-9D22-927BB9733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903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ADCD3-9922-478D-A33F-0C80D813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E012C-7EA2-4078-A0EC-0987903FC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B0A82D-3488-4F8A-9874-B624E0E16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4C0C18-18DF-4454-981A-3B212858A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9D57C-E8B3-4DD6-9C00-57775E26992A}" type="datetimeFigureOut">
              <a:rPr lang="en-US" smtClean="0"/>
              <a:t>05-Apr-20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84DC58-3234-4996-AFEF-4C43B3475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EB20CA-204A-496B-A1A5-65E2D28E3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4471-0DDD-457F-9D22-927BB9733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96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562B9-B00A-4B4C-993C-AAE95269D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9A01FA-174D-408A-8573-2A7302BD8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A63D37-4163-4404-978A-58C8E8741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6E770E-F991-4606-BE76-66582C2DA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C8357B-95C2-443A-A610-EAB990AA9E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96123E-F433-48C1-A3D7-978CAF34A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9D57C-E8B3-4DD6-9C00-57775E26992A}" type="datetimeFigureOut">
              <a:rPr lang="en-US" smtClean="0"/>
              <a:t>05-Apr-20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024E80-6460-4EDE-A0C9-CC1902E3F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4F6273-6DCC-4B1B-B1C4-13AE547DD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4471-0DDD-457F-9D22-927BB9733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26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11E70-534C-4CA8-8873-9D54A74BE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EA1057-6572-46DC-95ED-DCC5C8B90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9D57C-E8B3-4DD6-9C00-57775E26992A}" type="datetimeFigureOut">
              <a:rPr lang="en-US" smtClean="0"/>
              <a:t>05-Apr-20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D39E3C-8A4D-4330-910A-74FAC3924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C191DA-9DAB-4264-8F81-93C8A6A0C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4471-0DDD-457F-9D22-927BB9733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132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7CB4E5-723E-49C1-831B-E4A60AC04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9D57C-E8B3-4DD6-9C00-57775E26992A}" type="datetimeFigureOut">
              <a:rPr lang="en-US" smtClean="0"/>
              <a:t>05-Apr-20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A0FB09-8896-494C-85E5-9F4106FCB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B4D055-D2BC-4490-8840-2E09325B3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4471-0DDD-457F-9D22-927BB9733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45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84DCD-0A56-41AC-8A95-EB1911303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B598C-9AD6-4E21-80EC-E64F25979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F3B9ED-0A7C-44E0-A6F7-27A7C2218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87A65F-AA45-480D-ABB0-6654505D5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9D57C-E8B3-4DD6-9C00-57775E26992A}" type="datetimeFigureOut">
              <a:rPr lang="en-US" smtClean="0"/>
              <a:t>05-Apr-20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20017B-AC89-4EC4-AB99-9A3453AEA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DEB27-702C-4368-A6A2-DE6DB3B35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4471-0DDD-457F-9D22-927BB9733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927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4D8A1-FB88-4B0D-830A-57F6A8C23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8FF29F-DEA7-450D-A6CB-D29149D37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886831-4AAE-485B-A204-DE2F1DB98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31A13-E815-4F80-9F82-FD624688D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9D57C-E8B3-4DD6-9C00-57775E26992A}" type="datetimeFigureOut">
              <a:rPr lang="en-US" smtClean="0"/>
              <a:t>05-Apr-20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2A933E-A535-4266-9368-51E88EB03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1FBFB-85C7-4786-93F3-9CD59DC0B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4471-0DDD-457F-9D22-927BB9733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299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069036-A71E-4F78-9921-3E6D6DA63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D3B52A-2A1E-414D-AD85-B98ABB8BA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8BC80-B0C7-4521-B9E1-65D12BA68B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9D57C-E8B3-4DD6-9C00-57775E26992A}" type="datetimeFigureOut">
              <a:rPr lang="en-US" smtClean="0"/>
              <a:t>05-Apr-20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C1113-858E-4E74-9405-0DBBC502CA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71AAE-A89E-4451-B822-37C814B51F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94471-0DDD-457F-9D22-927BB9733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716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46E53-80D8-4122-AC4D-E26F84EF4B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915805"/>
          </a:xfrm>
        </p:spPr>
        <p:txBody>
          <a:bodyPr/>
          <a:lstStyle/>
          <a:p>
            <a:r>
              <a:rPr lang="en-US" b="1" dirty="0"/>
              <a:t>Templates and Exception Handling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F84D6A-C213-415C-85AF-BCF8B46F59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68954"/>
            <a:ext cx="9144000" cy="1655762"/>
          </a:xfrm>
        </p:spPr>
        <p:txBody>
          <a:bodyPr/>
          <a:lstStyle/>
          <a:p>
            <a:r>
              <a:rPr lang="en-US" b="1" dirty="0"/>
              <a:t>UNIT V</a:t>
            </a:r>
            <a:endParaRPr lang="en-US" dirty="0"/>
          </a:p>
          <a:p>
            <a:r>
              <a:rPr lang="en-US" dirty="0"/>
              <a:t>Chapter 9</a:t>
            </a:r>
          </a:p>
        </p:txBody>
      </p:sp>
    </p:spTree>
    <p:extLst>
      <p:ext uri="{BB962C8B-B14F-4D97-AF65-F5344CB8AC3E}">
        <p14:creationId xmlns:p14="http://schemas.microsoft.com/office/powerpoint/2010/main" val="2798953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65E4F-CAAA-4201-8487-92C72252E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1A993-FD91-49AE-A891-FB95F8777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Function templates are used to create a family of functions with different argument types.</a:t>
            </a:r>
          </a:p>
          <a:p>
            <a:r>
              <a:rPr lang="en-US" dirty="0"/>
              <a:t>Syntax: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/>
              <a:t>template &lt;class T&gt;</a:t>
            </a:r>
          </a:p>
          <a:p>
            <a:pPr marL="0" indent="0">
              <a:buNone/>
            </a:pPr>
            <a:r>
              <a:rPr lang="en-US" i="1" dirty="0" err="1"/>
              <a:t>returntype</a:t>
            </a:r>
            <a:r>
              <a:rPr lang="en-US" i="1" dirty="0"/>
              <a:t> </a:t>
            </a:r>
            <a:r>
              <a:rPr lang="en-US" i="1" dirty="0" err="1"/>
              <a:t>functionname</a:t>
            </a:r>
            <a:r>
              <a:rPr lang="en-US" i="1" dirty="0"/>
              <a:t> (arguments of type T)</a:t>
            </a:r>
          </a:p>
          <a:p>
            <a:pPr marL="0" indent="0">
              <a:buNone/>
            </a:pPr>
            <a:r>
              <a:rPr lang="en-US" i="1" dirty="0"/>
              <a:t>{</a:t>
            </a:r>
          </a:p>
          <a:p>
            <a:pPr marL="457200" lvl="1" indent="0">
              <a:buNone/>
            </a:pPr>
            <a:r>
              <a:rPr lang="en-US" i="1" dirty="0"/>
              <a:t>………..</a:t>
            </a:r>
          </a:p>
          <a:p>
            <a:pPr marL="457200" lvl="1" indent="0">
              <a:buNone/>
            </a:pPr>
            <a:r>
              <a:rPr lang="en-US" i="1" dirty="0"/>
              <a:t>………..</a:t>
            </a:r>
          </a:p>
          <a:p>
            <a:pPr marL="0" indent="0">
              <a:buNone/>
            </a:pPr>
            <a:r>
              <a:rPr lang="en-US" i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66934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28D0E-9271-489E-A3C7-55A2A157C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364"/>
            <a:ext cx="10515600" cy="530066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F97D8-24F5-413D-B55A-278F49B5D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1025"/>
            <a:ext cx="6555658" cy="51159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Template &lt;class T&gt;</a:t>
            </a:r>
          </a:p>
          <a:p>
            <a:pPr marL="0" indent="0">
              <a:buNone/>
            </a:pPr>
            <a:r>
              <a:rPr lang="en-US" sz="2000" dirty="0"/>
              <a:t>void swap (T &amp;x, T &amp;y)</a:t>
            </a:r>
          </a:p>
          <a:p>
            <a:pPr marL="0" indent="0">
              <a:buNone/>
            </a:pPr>
            <a:r>
              <a:rPr lang="en-US" sz="2000" dirty="0"/>
              <a:t>{</a:t>
            </a:r>
          </a:p>
          <a:p>
            <a:pPr marL="457200" lvl="1" indent="0">
              <a:buNone/>
            </a:pPr>
            <a:r>
              <a:rPr lang="en-US" sz="2000" dirty="0"/>
              <a:t>T temp = x;</a:t>
            </a:r>
          </a:p>
          <a:p>
            <a:pPr marL="457200" lvl="1" indent="0">
              <a:buNone/>
            </a:pPr>
            <a:r>
              <a:rPr lang="en-US" sz="2000" dirty="0"/>
              <a:t>x = y;</a:t>
            </a:r>
          </a:p>
          <a:p>
            <a:pPr marL="457200" lvl="1" indent="0">
              <a:buNone/>
            </a:pPr>
            <a:r>
              <a:rPr lang="en-US" sz="2000" dirty="0"/>
              <a:t>y = temp;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r>
              <a:rPr lang="en-US" sz="2000" dirty="0"/>
              <a:t>void fun(int m, int n, float a, float b)</a:t>
            </a:r>
          </a:p>
          <a:p>
            <a:pPr marL="0" indent="0">
              <a:buNone/>
            </a:pPr>
            <a:r>
              <a:rPr lang="en-US" sz="2000" dirty="0"/>
              <a:t>{      </a:t>
            </a:r>
            <a:r>
              <a:rPr lang="en-US" sz="2000" dirty="0" err="1"/>
              <a:t>cout</a:t>
            </a:r>
            <a:r>
              <a:rPr lang="en-US" sz="2000" dirty="0"/>
              <a:t>&lt;&lt;“m and n before swap:”&lt;&lt;m&lt;&lt;“  &lt;&lt;n &lt;&lt;“\n”;</a:t>
            </a:r>
          </a:p>
          <a:p>
            <a:pPr marL="457200" lvl="1" indent="0">
              <a:buNone/>
            </a:pPr>
            <a:r>
              <a:rPr lang="en-US" sz="2000" dirty="0"/>
              <a:t>swap(m, n);</a:t>
            </a:r>
          </a:p>
          <a:p>
            <a:pPr marL="457200" lvl="1" indent="0">
              <a:buNone/>
            </a:pPr>
            <a:r>
              <a:rPr lang="en-US" sz="2000" dirty="0" err="1"/>
              <a:t>cout</a:t>
            </a:r>
            <a:r>
              <a:rPr lang="en-US" sz="2000" dirty="0"/>
              <a:t>&lt;&lt;“m and n after swap:”&lt;&lt;m&lt;&lt;“  &lt;&lt;n &lt;&lt;“\n”;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 err="1"/>
              <a:t>cout</a:t>
            </a:r>
            <a:r>
              <a:rPr lang="en-US" sz="2000" dirty="0"/>
              <a:t>&lt;&lt;“a and b before swap:”&lt;&lt;a&lt;&lt;“  &lt;&lt;b &lt;&lt;“\n”;</a:t>
            </a:r>
          </a:p>
          <a:p>
            <a:pPr marL="457200" lvl="1" indent="0">
              <a:buNone/>
            </a:pPr>
            <a:r>
              <a:rPr lang="en-US" sz="2000" dirty="0"/>
              <a:t>swap(a, b);</a:t>
            </a:r>
          </a:p>
          <a:p>
            <a:pPr marL="457200" lvl="1" indent="0">
              <a:buNone/>
            </a:pPr>
            <a:r>
              <a:rPr lang="en-US" sz="2000" dirty="0" err="1"/>
              <a:t>cout</a:t>
            </a:r>
            <a:r>
              <a:rPr lang="en-US" sz="2000" dirty="0"/>
              <a:t>&lt;&lt;“a and b after swap:”&lt;&lt;a&lt;&lt;“  &lt;&lt;b &lt;&lt;“\n”;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7B9A1A2-F9D7-4532-A0DE-64C310B01044}"/>
              </a:ext>
            </a:extLst>
          </p:cNvPr>
          <p:cNvSpPr txBox="1">
            <a:spLocks/>
          </p:cNvSpPr>
          <p:nvPr/>
        </p:nvSpPr>
        <p:spPr>
          <a:xfrm>
            <a:off x="7656871" y="737829"/>
            <a:ext cx="4962832" cy="51159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int main()</a:t>
            </a:r>
          </a:p>
          <a:p>
            <a:pPr marL="0" indent="0">
              <a:buNone/>
            </a:pPr>
            <a:r>
              <a:rPr lang="en-US" sz="2000" dirty="0"/>
              <a:t>{</a:t>
            </a:r>
          </a:p>
          <a:p>
            <a:pPr marL="457200" lvl="1" indent="0">
              <a:buNone/>
            </a:pPr>
            <a:r>
              <a:rPr lang="en-US" sz="2000" dirty="0"/>
              <a:t>fun(100, 200, 11.22, 33.44);</a:t>
            </a:r>
          </a:p>
          <a:p>
            <a:pPr marL="457200" lvl="1" indent="0">
              <a:buNone/>
            </a:pPr>
            <a:r>
              <a:rPr lang="en-US" sz="2000" dirty="0"/>
              <a:t>return 0;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m and n before swap: 100 200</a:t>
            </a:r>
          </a:p>
          <a:p>
            <a:pPr marL="0" indent="0">
              <a:buNone/>
            </a:pPr>
            <a:r>
              <a:rPr lang="en-US" sz="2000" dirty="0"/>
              <a:t>m and n after swap: 200 100</a:t>
            </a:r>
          </a:p>
          <a:p>
            <a:pPr marL="0" indent="0">
              <a:buNone/>
            </a:pPr>
            <a:r>
              <a:rPr lang="en-US" sz="2000" dirty="0"/>
              <a:t>a and b before swap: 11.22 33.44</a:t>
            </a:r>
          </a:p>
          <a:p>
            <a:pPr marL="0" indent="0">
              <a:buNone/>
            </a:pPr>
            <a:r>
              <a:rPr lang="en-US" sz="2000" dirty="0"/>
              <a:t>a and b after swap: 33.44 11.22</a:t>
            </a:r>
          </a:p>
        </p:txBody>
      </p:sp>
    </p:spTree>
    <p:extLst>
      <p:ext uri="{BB962C8B-B14F-4D97-AF65-F5344CB8AC3E}">
        <p14:creationId xmlns:p14="http://schemas.microsoft.com/office/powerpoint/2010/main" val="3513475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D1761-7586-429F-B3D9-5FF72137D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1200" y="148791"/>
            <a:ext cx="5407743" cy="55637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void main()</a:t>
            </a:r>
          </a:p>
          <a:p>
            <a:pPr marL="0" indent="0">
              <a:buNone/>
            </a:pPr>
            <a:r>
              <a:rPr lang="en-US" sz="2000" dirty="0"/>
              <a:t>{</a:t>
            </a:r>
          </a:p>
          <a:p>
            <a:pPr marL="0" indent="0">
              <a:buNone/>
            </a:pPr>
            <a:r>
              <a:rPr lang="en-US" sz="2000" dirty="0"/>
              <a:t>    int a[6]={1,2,3,4,4,3};</a:t>
            </a:r>
          </a:p>
          <a:p>
            <a:pPr marL="0" indent="0">
              <a:buNone/>
            </a:pPr>
            <a:r>
              <a:rPr lang="en-US" sz="2000" dirty="0"/>
              <a:t>    char b[4]={'</a:t>
            </a:r>
            <a:r>
              <a:rPr lang="en-US" sz="2000" dirty="0" err="1"/>
              <a:t>s','b','d','e</a:t>
            </a:r>
            <a:r>
              <a:rPr lang="en-US" sz="2000" dirty="0"/>
              <a:t>’};</a:t>
            </a:r>
          </a:p>
          <a:p>
            <a:pPr marL="0" indent="0">
              <a:buNone/>
            </a:pPr>
            <a:r>
              <a:rPr lang="en-US" sz="2000" dirty="0"/>
              <a:t>    bubble(a,6);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cout</a:t>
            </a:r>
            <a:r>
              <a:rPr lang="en-US" sz="2000" dirty="0"/>
              <a:t>&lt;&lt;"\</a:t>
            </a:r>
            <a:r>
              <a:rPr lang="en-US" sz="2000" dirty="0" err="1"/>
              <a:t>nSorted</a:t>
            </a:r>
            <a:r>
              <a:rPr lang="en-US" sz="2000" dirty="0"/>
              <a:t> Order Integers: ";</a:t>
            </a:r>
          </a:p>
          <a:p>
            <a:pPr marL="0" indent="0">
              <a:buNone/>
            </a:pPr>
            <a:r>
              <a:rPr lang="en-US" sz="2000" dirty="0"/>
              <a:t>    for(int </a:t>
            </a:r>
            <a:r>
              <a:rPr lang="en-US" sz="2000" dirty="0" err="1"/>
              <a:t>i</a:t>
            </a:r>
            <a:r>
              <a:rPr lang="en-US" sz="2000" dirty="0"/>
              <a:t>=0;i&lt;6;i++)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cout</a:t>
            </a:r>
            <a:r>
              <a:rPr lang="en-US" sz="2000" dirty="0"/>
              <a:t>&lt;&lt;a[</a:t>
            </a:r>
            <a:r>
              <a:rPr lang="en-US" sz="2000" dirty="0" err="1"/>
              <a:t>i</a:t>
            </a:r>
            <a:r>
              <a:rPr lang="en-US" sz="2000" dirty="0"/>
              <a:t>]&lt;&lt;"\t";</a:t>
            </a:r>
          </a:p>
          <a:p>
            <a:pPr marL="0" indent="0">
              <a:buNone/>
            </a:pPr>
            <a:r>
              <a:rPr lang="en-US" sz="2000" dirty="0"/>
              <a:t>    bubble(b,4);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cout</a:t>
            </a:r>
            <a:r>
              <a:rPr lang="en-US" sz="2000" dirty="0"/>
              <a:t>&lt;&lt;"\</a:t>
            </a:r>
            <a:r>
              <a:rPr lang="en-US" sz="2000" dirty="0" err="1"/>
              <a:t>nSorted</a:t>
            </a:r>
            <a:r>
              <a:rPr lang="en-US" sz="2000" dirty="0"/>
              <a:t> Order Characters: ";</a:t>
            </a:r>
          </a:p>
          <a:p>
            <a:pPr marL="0" indent="0">
              <a:buNone/>
            </a:pPr>
            <a:r>
              <a:rPr lang="en-US" sz="2000" dirty="0"/>
              <a:t>    for(int j=0;j&lt;4;j++)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cout</a:t>
            </a:r>
            <a:r>
              <a:rPr lang="en-US" sz="2000" dirty="0"/>
              <a:t>&lt;&lt;b[j]&lt;&lt;"\t";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r>
              <a:rPr lang="en-US" sz="2000" dirty="0"/>
              <a:t>Output:</a:t>
            </a:r>
          </a:p>
          <a:p>
            <a:pPr marL="0" indent="0">
              <a:buNone/>
            </a:pPr>
            <a:r>
              <a:rPr lang="en-US" sz="2000" dirty="0"/>
              <a:t>Sorted Order Integers: 1 2 3 3 4 4 </a:t>
            </a:r>
          </a:p>
          <a:p>
            <a:pPr marL="0" indent="0">
              <a:buNone/>
            </a:pPr>
            <a:r>
              <a:rPr lang="en-US" sz="2000" dirty="0"/>
              <a:t>Sorted Order characters: b d e 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BD178D9-CC81-47B1-875D-8FDDB4974455}"/>
              </a:ext>
            </a:extLst>
          </p:cNvPr>
          <p:cNvSpPr txBox="1">
            <a:spLocks/>
          </p:cNvSpPr>
          <p:nvPr/>
        </p:nvSpPr>
        <p:spPr>
          <a:xfrm>
            <a:off x="557981" y="266776"/>
            <a:ext cx="4648200" cy="667479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//</a:t>
            </a:r>
            <a:r>
              <a:rPr lang="en-US" dirty="0" err="1"/>
              <a:t>buble</a:t>
            </a:r>
            <a:r>
              <a:rPr lang="en-US" dirty="0"/>
              <a:t> sort using template functions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template&lt;class T&gt;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void bubble(T a[], int n)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int </a:t>
            </a:r>
            <a:r>
              <a:rPr lang="en-US" dirty="0" err="1"/>
              <a:t>i</a:t>
            </a:r>
            <a:r>
              <a:rPr lang="en-US" dirty="0"/>
              <a:t>, j;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for(</a:t>
            </a:r>
            <a:r>
              <a:rPr lang="en-US" dirty="0" err="1"/>
              <a:t>i</a:t>
            </a:r>
            <a:r>
              <a:rPr lang="en-US" dirty="0"/>
              <a:t>=0;i&lt;n-1;i++)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   for(j=i+1;j&lt;</a:t>
            </a:r>
            <a:r>
              <a:rPr lang="en-US" dirty="0" err="1"/>
              <a:t>n;j</a:t>
            </a:r>
            <a:r>
              <a:rPr lang="en-US" dirty="0"/>
              <a:t>++)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  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       if(a[</a:t>
            </a:r>
            <a:r>
              <a:rPr lang="en-US" dirty="0" err="1"/>
              <a:t>i</a:t>
            </a:r>
            <a:r>
              <a:rPr lang="en-US" dirty="0"/>
              <a:t>]&gt;a[j])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      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           T temp;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           temp = a[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           a[</a:t>
            </a:r>
            <a:r>
              <a:rPr lang="en-US" dirty="0" err="1"/>
              <a:t>i</a:t>
            </a:r>
            <a:r>
              <a:rPr lang="en-US" dirty="0"/>
              <a:t>] = a[j];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           a[j] = temp;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   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62581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2CCE9-BFB4-4ACC-8C5B-6D1FE1C3B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Template with Multiple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705E3-E0E5-4816-AFA6-18B1EF8FF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have more than one generic data type in the function template.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sz="2800" i="1" dirty="0"/>
              <a:t>template &lt; class T1, class T2&gt;</a:t>
            </a:r>
          </a:p>
          <a:p>
            <a:pPr marL="457200" lvl="1" indent="0">
              <a:buNone/>
            </a:pPr>
            <a:r>
              <a:rPr lang="en-US" sz="2800" i="1" dirty="0" err="1"/>
              <a:t>returntype</a:t>
            </a:r>
            <a:r>
              <a:rPr lang="en-US" sz="2800" i="1" dirty="0"/>
              <a:t> </a:t>
            </a:r>
            <a:r>
              <a:rPr lang="en-US" sz="2800" i="1" dirty="0" err="1"/>
              <a:t>functionname</a:t>
            </a:r>
            <a:r>
              <a:rPr lang="en-US" sz="2800" i="1" dirty="0"/>
              <a:t>(arguments of type T1, T2…)</a:t>
            </a:r>
          </a:p>
          <a:p>
            <a:pPr marL="457200" lvl="1" indent="0">
              <a:buNone/>
            </a:pPr>
            <a:r>
              <a:rPr lang="en-US" sz="2800" i="1" dirty="0"/>
              <a:t>{</a:t>
            </a:r>
          </a:p>
          <a:p>
            <a:pPr marL="914400" lvl="2" indent="0">
              <a:buNone/>
            </a:pPr>
            <a:r>
              <a:rPr lang="en-US" sz="2800" i="1" dirty="0"/>
              <a:t>…….. (Body of function)</a:t>
            </a:r>
          </a:p>
          <a:p>
            <a:pPr marL="914400" lvl="2" indent="0">
              <a:buNone/>
            </a:pPr>
            <a:r>
              <a:rPr lang="en-US" sz="2800" i="1" dirty="0"/>
              <a:t>………</a:t>
            </a:r>
          </a:p>
          <a:p>
            <a:pPr marL="457200" lvl="1" indent="0">
              <a:buNone/>
            </a:pPr>
            <a:r>
              <a:rPr lang="en-US" sz="2800" i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95061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89B31-DFC5-4702-8846-D44DF585E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Template with Multiple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FDAE0-2E3C-4737-AD52-DEE63FC5C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template &lt;class T1, class T2&gt;</a:t>
            </a:r>
          </a:p>
          <a:p>
            <a:pPr marL="0" indent="0">
              <a:buNone/>
            </a:pPr>
            <a:r>
              <a:rPr lang="en-US" dirty="0"/>
              <a:t>void display(T1 x, T2 y)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sz="2800" dirty="0" err="1"/>
              <a:t>cout</a:t>
            </a:r>
            <a:r>
              <a:rPr lang="en-US" sz="2800" dirty="0"/>
              <a:t>&lt;&lt;x &lt;&lt;“ “ &lt;&lt; y &lt;&lt; “\n”;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sz="2600" dirty="0"/>
              <a:t>display(1999, “XYZ”);</a:t>
            </a:r>
          </a:p>
          <a:p>
            <a:pPr marL="457200" lvl="1" indent="0">
              <a:buNone/>
            </a:pPr>
            <a:r>
              <a:rPr lang="en-US" sz="2600" dirty="0"/>
              <a:t>display (12.34, 1234);</a:t>
            </a:r>
          </a:p>
          <a:p>
            <a:pPr marL="457200" lvl="1" indent="0">
              <a:buNone/>
            </a:pPr>
            <a:r>
              <a:rPr lang="en-US" sz="2600" dirty="0"/>
              <a:t>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90768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CBF53-9312-480C-8590-E69B73188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 of Template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C02AF-AD61-4ED4-AEA9-FC1B73833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template function may be overloaded either by template functions or ordinary functions of its name.</a:t>
            </a:r>
          </a:p>
          <a:p>
            <a:endParaRPr lang="en-US" dirty="0"/>
          </a:p>
          <a:p>
            <a:r>
              <a:rPr lang="en-US" dirty="0"/>
              <a:t>The overloading is accomplished as follows:</a:t>
            </a:r>
          </a:p>
          <a:p>
            <a:pPr lvl="1"/>
            <a:r>
              <a:rPr lang="en-US" dirty="0"/>
              <a:t>Call an ordinary function that has an exact match.</a:t>
            </a:r>
          </a:p>
          <a:p>
            <a:pPr lvl="1"/>
            <a:r>
              <a:rPr lang="en-US" dirty="0"/>
              <a:t>Call a template function that could be created with an exact match.</a:t>
            </a:r>
          </a:p>
          <a:p>
            <a:pPr lvl="1"/>
            <a:r>
              <a:rPr lang="en-US" dirty="0"/>
              <a:t>Try normal overloading to ordinary function and call the one that matches.</a:t>
            </a:r>
          </a:p>
        </p:txBody>
      </p:sp>
    </p:spTree>
    <p:extLst>
      <p:ext uri="{BB962C8B-B14F-4D97-AF65-F5344CB8AC3E}">
        <p14:creationId xmlns:p14="http://schemas.microsoft.com/office/powerpoint/2010/main" val="866138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648B0-0533-4245-89A7-3DF2DAAC9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300" y="127816"/>
            <a:ext cx="6701494" cy="68334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//Overloading of Template Functions</a:t>
            </a:r>
          </a:p>
          <a:p>
            <a:pPr marL="0" indent="0">
              <a:buNone/>
            </a:pPr>
            <a:r>
              <a:rPr lang="en-US" sz="1800" dirty="0"/>
              <a:t>template &lt; class T&gt;</a:t>
            </a:r>
          </a:p>
          <a:p>
            <a:pPr marL="0" indent="0">
              <a:buNone/>
            </a:pPr>
            <a:r>
              <a:rPr lang="en-US" sz="1800" dirty="0"/>
              <a:t>void display(T x)</a:t>
            </a:r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cout</a:t>
            </a:r>
            <a:r>
              <a:rPr lang="en-US" sz="1800" dirty="0"/>
              <a:t>&lt;&lt;“Overloaded Template Display 1 : “ &lt;&lt; x &lt;&lt; “\n”;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template &lt; class T,  class T1&gt;</a:t>
            </a:r>
          </a:p>
          <a:p>
            <a:pPr marL="0" indent="0">
              <a:buNone/>
            </a:pPr>
            <a:r>
              <a:rPr lang="en-US" sz="1800" dirty="0"/>
              <a:t>void display(T x, T1 y)</a:t>
            </a:r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cout</a:t>
            </a:r>
            <a:r>
              <a:rPr lang="en-US" sz="1800" dirty="0"/>
              <a:t>&lt;&lt;“Overloaded Template Display 2 : “ &lt;&lt; x&lt;&lt;“, “&lt;&lt;y&lt;&lt; “\n”;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void display(int x)</a:t>
            </a:r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cout</a:t>
            </a:r>
            <a:r>
              <a:rPr lang="en-US" sz="1800" dirty="0"/>
              <a:t> &lt;&lt; “Explicit Display: “ &lt;&lt; x &lt;&lt; “\n”;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13F9080-F5F1-4EB2-AF1B-1BF56AEF1F15}"/>
              </a:ext>
            </a:extLst>
          </p:cNvPr>
          <p:cNvSpPr txBox="1">
            <a:spLocks/>
          </p:cNvSpPr>
          <p:nvPr/>
        </p:nvSpPr>
        <p:spPr>
          <a:xfrm>
            <a:off x="7853476" y="127816"/>
            <a:ext cx="4554834" cy="6607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int main()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   display(100);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   display(12.34);</a:t>
            </a:r>
          </a:p>
          <a:p>
            <a:pPr marL="0" indent="0">
              <a:buNone/>
            </a:pPr>
            <a:r>
              <a:rPr lang="en-US" sz="1800" dirty="0"/>
              <a:t>   display(100, 12.34);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   display(‘C’);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   return 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Output:</a:t>
            </a:r>
          </a:p>
          <a:p>
            <a:pPr marL="0" indent="0">
              <a:buNone/>
            </a:pPr>
            <a:r>
              <a:rPr lang="en-US" sz="1800" dirty="0"/>
              <a:t>Explicit Display:  100</a:t>
            </a:r>
          </a:p>
          <a:p>
            <a:pPr marL="0" indent="0">
              <a:buNone/>
            </a:pPr>
            <a:r>
              <a:rPr lang="en-US" sz="1800" dirty="0"/>
              <a:t>Overloaded Template Display 1 :  12.34</a:t>
            </a:r>
          </a:p>
          <a:p>
            <a:pPr marL="0" indent="0">
              <a:buNone/>
            </a:pPr>
            <a:r>
              <a:rPr lang="en-US" sz="1800" dirty="0"/>
              <a:t>Overloaded Template Display 2 :  100 ,  12.34</a:t>
            </a:r>
          </a:p>
          <a:p>
            <a:pPr marL="0" indent="0">
              <a:buNone/>
            </a:pPr>
            <a:r>
              <a:rPr lang="en-US" sz="1800" dirty="0"/>
              <a:t>Overloaded Template Display 1 :  C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01555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8E417-B85D-4F25-8B2A-0509867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Exception Handling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D15CB-4103-4E6D-983A-4550D84C9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1470" indent="-318770">
              <a:lnSpc>
                <a:spcPct val="100000"/>
              </a:lnSpc>
              <a:spcBef>
                <a:spcPts val="100"/>
              </a:spcBef>
              <a:buClr>
                <a:srgbClr val="F2A346"/>
              </a:buClr>
              <a:buSzPct val="60344"/>
              <a:buFont typeface="Symbol"/>
              <a:buChar char=""/>
              <a:tabLst>
                <a:tab pos="331470" algn="l"/>
              </a:tabLst>
            </a:pPr>
            <a:r>
              <a:rPr lang="en-US" dirty="0">
                <a:latin typeface="Arial"/>
                <a:cs typeface="Arial"/>
              </a:rPr>
              <a:t>Errors and</a:t>
            </a:r>
            <a:r>
              <a:rPr lang="en-US" spc="-10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Exception</a:t>
            </a:r>
          </a:p>
          <a:p>
            <a:pPr marL="331470" indent="-318770">
              <a:lnSpc>
                <a:spcPct val="100000"/>
              </a:lnSpc>
              <a:spcBef>
                <a:spcPts val="100"/>
              </a:spcBef>
              <a:buClr>
                <a:srgbClr val="F2A346"/>
              </a:buClr>
              <a:buSzPct val="60344"/>
              <a:buFont typeface="Symbol"/>
              <a:buChar char=""/>
              <a:tabLst>
                <a:tab pos="331470" algn="l"/>
              </a:tabLst>
            </a:pPr>
            <a:endParaRPr lang="en-US" dirty="0">
              <a:latin typeface="Arial"/>
              <a:cs typeface="Arial"/>
            </a:endParaRPr>
          </a:p>
          <a:p>
            <a:pPr marL="331470" indent="-318770">
              <a:lnSpc>
                <a:spcPct val="100000"/>
              </a:lnSpc>
              <a:spcBef>
                <a:spcPts val="2440"/>
              </a:spcBef>
              <a:buClr>
                <a:srgbClr val="F2A346"/>
              </a:buClr>
              <a:buSzPct val="60344"/>
              <a:buFont typeface="Symbol"/>
              <a:buChar char=""/>
              <a:tabLst>
                <a:tab pos="331470" algn="l"/>
              </a:tabLst>
            </a:pPr>
            <a:r>
              <a:rPr lang="en-US" dirty="0">
                <a:latin typeface="Arial"/>
                <a:cs typeface="Arial"/>
              </a:rPr>
              <a:t>Exception Handling</a:t>
            </a:r>
            <a:r>
              <a:rPr lang="en-US" spc="-55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Mechanism</a:t>
            </a:r>
          </a:p>
          <a:p>
            <a:pPr marL="331470" indent="-318770">
              <a:lnSpc>
                <a:spcPct val="100000"/>
              </a:lnSpc>
              <a:spcBef>
                <a:spcPts val="2440"/>
              </a:spcBef>
              <a:buClr>
                <a:srgbClr val="F2A346"/>
              </a:buClr>
              <a:buSzPct val="60344"/>
              <a:buFont typeface="Symbol"/>
              <a:buChar char=""/>
              <a:tabLst>
                <a:tab pos="331470" algn="l"/>
              </a:tabLst>
            </a:pPr>
            <a:endParaRPr lang="en-US" dirty="0">
              <a:latin typeface="Arial"/>
              <a:cs typeface="Arial"/>
            </a:endParaRPr>
          </a:p>
          <a:p>
            <a:pPr lvl="1"/>
            <a:r>
              <a:rPr lang="en-US" dirty="0">
                <a:latin typeface="Arial"/>
                <a:cs typeface="Arial"/>
              </a:rPr>
              <a:t>Try, Throw and</a:t>
            </a:r>
            <a:r>
              <a:rPr lang="en-US" spc="-80" dirty="0">
                <a:latin typeface="Arial"/>
                <a:cs typeface="Arial"/>
              </a:rPr>
              <a:t> </a:t>
            </a:r>
            <a:r>
              <a:rPr lang="en-US" spc="-5" dirty="0">
                <a:latin typeface="Arial"/>
                <a:cs typeface="Arial"/>
              </a:rPr>
              <a:t>Catch</a:t>
            </a:r>
            <a:endParaRPr lang="en-US" dirty="0">
              <a:latin typeface="Arial"/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8192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213609" y="1633220"/>
            <a:ext cx="2787650" cy="414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4640" indent="-281940">
              <a:spcBef>
                <a:spcPts val="100"/>
              </a:spcBef>
              <a:buClr>
                <a:srgbClr val="F2A346"/>
              </a:buClr>
              <a:buSzPct val="58823"/>
              <a:buFont typeface="Symbol"/>
              <a:buChar char=""/>
              <a:tabLst>
                <a:tab pos="294640" algn="l"/>
              </a:tabLst>
            </a:pPr>
            <a:r>
              <a:rPr sz="2550" spc="-5" dirty="0">
                <a:solidFill>
                  <a:srgbClr val="FF0000"/>
                </a:solidFill>
                <a:latin typeface="Arial"/>
                <a:cs typeface="Arial"/>
              </a:rPr>
              <a:t>What is an</a:t>
            </a:r>
            <a:r>
              <a:rPr sz="2550" spc="-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550" spc="-5" dirty="0">
                <a:solidFill>
                  <a:srgbClr val="FF0000"/>
                </a:solidFill>
                <a:latin typeface="Arial"/>
                <a:cs typeface="Arial"/>
              </a:rPr>
              <a:t>error?</a:t>
            </a:r>
            <a:endParaRPr sz="25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36190" y="2104389"/>
            <a:ext cx="108585" cy="25519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1550" spc="390" dirty="0">
                <a:solidFill>
                  <a:srgbClr val="A4B491"/>
                </a:solidFill>
                <a:latin typeface="Symbol"/>
                <a:cs typeface="Symbol"/>
              </a:rPr>
              <a:t>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13610" y="2907030"/>
            <a:ext cx="196215" cy="2449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1500" spc="215" dirty="0">
                <a:solidFill>
                  <a:srgbClr val="F2A346"/>
                </a:solidFill>
                <a:latin typeface="Symbol"/>
                <a:cs typeface="Symbol"/>
              </a:rPr>
              <a:t>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95551" y="2084069"/>
            <a:ext cx="7488555" cy="118872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94640" marR="5080">
              <a:lnSpc>
                <a:spcPct val="101899"/>
              </a:lnSpc>
              <a:spcBef>
                <a:spcPts val="75"/>
              </a:spcBef>
            </a:pPr>
            <a:r>
              <a:rPr sz="2250" spc="15" dirty="0">
                <a:latin typeface="Arial"/>
                <a:cs typeface="Arial"/>
              </a:rPr>
              <a:t>An </a:t>
            </a:r>
            <a:r>
              <a:rPr sz="2250" spc="10" dirty="0">
                <a:latin typeface="Arial"/>
                <a:cs typeface="Arial"/>
              </a:rPr>
              <a:t>error is </a:t>
            </a:r>
            <a:r>
              <a:rPr sz="2250" spc="15" dirty="0">
                <a:latin typeface="Arial"/>
                <a:cs typeface="Arial"/>
              </a:rPr>
              <a:t>a term used </a:t>
            </a:r>
            <a:r>
              <a:rPr sz="2250" spc="10" dirty="0">
                <a:latin typeface="Arial"/>
                <a:cs typeface="Arial"/>
              </a:rPr>
              <a:t>to describe any </a:t>
            </a:r>
            <a:r>
              <a:rPr sz="2250" spc="15" dirty="0">
                <a:latin typeface="Arial"/>
                <a:cs typeface="Arial"/>
              </a:rPr>
              <a:t>issue </a:t>
            </a:r>
            <a:r>
              <a:rPr sz="2250" spc="10" dirty="0">
                <a:latin typeface="Arial"/>
                <a:cs typeface="Arial"/>
              </a:rPr>
              <a:t>that arises  unexpectedly </a:t>
            </a:r>
            <a:r>
              <a:rPr sz="2250" spc="15" dirty="0">
                <a:latin typeface="Arial"/>
                <a:cs typeface="Arial"/>
              </a:rPr>
              <a:t>and </a:t>
            </a:r>
            <a:r>
              <a:rPr sz="2250" spc="10" dirty="0">
                <a:latin typeface="Arial"/>
                <a:cs typeface="Arial"/>
              </a:rPr>
              <a:t>results </a:t>
            </a:r>
            <a:r>
              <a:rPr sz="2250" spc="5" dirty="0">
                <a:latin typeface="Arial"/>
                <a:cs typeface="Arial"/>
              </a:rPr>
              <a:t>in </a:t>
            </a:r>
            <a:r>
              <a:rPr sz="2250" spc="10" dirty="0">
                <a:latin typeface="Arial"/>
                <a:cs typeface="Arial"/>
              </a:rPr>
              <a:t>incorrect</a:t>
            </a:r>
            <a:r>
              <a:rPr sz="2250" spc="15" dirty="0">
                <a:latin typeface="Arial"/>
                <a:cs typeface="Arial"/>
              </a:rPr>
              <a:t> </a:t>
            </a:r>
            <a:r>
              <a:rPr sz="2250" spc="10" dirty="0">
                <a:latin typeface="Arial"/>
                <a:cs typeface="Arial"/>
              </a:rPr>
              <a:t>output.</a:t>
            </a:r>
            <a:endParaRPr sz="2250" dirty="0">
              <a:latin typeface="Arial"/>
              <a:cs typeface="Arial"/>
            </a:endParaRPr>
          </a:p>
          <a:p>
            <a:pPr marL="12700">
              <a:spcBef>
                <a:spcPts val="620"/>
              </a:spcBef>
            </a:pPr>
            <a:r>
              <a:rPr sz="2550" spc="-5" dirty="0">
                <a:solidFill>
                  <a:srgbClr val="FF0000"/>
                </a:solidFill>
                <a:latin typeface="Arial"/>
                <a:cs typeface="Arial"/>
              </a:rPr>
              <a:t>What are the different types of</a:t>
            </a:r>
            <a:r>
              <a:rPr sz="2550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550" spc="-5" dirty="0">
                <a:solidFill>
                  <a:srgbClr val="FF0000"/>
                </a:solidFill>
                <a:latin typeface="Arial"/>
                <a:cs typeface="Arial"/>
              </a:rPr>
              <a:t>errors?</a:t>
            </a:r>
            <a:endParaRPr sz="255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36190" y="3329940"/>
            <a:ext cx="108585" cy="25519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1550" spc="390" dirty="0">
                <a:solidFill>
                  <a:srgbClr val="A4B491"/>
                </a:solidFill>
                <a:latin typeface="Symbol"/>
                <a:cs typeface="Symbol"/>
              </a:rPr>
              <a:t>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36190" y="4413250"/>
            <a:ext cx="108585" cy="25519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1550" spc="390" dirty="0">
                <a:solidFill>
                  <a:srgbClr val="A4B491"/>
                </a:solidFill>
                <a:latin typeface="Symbol"/>
                <a:cs typeface="Symbol"/>
              </a:rPr>
              <a:t>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77489" y="3247244"/>
            <a:ext cx="6572250" cy="188341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2700">
              <a:spcBef>
                <a:spcPts val="630"/>
              </a:spcBef>
            </a:pPr>
            <a:r>
              <a:rPr sz="2250" spc="10" dirty="0">
                <a:latin typeface="Arial"/>
                <a:cs typeface="Arial"/>
              </a:rPr>
              <a:t>Logical</a:t>
            </a:r>
            <a:r>
              <a:rPr sz="2250" dirty="0">
                <a:latin typeface="Arial"/>
                <a:cs typeface="Arial"/>
              </a:rPr>
              <a:t> </a:t>
            </a:r>
            <a:r>
              <a:rPr sz="2250" spc="10" dirty="0">
                <a:latin typeface="Arial"/>
                <a:cs typeface="Arial"/>
              </a:rPr>
              <a:t>error:</a:t>
            </a:r>
            <a:endParaRPr sz="2250" dirty="0">
              <a:latin typeface="Arial"/>
              <a:cs typeface="Arial"/>
            </a:endParaRPr>
          </a:p>
          <a:p>
            <a:pPr marL="396240" marR="5080" indent="-342900">
              <a:lnSpc>
                <a:spcPct val="101299"/>
              </a:lnSpc>
              <a:spcBef>
                <a:spcPts val="439"/>
              </a:spcBef>
              <a:buClr>
                <a:srgbClr val="F2A346"/>
              </a:buClr>
              <a:buSzPct val="75000"/>
              <a:buFont typeface="Arial" panose="020B0604020202020204" pitchFamily="34" charset="0"/>
              <a:buChar char="•"/>
              <a:tabLst>
                <a:tab pos="254000" algn="l"/>
              </a:tabLst>
            </a:pPr>
            <a:r>
              <a:rPr sz="2000" spc="10" dirty="0">
                <a:latin typeface="Arial"/>
                <a:cs typeface="Arial"/>
              </a:rPr>
              <a:t>Occur due to </a:t>
            </a:r>
            <a:r>
              <a:rPr sz="2000" spc="5" dirty="0">
                <a:latin typeface="Arial"/>
                <a:cs typeface="Arial"/>
              </a:rPr>
              <a:t>poor understanding of problem or solution  procedure.</a:t>
            </a:r>
            <a:endParaRPr sz="2000" dirty="0">
              <a:latin typeface="Arial"/>
              <a:cs typeface="Arial"/>
            </a:endParaRPr>
          </a:p>
          <a:p>
            <a:pPr marL="12700">
              <a:spcBef>
                <a:spcPts val="530"/>
              </a:spcBef>
            </a:pPr>
            <a:r>
              <a:rPr sz="2250" spc="10" dirty="0">
                <a:latin typeface="Arial"/>
                <a:cs typeface="Arial"/>
              </a:rPr>
              <a:t>Syntactic</a:t>
            </a:r>
            <a:r>
              <a:rPr sz="2250" spc="15" dirty="0">
                <a:latin typeface="Arial"/>
                <a:cs typeface="Arial"/>
              </a:rPr>
              <a:t> </a:t>
            </a:r>
            <a:r>
              <a:rPr sz="2250" spc="10" dirty="0">
                <a:latin typeface="Arial"/>
                <a:cs typeface="Arial"/>
              </a:rPr>
              <a:t>error:</a:t>
            </a:r>
            <a:endParaRPr sz="2250" dirty="0">
              <a:latin typeface="Arial"/>
              <a:cs typeface="Arial"/>
            </a:endParaRPr>
          </a:p>
          <a:p>
            <a:pPr marL="396240" indent="-342900">
              <a:spcBef>
                <a:spcPts val="459"/>
              </a:spcBef>
              <a:buClr>
                <a:srgbClr val="F2A346"/>
              </a:buClr>
              <a:buSzPct val="75000"/>
              <a:buFont typeface="Arial" panose="020B0604020202020204" pitchFamily="34" charset="0"/>
              <a:buChar char="•"/>
              <a:tabLst>
                <a:tab pos="254000" algn="l"/>
              </a:tabLst>
            </a:pPr>
            <a:r>
              <a:rPr sz="2000" spc="10" dirty="0">
                <a:latin typeface="Arial"/>
                <a:cs typeface="Arial"/>
              </a:rPr>
              <a:t>Arise due to </a:t>
            </a:r>
            <a:r>
              <a:rPr sz="2000" spc="5" dirty="0">
                <a:latin typeface="Arial"/>
                <a:cs typeface="Arial"/>
              </a:rPr>
              <a:t>poor understanding of the language</a:t>
            </a:r>
            <a:r>
              <a:rPr sz="2000" spc="3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itself.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13610" y="5231130"/>
            <a:ext cx="196215" cy="2449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1500" spc="215" dirty="0">
                <a:solidFill>
                  <a:srgbClr val="F2A346"/>
                </a:solidFill>
                <a:latin typeface="Symbol"/>
                <a:cs typeface="Symbol"/>
              </a:rPr>
              <a:t>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95550" y="5184140"/>
            <a:ext cx="3206750" cy="414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550" spc="-5" dirty="0">
                <a:solidFill>
                  <a:srgbClr val="FF0000"/>
                </a:solidFill>
                <a:latin typeface="Arial"/>
                <a:cs typeface="Arial"/>
              </a:rPr>
              <a:t>What is an</a:t>
            </a:r>
            <a:r>
              <a:rPr sz="2550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550" spc="-5" dirty="0">
                <a:solidFill>
                  <a:srgbClr val="FF0000"/>
                </a:solidFill>
                <a:latin typeface="Arial"/>
                <a:cs typeface="Arial"/>
              </a:rPr>
              <a:t>exception?</a:t>
            </a:r>
            <a:endParaRPr sz="25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36190" y="5655309"/>
            <a:ext cx="108585" cy="25519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1550" spc="390" dirty="0">
                <a:solidFill>
                  <a:srgbClr val="A4B491"/>
                </a:solidFill>
                <a:latin typeface="Symbol"/>
                <a:cs typeface="Symbol"/>
              </a:rPr>
              <a:t>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77489" y="5634991"/>
            <a:ext cx="7298690" cy="6933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75"/>
              </a:spcBef>
            </a:pPr>
            <a:r>
              <a:rPr sz="2250" spc="10" dirty="0">
                <a:latin typeface="Arial"/>
                <a:cs typeface="Arial"/>
              </a:rPr>
              <a:t>Exceptions are run time anomalies or unusual conditions  that </a:t>
            </a:r>
            <a:r>
              <a:rPr sz="2250" spc="15" dirty="0">
                <a:latin typeface="Arial"/>
                <a:cs typeface="Arial"/>
              </a:rPr>
              <a:t>a </a:t>
            </a:r>
            <a:r>
              <a:rPr sz="2250" spc="10" dirty="0">
                <a:latin typeface="Arial"/>
                <a:cs typeface="Arial"/>
              </a:rPr>
              <a:t>program </a:t>
            </a:r>
            <a:r>
              <a:rPr sz="2250" spc="20" dirty="0">
                <a:latin typeface="Arial"/>
                <a:cs typeface="Arial"/>
              </a:rPr>
              <a:t>may </a:t>
            </a:r>
            <a:r>
              <a:rPr sz="2250" spc="10" dirty="0">
                <a:latin typeface="Arial"/>
                <a:cs typeface="Arial"/>
              </a:rPr>
              <a:t>encounter while</a:t>
            </a:r>
            <a:r>
              <a:rPr sz="2250" dirty="0">
                <a:latin typeface="Arial"/>
                <a:cs typeface="Arial"/>
              </a:rPr>
              <a:t> </a:t>
            </a:r>
            <a:r>
              <a:rPr sz="2250" spc="10" dirty="0">
                <a:latin typeface="Arial"/>
                <a:cs typeface="Arial"/>
              </a:rPr>
              <a:t>executing.</a:t>
            </a:r>
            <a:endParaRPr sz="22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3610" y="375920"/>
            <a:ext cx="4840605" cy="69596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Exception</a:t>
            </a:r>
            <a:r>
              <a:rPr spc="-70" dirty="0"/>
              <a:t> </a:t>
            </a:r>
            <a:r>
              <a:rPr spc="-5" dirty="0"/>
              <a:t>Handling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13610" y="1633221"/>
            <a:ext cx="481139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23850" indent="-311150">
              <a:spcBef>
                <a:spcPts val="110"/>
              </a:spcBef>
              <a:buClr>
                <a:srgbClr val="F2A346"/>
              </a:buClr>
              <a:buSzPct val="58928"/>
              <a:buFont typeface="Symbol"/>
              <a:buChar char=""/>
              <a:tabLst>
                <a:tab pos="323850" algn="l"/>
              </a:tabLst>
            </a:pPr>
            <a:r>
              <a:rPr sz="2800" spc="5" dirty="0">
                <a:latin typeface="Arial"/>
                <a:cs typeface="Arial"/>
              </a:rPr>
              <a:t>Exceptions are of two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types: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50161" y="2152650"/>
            <a:ext cx="116839" cy="2908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1750" spc="420" dirty="0">
                <a:solidFill>
                  <a:srgbClr val="A4B491"/>
                </a:solidFill>
                <a:latin typeface="Symbol"/>
                <a:cs typeface="Symbol"/>
              </a:rPr>
              <a:t>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34639" y="2060041"/>
            <a:ext cx="7374890" cy="88138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spcBef>
                <a:spcPts val="670"/>
              </a:spcBef>
            </a:pPr>
            <a:r>
              <a:rPr sz="2500" b="1" spc="5" dirty="0">
                <a:solidFill>
                  <a:srgbClr val="FF0000"/>
                </a:solidFill>
                <a:latin typeface="Arial"/>
                <a:cs typeface="Arial"/>
              </a:rPr>
              <a:t>Synchronous</a:t>
            </a:r>
            <a:r>
              <a:rPr sz="25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500" b="1" spc="5" dirty="0">
                <a:solidFill>
                  <a:srgbClr val="FF0000"/>
                </a:solidFill>
                <a:latin typeface="Arial"/>
                <a:cs typeface="Arial"/>
              </a:rPr>
              <a:t>exceptions</a:t>
            </a:r>
            <a:endParaRPr sz="2500" dirty="0">
              <a:latin typeface="Arial"/>
              <a:cs typeface="Arial"/>
            </a:endParaRPr>
          </a:p>
          <a:p>
            <a:pPr marL="372745" indent="-342900">
              <a:spcBef>
                <a:spcPts val="520"/>
              </a:spcBef>
              <a:buFont typeface="Arial" panose="020B0604020202020204" pitchFamily="34" charset="0"/>
              <a:buChar char="•"/>
              <a:tabLst>
                <a:tab pos="1032510" algn="l"/>
                <a:tab pos="2651125" algn="l"/>
                <a:tab pos="3639820" algn="l"/>
                <a:tab pos="4597400" algn="l"/>
                <a:tab pos="5648960" algn="l"/>
                <a:tab pos="6308725" algn="l"/>
              </a:tabLst>
            </a:pPr>
            <a:r>
              <a:rPr sz="2200" spc="15" dirty="0">
                <a:latin typeface="Arial"/>
                <a:cs typeface="Arial"/>
              </a:rPr>
              <a:t>T</a:t>
            </a:r>
            <a:r>
              <a:rPr sz="2200" spc="10" dirty="0">
                <a:latin typeface="Arial"/>
                <a:cs typeface="Arial"/>
              </a:rPr>
              <a:t>h</a:t>
            </a:r>
            <a:r>
              <a:rPr sz="2200" spc="1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10" dirty="0">
                <a:latin typeface="Arial"/>
                <a:cs typeface="Arial"/>
              </a:rPr>
              <a:t>ex</a:t>
            </a:r>
            <a:r>
              <a:rPr sz="2200" spc="15" dirty="0">
                <a:latin typeface="Arial"/>
                <a:cs typeface="Arial"/>
              </a:rPr>
              <a:t>c</a:t>
            </a:r>
            <a:r>
              <a:rPr sz="2200" spc="5" dirty="0">
                <a:latin typeface="Arial"/>
                <a:cs typeface="Arial"/>
              </a:rPr>
              <a:t>eption</a:t>
            </a:r>
            <a:r>
              <a:rPr sz="2200" spc="15" dirty="0">
                <a:latin typeface="Arial"/>
                <a:cs typeface="Arial"/>
              </a:rPr>
              <a:t>s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5" dirty="0">
                <a:latin typeface="Arial"/>
                <a:cs typeface="Arial"/>
              </a:rPr>
              <a:t>whi</a:t>
            </a:r>
            <a:r>
              <a:rPr sz="2200" spc="15" dirty="0">
                <a:latin typeface="Arial"/>
                <a:cs typeface="Arial"/>
              </a:rPr>
              <a:t>ch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5" dirty="0">
                <a:latin typeface="Arial"/>
                <a:cs typeface="Arial"/>
              </a:rPr>
              <a:t>o</a:t>
            </a:r>
            <a:r>
              <a:rPr sz="2200" spc="15" dirty="0">
                <a:latin typeface="Arial"/>
                <a:cs typeface="Arial"/>
              </a:rPr>
              <a:t>c</a:t>
            </a:r>
            <a:r>
              <a:rPr sz="2200" spc="10" dirty="0">
                <a:latin typeface="Arial"/>
                <a:cs typeface="Arial"/>
              </a:rPr>
              <a:t>cur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5" dirty="0">
                <a:latin typeface="Arial"/>
                <a:cs typeface="Arial"/>
              </a:rPr>
              <a:t>durin</a:t>
            </a:r>
            <a:r>
              <a:rPr sz="2200" spc="15" dirty="0">
                <a:latin typeface="Arial"/>
                <a:cs typeface="Arial"/>
              </a:rPr>
              <a:t>g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10" dirty="0">
                <a:latin typeface="Arial"/>
                <a:cs typeface="Arial"/>
              </a:rPr>
              <a:t>t</a:t>
            </a:r>
            <a:r>
              <a:rPr sz="2200" spc="5" dirty="0">
                <a:latin typeface="Arial"/>
                <a:cs typeface="Arial"/>
              </a:rPr>
              <a:t>h</a:t>
            </a:r>
            <a:r>
              <a:rPr sz="2200" spc="1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5" dirty="0">
                <a:latin typeface="Arial"/>
                <a:cs typeface="Arial"/>
              </a:rPr>
              <a:t>prog</a:t>
            </a:r>
            <a:r>
              <a:rPr sz="2200" spc="10" dirty="0">
                <a:latin typeface="Arial"/>
                <a:cs typeface="Arial"/>
              </a:rPr>
              <a:t>r</a:t>
            </a:r>
            <a:r>
              <a:rPr sz="2200" spc="5" dirty="0">
                <a:latin typeface="Arial"/>
                <a:cs typeface="Arial"/>
              </a:rPr>
              <a:t>a</a:t>
            </a:r>
            <a:r>
              <a:rPr sz="2200" spc="25" dirty="0">
                <a:latin typeface="Arial"/>
                <a:cs typeface="Arial"/>
              </a:rPr>
              <a:t>m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50161" y="4428490"/>
            <a:ext cx="116839" cy="2908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1750" spc="420" dirty="0">
                <a:solidFill>
                  <a:srgbClr val="A4B491"/>
                </a:solidFill>
                <a:latin typeface="Symbol"/>
                <a:cs typeface="Symbol"/>
              </a:rPr>
              <a:t>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34639" y="2915919"/>
            <a:ext cx="7373620" cy="367055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77495" marR="6985">
              <a:lnSpc>
                <a:spcPct val="101499"/>
              </a:lnSpc>
              <a:spcBef>
                <a:spcPts val="90"/>
              </a:spcBef>
            </a:pPr>
            <a:r>
              <a:rPr sz="2200" spc="10" dirty="0">
                <a:latin typeface="Arial"/>
                <a:cs typeface="Arial"/>
              </a:rPr>
              <a:t>execution due to </a:t>
            </a:r>
            <a:r>
              <a:rPr sz="2200" spc="15" dirty="0">
                <a:latin typeface="Arial"/>
                <a:cs typeface="Arial"/>
              </a:rPr>
              <a:t>some </a:t>
            </a:r>
            <a:r>
              <a:rPr sz="2200" spc="5" dirty="0">
                <a:latin typeface="Arial"/>
                <a:cs typeface="Arial"/>
              </a:rPr>
              <a:t>fault in the input </a:t>
            </a:r>
            <a:r>
              <a:rPr sz="2200" spc="10" dirty="0">
                <a:latin typeface="Arial"/>
                <a:cs typeface="Arial"/>
              </a:rPr>
              <a:t>data are known  as synchronous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exceptions.</a:t>
            </a:r>
            <a:endParaRPr lang="en-US" sz="2200" dirty="0">
              <a:latin typeface="Arial"/>
              <a:cs typeface="Arial"/>
            </a:endParaRPr>
          </a:p>
          <a:p>
            <a:pPr marL="342900" marR="6985" indent="-342900">
              <a:lnSpc>
                <a:spcPct val="101499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sz="2200" spc="10" dirty="0">
                <a:latin typeface="Arial"/>
                <a:cs typeface="Arial"/>
              </a:rPr>
              <a:t>For example: </a:t>
            </a:r>
            <a:r>
              <a:rPr sz="2200" spc="5" dirty="0">
                <a:latin typeface="Arial"/>
                <a:cs typeface="Arial"/>
              </a:rPr>
              <a:t>errors </a:t>
            </a:r>
            <a:r>
              <a:rPr sz="2200" spc="10" dirty="0">
                <a:latin typeface="Arial"/>
                <a:cs typeface="Arial"/>
              </a:rPr>
              <a:t>such as </a:t>
            </a:r>
            <a:r>
              <a:rPr sz="2200" spc="5" dirty="0">
                <a:latin typeface="Arial"/>
                <a:cs typeface="Arial"/>
              </a:rPr>
              <a:t>out </a:t>
            </a:r>
            <a:r>
              <a:rPr sz="2200" spc="10" dirty="0">
                <a:latin typeface="Arial"/>
                <a:cs typeface="Arial"/>
              </a:rPr>
              <a:t>of </a:t>
            </a:r>
            <a:r>
              <a:rPr sz="2200" spc="5" dirty="0">
                <a:latin typeface="Arial"/>
                <a:cs typeface="Arial"/>
              </a:rPr>
              <a:t>range, overflow,  underflow.</a:t>
            </a:r>
            <a:endParaRPr sz="2200" dirty="0">
              <a:latin typeface="Arial"/>
              <a:cs typeface="Arial"/>
            </a:endParaRPr>
          </a:p>
          <a:p>
            <a:pPr marL="12700">
              <a:spcBef>
                <a:spcPts val="560"/>
              </a:spcBef>
            </a:pPr>
            <a:r>
              <a:rPr sz="2500" b="1" spc="5" dirty="0">
                <a:solidFill>
                  <a:srgbClr val="FF0000"/>
                </a:solidFill>
                <a:latin typeface="Arial"/>
                <a:cs typeface="Arial"/>
              </a:rPr>
              <a:t>Asynchronous</a:t>
            </a:r>
            <a:r>
              <a:rPr sz="25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500" b="1" spc="5" dirty="0">
                <a:solidFill>
                  <a:srgbClr val="FF0000"/>
                </a:solidFill>
                <a:latin typeface="Arial"/>
                <a:cs typeface="Arial"/>
              </a:rPr>
              <a:t>exceptions.</a:t>
            </a:r>
            <a:endParaRPr sz="2500" dirty="0">
              <a:latin typeface="Arial"/>
              <a:cs typeface="Arial"/>
            </a:endParaRPr>
          </a:p>
          <a:p>
            <a:pPr marL="373380" marR="5080" indent="-342900" algn="just">
              <a:lnSpc>
                <a:spcPct val="101499"/>
              </a:lnSpc>
              <a:spcBef>
                <a:spcPts val="480"/>
              </a:spcBef>
              <a:buClr>
                <a:srgbClr val="F2A346"/>
              </a:buClr>
              <a:buSzPct val="75000"/>
              <a:buFont typeface="Arial" panose="020B0604020202020204" pitchFamily="34" charset="0"/>
              <a:buChar char="•"/>
              <a:tabLst>
                <a:tab pos="278130" algn="l"/>
              </a:tabLst>
            </a:pPr>
            <a:r>
              <a:rPr sz="2200" spc="15" dirty="0">
                <a:latin typeface="Arial"/>
                <a:cs typeface="Arial"/>
              </a:rPr>
              <a:t>The </a:t>
            </a:r>
            <a:r>
              <a:rPr sz="2200" spc="5" dirty="0">
                <a:latin typeface="Arial"/>
                <a:cs typeface="Arial"/>
              </a:rPr>
              <a:t>exceptions </a:t>
            </a:r>
            <a:r>
              <a:rPr sz="2200" spc="10" dirty="0">
                <a:latin typeface="Arial"/>
                <a:cs typeface="Arial"/>
              </a:rPr>
              <a:t>caused by </a:t>
            </a:r>
            <a:r>
              <a:rPr sz="2200" spc="5" dirty="0">
                <a:latin typeface="Arial"/>
                <a:cs typeface="Arial"/>
              </a:rPr>
              <a:t>events </a:t>
            </a:r>
            <a:r>
              <a:rPr sz="2200" spc="10" dirty="0">
                <a:latin typeface="Arial"/>
                <a:cs typeface="Arial"/>
              </a:rPr>
              <a:t>or </a:t>
            </a:r>
            <a:r>
              <a:rPr sz="2200" spc="5" dirty="0">
                <a:latin typeface="Arial"/>
                <a:cs typeface="Arial"/>
              </a:rPr>
              <a:t>faults unrelated  (external) </a:t>
            </a:r>
            <a:r>
              <a:rPr sz="2200" spc="10" dirty="0">
                <a:latin typeface="Arial"/>
                <a:cs typeface="Arial"/>
              </a:rPr>
              <a:t>to the program and beyond the </a:t>
            </a:r>
            <a:r>
              <a:rPr sz="2200" spc="5" dirty="0">
                <a:latin typeface="Arial"/>
                <a:cs typeface="Arial"/>
              </a:rPr>
              <a:t>control of the  </a:t>
            </a:r>
            <a:r>
              <a:rPr sz="2200" spc="10" dirty="0">
                <a:latin typeface="Arial"/>
                <a:cs typeface="Arial"/>
              </a:rPr>
              <a:t>program are </a:t>
            </a:r>
            <a:r>
              <a:rPr sz="2200" spc="5" dirty="0">
                <a:latin typeface="Arial"/>
                <a:cs typeface="Arial"/>
              </a:rPr>
              <a:t>called </a:t>
            </a:r>
            <a:r>
              <a:rPr sz="2200" spc="10" dirty="0">
                <a:latin typeface="Arial"/>
                <a:cs typeface="Arial"/>
              </a:rPr>
              <a:t>asynchronous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exceptions.</a:t>
            </a:r>
            <a:endParaRPr sz="2200" dirty="0">
              <a:latin typeface="Arial"/>
              <a:cs typeface="Arial"/>
            </a:endParaRPr>
          </a:p>
          <a:p>
            <a:pPr marL="373380" marR="5715" indent="-342900" algn="just">
              <a:lnSpc>
                <a:spcPct val="101499"/>
              </a:lnSpc>
              <a:spcBef>
                <a:spcPts val="480"/>
              </a:spcBef>
              <a:buClr>
                <a:srgbClr val="F2A346"/>
              </a:buClr>
              <a:buSzPct val="75000"/>
              <a:buFont typeface="Arial" panose="020B0604020202020204" pitchFamily="34" charset="0"/>
              <a:buChar char="•"/>
              <a:tabLst>
                <a:tab pos="278130" algn="l"/>
              </a:tabLst>
            </a:pPr>
            <a:r>
              <a:rPr sz="2200" spc="10" dirty="0">
                <a:latin typeface="Arial"/>
                <a:cs typeface="Arial"/>
              </a:rPr>
              <a:t>For</a:t>
            </a:r>
            <a:r>
              <a:rPr sz="2200" spc="630" dirty="0">
                <a:latin typeface="Arial"/>
                <a:cs typeface="Arial"/>
              </a:rPr>
              <a:t> </a:t>
            </a:r>
            <a:r>
              <a:rPr sz="2200" spc="10" dirty="0">
                <a:latin typeface="Arial"/>
                <a:cs typeface="Arial"/>
              </a:rPr>
              <a:t>example:  </a:t>
            </a:r>
            <a:r>
              <a:rPr sz="2200" spc="5" dirty="0">
                <a:latin typeface="Arial"/>
                <a:cs typeface="Arial"/>
              </a:rPr>
              <a:t>errors </a:t>
            </a:r>
            <a:r>
              <a:rPr sz="2200" spc="10" dirty="0">
                <a:latin typeface="Arial"/>
                <a:cs typeface="Arial"/>
              </a:rPr>
              <a:t>such  as  keyboard  </a:t>
            </a:r>
            <a:r>
              <a:rPr sz="2200" spc="5" dirty="0">
                <a:latin typeface="Arial"/>
                <a:cs typeface="Arial"/>
              </a:rPr>
              <a:t>interrupts,  </a:t>
            </a:r>
            <a:r>
              <a:rPr sz="2200" spc="10" dirty="0">
                <a:latin typeface="Arial"/>
                <a:cs typeface="Arial"/>
              </a:rPr>
              <a:t>hardware malfunctions, </a:t>
            </a:r>
            <a:r>
              <a:rPr sz="2200" spc="5" dirty="0">
                <a:latin typeface="Arial"/>
                <a:cs typeface="Arial"/>
              </a:rPr>
              <a:t>disk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failure.</a:t>
            </a: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113E3-8E5F-4405-9872-56D83D33B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9668E-75F6-4BA2-B59D-8EE329F51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Template enable us to define generic classes and functions and thus provides support for generic programming.</a:t>
            </a:r>
          </a:p>
          <a:p>
            <a:endParaRPr lang="en-US" dirty="0"/>
          </a:p>
          <a:p>
            <a:r>
              <a:rPr lang="en-US" dirty="0"/>
              <a:t>Generic programming is an approach where generic types are used as parameters in algorithms so that they work for a variety of data types.</a:t>
            </a:r>
          </a:p>
        </p:txBody>
      </p:sp>
    </p:spTree>
    <p:extLst>
      <p:ext uri="{BB962C8B-B14F-4D97-AF65-F5344CB8AC3E}">
        <p14:creationId xmlns:p14="http://schemas.microsoft.com/office/powerpoint/2010/main" val="26411358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682940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016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Exception Handling</a:t>
            </a:r>
            <a:r>
              <a:rPr spc="-70" dirty="0"/>
              <a:t> </a:t>
            </a:r>
            <a:r>
              <a:rPr dirty="0"/>
              <a:t>Mechanism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14880" y="1682750"/>
            <a:ext cx="215900" cy="27058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1650" spc="250" dirty="0">
                <a:solidFill>
                  <a:srgbClr val="F2A346"/>
                </a:solidFill>
                <a:latin typeface="Symbol"/>
                <a:cs typeface="Symbol"/>
              </a:rPr>
              <a:t></a:t>
            </a:r>
            <a:endParaRPr sz="165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33651" y="1631950"/>
            <a:ext cx="6690359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Exception handling mechanism provides </a:t>
            </a:r>
            <a:r>
              <a:rPr sz="2800" dirty="0">
                <a:latin typeface="Arial"/>
                <a:cs typeface="Arial"/>
              </a:rPr>
              <a:t>a  </a:t>
            </a:r>
            <a:r>
              <a:rPr sz="2800" spc="-5" dirty="0">
                <a:latin typeface="Arial"/>
                <a:cs typeface="Arial"/>
              </a:rPr>
              <a:t>means </a:t>
            </a:r>
            <a:r>
              <a:rPr sz="2800" dirty="0">
                <a:latin typeface="Arial"/>
                <a:cs typeface="Arial"/>
              </a:rPr>
              <a:t>to detect </a:t>
            </a:r>
            <a:r>
              <a:rPr sz="2800" spc="-5" dirty="0">
                <a:latin typeface="Arial"/>
                <a:cs typeface="Arial"/>
              </a:rPr>
              <a:t>and report an exception  circumstances.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80639" y="3004821"/>
            <a:ext cx="128270" cy="324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1950" spc="480" dirty="0">
                <a:solidFill>
                  <a:srgbClr val="A4B491"/>
                </a:solidFill>
                <a:latin typeface="Symbol"/>
                <a:cs typeface="Symbol"/>
              </a:rPr>
              <a:t>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80639" y="3501391"/>
            <a:ext cx="128270" cy="324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1950" spc="480" dirty="0">
                <a:solidFill>
                  <a:srgbClr val="A4B491"/>
                </a:solidFill>
                <a:latin typeface="Symbol"/>
                <a:cs typeface="Symbol"/>
              </a:rPr>
              <a:t>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80639" y="4424680"/>
            <a:ext cx="128270" cy="324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1950" spc="480" dirty="0">
                <a:solidFill>
                  <a:srgbClr val="A4B491"/>
                </a:solidFill>
                <a:latin typeface="Symbol"/>
                <a:cs typeface="Symbol"/>
              </a:rPr>
              <a:t>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80639" y="5347971"/>
            <a:ext cx="128270" cy="324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1950" spc="480" dirty="0">
                <a:solidFill>
                  <a:srgbClr val="A4B491"/>
                </a:solidFill>
                <a:latin typeface="Symbol"/>
                <a:cs typeface="Symbol"/>
              </a:rPr>
              <a:t>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53689" y="2912110"/>
            <a:ext cx="7023734" cy="3330399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>
              <a:spcBef>
                <a:spcPts val="650"/>
              </a:spcBef>
            </a:pPr>
            <a:r>
              <a:rPr sz="2800" spc="-5" dirty="0">
                <a:solidFill>
                  <a:srgbClr val="006FBF"/>
                </a:solidFill>
                <a:latin typeface="Arial"/>
                <a:cs typeface="Arial"/>
              </a:rPr>
              <a:t>Find the problem (Hit </a:t>
            </a:r>
            <a:r>
              <a:rPr sz="2800" dirty="0">
                <a:solidFill>
                  <a:srgbClr val="006FBF"/>
                </a:solidFill>
                <a:latin typeface="Arial"/>
                <a:cs typeface="Arial"/>
              </a:rPr>
              <a:t>the</a:t>
            </a:r>
            <a:r>
              <a:rPr sz="2800" spc="-10" dirty="0">
                <a:solidFill>
                  <a:srgbClr val="006FB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6FBF"/>
                </a:solidFill>
                <a:latin typeface="Arial"/>
                <a:cs typeface="Arial"/>
              </a:rPr>
              <a:t>exception)</a:t>
            </a:r>
            <a:endParaRPr sz="2800">
              <a:latin typeface="Arial"/>
              <a:cs typeface="Arial"/>
            </a:endParaRPr>
          </a:p>
          <a:p>
            <a:pPr marL="12700" marR="5080">
              <a:spcBef>
                <a:spcPts val="550"/>
              </a:spcBef>
            </a:pPr>
            <a:r>
              <a:rPr sz="2800" spc="-5" dirty="0">
                <a:solidFill>
                  <a:srgbClr val="006FBF"/>
                </a:solidFill>
                <a:latin typeface="Arial"/>
                <a:cs typeface="Arial"/>
              </a:rPr>
              <a:t>Inform that an error </a:t>
            </a:r>
            <a:r>
              <a:rPr sz="2800" dirty="0">
                <a:solidFill>
                  <a:srgbClr val="006FBF"/>
                </a:solidFill>
                <a:latin typeface="Arial"/>
                <a:cs typeface="Arial"/>
              </a:rPr>
              <a:t>has </a:t>
            </a:r>
            <a:r>
              <a:rPr sz="2800" spc="-5" dirty="0">
                <a:solidFill>
                  <a:srgbClr val="006FBF"/>
                </a:solidFill>
                <a:latin typeface="Arial"/>
                <a:cs typeface="Arial"/>
              </a:rPr>
              <a:t>occurred (Throw the  </a:t>
            </a:r>
            <a:r>
              <a:rPr sz="2800" dirty="0">
                <a:solidFill>
                  <a:srgbClr val="006FBF"/>
                </a:solidFill>
                <a:latin typeface="Arial"/>
                <a:cs typeface="Arial"/>
              </a:rPr>
              <a:t>exception)</a:t>
            </a:r>
            <a:endParaRPr sz="2800">
              <a:latin typeface="Arial"/>
              <a:cs typeface="Arial"/>
            </a:endParaRPr>
          </a:p>
          <a:p>
            <a:pPr marL="12700" marR="676910">
              <a:spcBef>
                <a:spcPts val="550"/>
              </a:spcBef>
            </a:pPr>
            <a:r>
              <a:rPr sz="2800" spc="-5" dirty="0">
                <a:solidFill>
                  <a:srgbClr val="006FBF"/>
                </a:solidFill>
                <a:latin typeface="Arial"/>
                <a:cs typeface="Arial"/>
              </a:rPr>
              <a:t>Receive the error information (Catch the  </a:t>
            </a:r>
            <a:r>
              <a:rPr sz="2800" dirty="0">
                <a:solidFill>
                  <a:srgbClr val="006FBF"/>
                </a:solidFill>
                <a:latin typeface="Arial"/>
                <a:cs typeface="Arial"/>
              </a:rPr>
              <a:t>exception)</a:t>
            </a:r>
            <a:endParaRPr sz="2800">
              <a:latin typeface="Arial"/>
              <a:cs typeface="Arial"/>
            </a:endParaRPr>
          </a:p>
          <a:p>
            <a:pPr marL="12700" marR="1409700">
              <a:spcBef>
                <a:spcPts val="550"/>
              </a:spcBef>
            </a:pPr>
            <a:r>
              <a:rPr sz="2800" spc="-5" dirty="0">
                <a:solidFill>
                  <a:srgbClr val="006FBF"/>
                </a:solidFill>
                <a:latin typeface="Arial"/>
                <a:cs typeface="Arial"/>
              </a:rPr>
              <a:t>Take corrective actions (Handle the  </a:t>
            </a:r>
            <a:r>
              <a:rPr sz="2800" dirty="0">
                <a:solidFill>
                  <a:srgbClr val="006FBF"/>
                </a:solidFill>
                <a:latin typeface="Arial"/>
                <a:cs typeface="Arial"/>
              </a:rPr>
              <a:t>exception)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14880" y="6316980"/>
            <a:ext cx="215900" cy="27058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1650" spc="250" dirty="0">
                <a:solidFill>
                  <a:srgbClr val="F2A346"/>
                </a:solidFill>
                <a:latin typeface="Symbol"/>
                <a:cs typeface="Symbol"/>
              </a:rPr>
              <a:t></a:t>
            </a:r>
            <a:endParaRPr sz="16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33651" y="6267450"/>
            <a:ext cx="70034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The error handling consists of two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segments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682940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016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Exception Handling</a:t>
            </a:r>
            <a:r>
              <a:rPr spc="-70" dirty="0"/>
              <a:t> </a:t>
            </a:r>
            <a:r>
              <a:rPr dirty="0"/>
              <a:t>Mechanism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09369" y="1633221"/>
            <a:ext cx="8993178" cy="909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1470" marR="5080" indent="-318770">
              <a:spcBef>
                <a:spcPts val="100"/>
              </a:spcBef>
              <a:buClr>
                <a:srgbClr val="F2A346"/>
              </a:buClr>
              <a:buSzPct val="60344"/>
              <a:buFont typeface="Symbol"/>
              <a:buChar char=""/>
              <a:tabLst>
                <a:tab pos="331470" algn="l"/>
                <a:tab pos="1207770" algn="l"/>
                <a:tab pos="3027680" algn="l"/>
                <a:tab pos="4664710" algn="l"/>
                <a:tab pos="6792595" algn="l"/>
                <a:tab pos="7296784" algn="l"/>
              </a:tabLst>
            </a:pPr>
            <a:r>
              <a:rPr sz="2900" spc="5" dirty="0">
                <a:latin typeface="Arial"/>
                <a:cs typeface="Arial"/>
              </a:rPr>
              <a:t>Th</a:t>
            </a:r>
            <a:r>
              <a:rPr sz="2900" dirty="0">
                <a:latin typeface="Arial"/>
                <a:cs typeface="Arial"/>
              </a:rPr>
              <a:t>e	</a:t>
            </a:r>
            <a:r>
              <a:rPr sz="2900" spc="5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x</a:t>
            </a:r>
            <a:r>
              <a:rPr sz="2900" spc="5" dirty="0">
                <a:latin typeface="Arial"/>
                <a:cs typeface="Arial"/>
              </a:rPr>
              <a:t>cep</a:t>
            </a:r>
            <a:r>
              <a:rPr sz="2900" spc="-10" dirty="0">
                <a:latin typeface="Arial"/>
                <a:cs typeface="Arial"/>
              </a:rPr>
              <a:t>t</a:t>
            </a:r>
            <a:r>
              <a:rPr sz="2900" dirty="0">
                <a:latin typeface="Arial"/>
                <a:cs typeface="Arial"/>
              </a:rPr>
              <a:t>i</a:t>
            </a:r>
            <a:r>
              <a:rPr sz="2900" spc="5" dirty="0">
                <a:latin typeface="Arial"/>
                <a:cs typeface="Arial"/>
              </a:rPr>
              <a:t>o</a:t>
            </a:r>
            <a:r>
              <a:rPr sz="2900" dirty="0">
                <a:latin typeface="Arial"/>
                <a:cs typeface="Arial"/>
              </a:rPr>
              <a:t>n	</a:t>
            </a:r>
            <a:r>
              <a:rPr sz="2900" spc="5" dirty="0">
                <a:latin typeface="Arial"/>
                <a:cs typeface="Arial"/>
              </a:rPr>
              <a:t>hand</a:t>
            </a:r>
            <a:r>
              <a:rPr sz="2900" dirty="0">
                <a:latin typeface="Arial"/>
                <a:cs typeface="Arial"/>
              </a:rPr>
              <a:t>li</a:t>
            </a:r>
            <a:r>
              <a:rPr sz="2900" spc="5" dirty="0">
                <a:latin typeface="Arial"/>
                <a:cs typeface="Arial"/>
              </a:rPr>
              <a:t>n</a:t>
            </a:r>
            <a:r>
              <a:rPr sz="2900" dirty="0">
                <a:latin typeface="Arial"/>
                <a:cs typeface="Arial"/>
              </a:rPr>
              <a:t>g	m</a:t>
            </a:r>
            <a:r>
              <a:rPr sz="2900" spc="5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c</a:t>
            </a:r>
            <a:r>
              <a:rPr sz="2900" spc="5" dirty="0">
                <a:latin typeface="Arial"/>
                <a:cs typeface="Arial"/>
              </a:rPr>
              <a:t>han</a:t>
            </a:r>
            <a:r>
              <a:rPr sz="2900" dirty="0">
                <a:latin typeface="Arial"/>
                <a:cs typeface="Arial"/>
              </a:rPr>
              <a:t>ism	</a:t>
            </a:r>
            <a:r>
              <a:rPr sz="2900" spc="-5" dirty="0">
                <a:latin typeface="Arial"/>
                <a:cs typeface="Arial"/>
              </a:rPr>
              <a:t>i</a:t>
            </a:r>
            <a:r>
              <a:rPr sz="2900" dirty="0">
                <a:latin typeface="Arial"/>
                <a:cs typeface="Arial"/>
              </a:rPr>
              <a:t>s	</a:t>
            </a:r>
            <a:r>
              <a:rPr sz="2900" spc="10" dirty="0">
                <a:latin typeface="Arial"/>
                <a:cs typeface="Arial"/>
              </a:rPr>
              <a:t>b</a:t>
            </a:r>
            <a:r>
              <a:rPr sz="2900" spc="-5" dirty="0">
                <a:latin typeface="Arial"/>
                <a:cs typeface="Arial"/>
              </a:rPr>
              <a:t>u</a:t>
            </a:r>
            <a:r>
              <a:rPr sz="2900" dirty="0">
                <a:latin typeface="Arial"/>
                <a:cs typeface="Arial"/>
              </a:rPr>
              <a:t>ilt  upon three</a:t>
            </a:r>
            <a:r>
              <a:rPr sz="2900" spc="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keywords: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80639" y="2608581"/>
            <a:ext cx="120650" cy="302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pc="445" dirty="0">
                <a:solidFill>
                  <a:srgbClr val="A4B491"/>
                </a:solidFill>
                <a:latin typeface="Symbol"/>
                <a:cs typeface="Symbol"/>
              </a:rPr>
              <a:t></a:t>
            </a:r>
            <a:endParaRPr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80639" y="3840480"/>
            <a:ext cx="120650" cy="302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pc="445" dirty="0">
                <a:solidFill>
                  <a:srgbClr val="A4B491"/>
                </a:solidFill>
                <a:latin typeface="Symbol"/>
                <a:cs typeface="Symbol"/>
              </a:rPr>
              <a:t></a:t>
            </a:r>
            <a:endParaRPr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80639" y="5072380"/>
            <a:ext cx="120650" cy="302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pc="445" dirty="0">
                <a:solidFill>
                  <a:srgbClr val="A4B491"/>
                </a:solidFill>
                <a:latin typeface="Symbol"/>
                <a:cs typeface="Symbol"/>
              </a:rPr>
              <a:t></a:t>
            </a:r>
            <a:endParaRPr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04336" y="2515207"/>
            <a:ext cx="9753600" cy="4160754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>
              <a:spcBef>
                <a:spcPts val="665"/>
              </a:spcBef>
            </a:pPr>
            <a:r>
              <a:rPr sz="2600" b="1" i="1" spc="-5" dirty="0">
                <a:latin typeface="Arial"/>
                <a:cs typeface="Arial"/>
              </a:rPr>
              <a:t>Try</a:t>
            </a:r>
            <a:endParaRPr lang="en-US" sz="2600" b="1" i="1" dirty="0">
              <a:latin typeface="Arial"/>
              <a:cs typeface="Arial"/>
            </a:endParaRPr>
          </a:p>
          <a:p>
            <a:pPr marL="355600" indent="-342900">
              <a:spcBef>
                <a:spcPts val="665"/>
              </a:spcBef>
              <a:buFont typeface="Arial" panose="020B0604020202020204" pitchFamily="34" charset="0"/>
              <a:buChar char="•"/>
            </a:pPr>
            <a:r>
              <a:rPr lang="en-US" sz="2300" spc="-5" dirty="0">
                <a:latin typeface="Arial"/>
                <a:cs typeface="Arial"/>
              </a:rPr>
              <a:t>i</a:t>
            </a:r>
            <a:r>
              <a:rPr lang="en-US" sz="2300" dirty="0">
                <a:latin typeface="Arial"/>
                <a:cs typeface="Arial"/>
              </a:rPr>
              <a:t>s 	</a:t>
            </a:r>
            <a:r>
              <a:rPr lang="en-US" sz="2300" spc="-5" dirty="0">
                <a:latin typeface="Arial"/>
                <a:cs typeface="Arial"/>
              </a:rPr>
              <a:t>u</a:t>
            </a:r>
            <a:r>
              <a:rPr lang="en-US" sz="2300" spc="5" dirty="0">
                <a:latin typeface="Arial"/>
                <a:cs typeface="Arial"/>
              </a:rPr>
              <a:t>s</a:t>
            </a:r>
            <a:r>
              <a:rPr lang="en-US" sz="2300" spc="-5" dirty="0">
                <a:latin typeface="Arial"/>
                <a:cs typeface="Arial"/>
              </a:rPr>
              <a:t>e</a:t>
            </a:r>
            <a:r>
              <a:rPr lang="en-US" sz="2300" dirty="0">
                <a:latin typeface="Arial"/>
                <a:cs typeface="Arial"/>
              </a:rPr>
              <a:t>d	</a:t>
            </a:r>
            <a:r>
              <a:rPr lang="en-US" sz="2300" spc="-5" dirty="0">
                <a:latin typeface="Arial"/>
                <a:cs typeface="Arial"/>
              </a:rPr>
              <a:t>t</a:t>
            </a:r>
            <a:r>
              <a:rPr lang="en-US" sz="2300" dirty="0">
                <a:latin typeface="Arial"/>
                <a:cs typeface="Arial"/>
              </a:rPr>
              <a:t>o 	</a:t>
            </a:r>
            <a:r>
              <a:rPr lang="en-US" sz="2300" spc="-5" dirty="0">
                <a:latin typeface="Arial"/>
                <a:cs typeface="Arial"/>
              </a:rPr>
              <a:t>p</a:t>
            </a:r>
            <a:r>
              <a:rPr lang="en-US" sz="2300" dirty="0">
                <a:latin typeface="Arial"/>
                <a:cs typeface="Arial"/>
              </a:rPr>
              <a:t>r</a:t>
            </a:r>
            <a:r>
              <a:rPr lang="en-US" sz="2300" spc="-5" dirty="0">
                <a:latin typeface="Arial"/>
                <a:cs typeface="Arial"/>
              </a:rPr>
              <a:t>efac</a:t>
            </a:r>
            <a:r>
              <a:rPr lang="en-US" sz="2300" dirty="0">
                <a:latin typeface="Arial"/>
                <a:cs typeface="Arial"/>
              </a:rPr>
              <a:t>e a	</a:t>
            </a:r>
            <a:r>
              <a:rPr lang="en-US" sz="2300" spc="-5" dirty="0">
                <a:latin typeface="Arial"/>
                <a:cs typeface="Arial"/>
              </a:rPr>
              <a:t>b</a:t>
            </a:r>
            <a:r>
              <a:rPr lang="en-US" sz="2300" spc="5" dirty="0">
                <a:latin typeface="Arial"/>
                <a:cs typeface="Arial"/>
              </a:rPr>
              <a:t>l</a:t>
            </a:r>
            <a:r>
              <a:rPr lang="en-US" sz="2300" spc="-5" dirty="0">
                <a:latin typeface="Arial"/>
                <a:cs typeface="Arial"/>
              </a:rPr>
              <a:t>oc</a:t>
            </a:r>
            <a:r>
              <a:rPr lang="en-US" sz="2300" dirty="0">
                <a:latin typeface="Arial"/>
                <a:cs typeface="Arial"/>
              </a:rPr>
              <a:t>k	</a:t>
            </a:r>
            <a:r>
              <a:rPr lang="en-US" sz="2300" spc="5" dirty="0">
                <a:latin typeface="Arial"/>
                <a:cs typeface="Arial"/>
              </a:rPr>
              <a:t>o</a:t>
            </a:r>
            <a:r>
              <a:rPr lang="en-US" sz="2300" dirty="0">
                <a:latin typeface="Arial"/>
                <a:cs typeface="Arial"/>
              </a:rPr>
              <a:t>f </a:t>
            </a:r>
            <a:r>
              <a:rPr lang="en-US" sz="2300" spc="-280" dirty="0">
                <a:latin typeface="Arial"/>
                <a:cs typeface="Arial"/>
              </a:rPr>
              <a:t> </a:t>
            </a:r>
            <a:r>
              <a:rPr lang="en-US" sz="2300" dirty="0">
                <a:latin typeface="Arial"/>
                <a:cs typeface="Arial"/>
              </a:rPr>
              <a:t>s</a:t>
            </a:r>
            <a:r>
              <a:rPr lang="en-US" sz="2300" spc="-10" dirty="0">
                <a:latin typeface="Arial"/>
                <a:cs typeface="Arial"/>
              </a:rPr>
              <a:t>t</a:t>
            </a:r>
            <a:r>
              <a:rPr lang="en-US" sz="2300" spc="5" dirty="0">
                <a:latin typeface="Arial"/>
                <a:cs typeface="Arial"/>
              </a:rPr>
              <a:t>a</a:t>
            </a:r>
            <a:r>
              <a:rPr lang="en-US" sz="2300" spc="-5" dirty="0">
                <a:latin typeface="Arial"/>
                <a:cs typeface="Arial"/>
              </a:rPr>
              <a:t>te</a:t>
            </a:r>
            <a:r>
              <a:rPr lang="en-US" sz="2300" dirty="0">
                <a:latin typeface="Arial"/>
                <a:cs typeface="Arial"/>
              </a:rPr>
              <a:t>m</a:t>
            </a:r>
            <a:r>
              <a:rPr lang="en-US" sz="2300" spc="-5" dirty="0">
                <a:latin typeface="Arial"/>
                <a:cs typeface="Arial"/>
              </a:rPr>
              <a:t>e</a:t>
            </a:r>
            <a:r>
              <a:rPr lang="en-US" sz="2300" spc="5" dirty="0">
                <a:latin typeface="Arial"/>
                <a:cs typeface="Arial"/>
              </a:rPr>
              <a:t>n</a:t>
            </a:r>
            <a:r>
              <a:rPr lang="en-US" sz="2300" spc="-10" dirty="0">
                <a:latin typeface="Arial"/>
                <a:cs typeface="Arial"/>
              </a:rPr>
              <a:t>t</a:t>
            </a:r>
            <a:r>
              <a:rPr lang="en-US" sz="2300" dirty="0">
                <a:latin typeface="Arial"/>
                <a:cs typeface="Arial"/>
              </a:rPr>
              <a:t>s	</a:t>
            </a:r>
            <a:r>
              <a:rPr lang="en-US" sz="2300" spc="5" dirty="0">
                <a:latin typeface="Arial"/>
                <a:cs typeface="Arial"/>
              </a:rPr>
              <a:t>w</a:t>
            </a:r>
            <a:r>
              <a:rPr lang="en-US" sz="2300" spc="-5" dirty="0">
                <a:latin typeface="Arial"/>
                <a:cs typeface="Arial"/>
              </a:rPr>
              <a:t>h</a:t>
            </a:r>
            <a:r>
              <a:rPr lang="en-US" sz="2300" spc="5" dirty="0">
                <a:latin typeface="Arial"/>
                <a:cs typeface="Arial"/>
              </a:rPr>
              <a:t>i</a:t>
            </a:r>
            <a:r>
              <a:rPr lang="en-US" sz="2300" dirty="0">
                <a:latin typeface="Arial"/>
                <a:cs typeface="Arial"/>
              </a:rPr>
              <a:t>ch </a:t>
            </a:r>
            <a:r>
              <a:rPr sz="2300" dirty="0">
                <a:latin typeface="Arial"/>
                <a:cs typeface="Arial"/>
              </a:rPr>
              <a:t>	m</a:t>
            </a:r>
            <a:r>
              <a:rPr sz="2300" spc="-5" dirty="0">
                <a:latin typeface="Arial"/>
                <a:cs typeface="Arial"/>
              </a:rPr>
              <a:t>ay  generate</a:t>
            </a:r>
            <a:r>
              <a:rPr sz="2300" spc="-10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exceptions.</a:t>
            </a:r>
            <a:endParaRPr sz="2300" dirty="0">
              <a:latin typeface="Arial"/>
              <a:cs typeface="Arial"/>
            </a:endParaRPr>
          </a:p>
          <a:p>
            <a:pPr marL="401638" indent="-342900">
              <a:spcBef>
                <a:spcPts val="550"/>
              </a:spcBef>
            </a:pPr>
            <a:r>
              <a:rPr sz="2600" b="1" i="1" dirty="0">
                <a:latin typeface="Arial"/>
                <a:cs typeface="Arial"/>
              </a:rPr>
              <a:t>Throw</a:t>
            </a:r>
            <a:endParaRPr lang="en-US" sz="2600" b="1" i="1" dirty="0">
              <a:latin typeface="Arial"/>
              <a:cs typeface="Arial"/>
            </a:endParaRPr>
          </a:p>
          <a:p>
            <a:pPr marL="461963" indent="-403225">
              <a:spcBef>
                <a:spcPts val="550"/>
              </a:spcBef>
              <a:buFont typeface="Arial" panose="020B0604020202020204" pitchFamily="34" charset="0"/>
              <a:buChar char="•"/>
            </a:pPr>
            <a:r>
              <a:rPr sz="2300" spc="-5" dirty="0">
                <a:latin typeface="Arial"/>
                <a:cs typeface="Arial"/>
              </a:rPr>
              <a:t>W</a:t>
            </a:r>
            <a:r>
              <a:rPr sz="2300" spc="5" dirty="0">
                <a:latin typeface="Arial"/>
                <a:cs typeface="Arial"/>
              </a:rPr>
              <a:t>h</a:t>
            </a:r>
            <a:r>
              <a:rPr sz="2300" spc="-5" dirty="0">
                <a:latin typeface="Arial"/>
                <a:cs typeface="Arial"/>
              </a:rPr>
              <a:t>e</a:t>
            </a:r>
            <a:r>
              <a:rPr sz="2300" dirty="0">
                <a:latin typeface="Arial"/>
                <a:cs typeface="Arial"/>
              </a:rPr>
              <a:t>n</a:t>
            </a:r>
            <a:r>
              <a:rPr lang="en-US" sz="230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	</a:t>
            </a:r>
            <a:r>
              <a:rPr sz="2300" spc="-5" dirty="0">
                <a:latin typeface="Arial"/>
                <a:cs typeface="Arial"/>
              </a:rPr>
              <a:t>a</a:t>
            </a:r>
            <a:r>
              <a:rPr sz="2300" dirty="0">
                <a:latin typeface="Arial"/>
                <a:cs typeface="Arial"/>
              </a:rPr>
              <a:t>n	</a:t>
            </a:r>
            <a:r>
              <a:rPr sz="2300" spc="-5" dirty="0">
                <a:latin typeface="Arial"/>
                <a:cs typeface="Arial"/>
              </a:rPr>
              <a:t>ex</a:t>
            </a:r>
            <a:r>
              <a:rPr sz="2300" spc="5" dirty="0">
                <a:latin typeface="Arial"/>
                <a:cs typeface="Arial"/>
              </a:rPr>
              <a:t>c</a:t>
            </a:r>
            <a:r>
              <a:rPr sz="2300" spc="-5" dirty="0">
                <a:latin typeface="Arial"/>
                <a:cs typeface="Arial"/>
              </a:rPr>
              <a:t>e</a:t>
            </a:r>
            <a:r>
              <a:rPr sz="2300" spc="5" dirty="0">
                <a:latin typeface="Arial"/>
                <a:cs typeface="Arial"/>
              </a:rPr>
              <a:t>p</a:t>
            </a:r>
            <a:r>
              <a:rPr sz="2300" spc="-10" dirty="0">
                <a:latin typeface="Arial"/>
                <a:cs typeface="Arial"/>
              </a:rPr>
              <a:t>t</a:t>
            </a:r>
            <a:r>
              <a:rPr sz="2300" spc="5" dirty="0">
                <a:latin typeface="Arial"/>
                <a:cs typeface="Arial"/>
              </a:rPr>
              <a:t>i</a:t>
            </a:r>
            <a:r>
              <a:rPr sz="2300" spc="-5" dirty="0">
                <a:latin typeface="Arial"/>
                <a:cs typeface="Arial"/>
              </a:rPr>
              <a:t>o</a:t>
            </a:r>
            <a:r>
              <a:rPr sz="2300" dirty="0">
                <a:latin typeface="Arial"/>
                <a:cs typeface="Arial"/>
              </a:rPr>
              <a:t>n	</a:t>
            </a:r>
            <a:r>
              <a:rPr sz="2300" spc="5" dirty="0">
                <a:latin typeface="Arial"/>
                <a:cs typeface="Arial"/>
              </a:rPr>
              <a:t>i</a:t>
            </a:r>
            <a:r>
              <a:rPr sz="2300" dirty="0">
                <a:latin typeface="Arial"/>
                <a:cs typeface="Arial"/>
              </a:rPr>
              <a:t>s	</a:t>
            </a:r>
            <a:r>
              <a:rPr sz="2300" spc="-5" dirty="0">
                <a:latin typeface="Arial"/>
                <a:cs typeface="Arial"/>
              </a:rPr>
              <a:t>d</a:t>
            </a:r>
            <a:r>
              <a:rPr sz="2300" spc="5" dirty="0">
                <a:latin typeface="Arial"/>
                <a:cs typeface="Arial"/>
              </a:rPr>
              <a:t>e</a:t>
            </a:r>
            <a:r>
              <a:rPr sz="2300" spc="-10" dirty="0">
                <a:latin typeface="Arial"/>
                <a:cs typeface="Arial"/>
              </a:rPr>
              <a:t>t</a:t>
            </a:r>
            <a:r>
              <a:rPr sz="2300" spc="-5" dirty="0">
                <a:latin typeface="Arial"/>
                <a:cs typeface="Arial"/>
              </a:rPr>
              <a:t>e</a:t>
            </a:r>
            <a:r>
              <a:rPr sz="2300" spc="5" dirty="0">
                <a:latin typeface="Arial"/>
                <a:cs typeface="Arial"/>
              </a:rPr>
              <a:t>c</a:t>
            </a:r>
            <a:r>
              <a:rPr sz="2300" spc="-10" dirty="0">
                <a:latin typeface="Arial"/>
                <a:cs typeface="Arial"/>
              </a:rPr>
              <a:t>t</a:t>
            </a:r>
            <a:r>
              <a:rPr sz="2300" spc="5" dirty="0">
                <a:latin typeface="Arial"/>
                <a:cs typeface="Arial"/>
              </a:rPr>
              <a:t>e</a:t>
            </a:r>
            <a:r>
              <a:rPr sz="2300" spc="-5" dirty="0">
                <a:latin typeface="Arial"/>
                <a:cs typeface="Arial"/>
              </a:rPr>
              <a:t>d</a:t>
            </a:r>
            <a:r>
              <a:rPr sz="2300" dirty="0">
                <a:latin typeface="Arial"/>
                <a:cs typeface="Arial"/>
              </a:rPr>
              <a:t>,	</a:t>
            </a:r>
            <a:r>
              <a:rPr sz="2300" spc="-5" dirty="0">
                <a:latin typeface="Arial"/>
                <a:cs typeface="Arial"/>
              </a:rPr>
              <a:t>i</a:t>
            </a:r>
            <a:r>
              <a:rPr sz="2300" dirty="0">
                <a:latin typeface="Arial"/>
                <a:cs typeface="Arial"/>
              </a:rPr>
              <a:t>t	</a:t>
            </a:r>
            <a:r>
              <a:rPr sz="2300" spc="5" dirty="0">
                <a:latin typeface="Arial"/>
                <a:cs typeface="Arial"/>
              </a:rPr>
              <a:t>i</a:t>
            </a:r>
            <a:r>
              <a:rPr sz="2300" dirty="0">
                <a:latin typeface="Arial"/>
                <a:cs typeface="Arial"/>
              </a:rPr>
              <a:t>s</a:t>
            </a:r>
            <a:r>
              <a:rPr lang="en-US" sz="2300" dirty="0">
                <a:latin typeface="Arial"/>
                <a:cs typeface="Arial"/>
              </a:rPr>
              <a:t>  </a:t>
            </a:r>
            <a:r>
              <a:rPr sz="2300" spc="-5" dirty="0">
                <a:latin typeface="Arial"/>
                <a:cs typeface="Arial"/>
              </a:rPr>
              <a:t>th</a:t>
            </a:r>
            <a:r>
              <a:rPr sz="2300" dirty="0">
                <a:latin typeface="Arial"/>
                <a:cs typeface="Arial"/>
              </a:rPr>
              <a:t>r</a:t>
            </a:r>
            <a:r>
              <a:rPr sz="2300" spc="-5" dirty="0">
                <a:latin typeface="Arial"/>
                <a:cs typeface="Arial"/>
              </a:rPr>
              <a:t>o</a:t>
            </a:r>
            <a:r>
              <a:rPr sz="2300" spc="5" dirty="0">
                <a:latin typeface="Arial"/>
                <a:cs typeface="Arial"/>
              </a:rPr>
              <a:t>w</a:t>
            </a:r>
            <a:r>
              <a:rPr sz="2300" dirty="0">
                <a:latin typeface="Arial"/>
                <a:cs typeface="Arial"/>
              </a:rPr>
              <a:t>n</a:t>
            </a:r>
            <a:r>
              <a:rPr lang="en-US" sz="2300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us</a:t>
            </a:r>
            <a:r>
              <a:rPr sz="2300" spc="5" dirty="0">
                <a:latin typeface="Arial"/>
                <a:cs typeface="Arial"/>
              </a:rPr>
              <a:t>i</a:t>
            </a:r>
            <a:r>
              <a:rPr sz="2300" spc="-5" dirty="0">
                <a:latin typeface="Arial"/>
                <a:cs typeface="Arial"/>
              </a:rPr>
              <a:t>n</a:t>
            </a:r>
            <a:r>
              <a:rPr sz="2300" dirty="0">
                <a:latin typeface="Arial"/>
                <a:cs typeface="Arial"/>
              </a:rPr>
              <a:t>g	a  </a:t>
            </a:r>
            <a:r>
              <a:rPr sz="2300" spc="-5" dirty="0">
                <a:latin typeface="Arial"/>
                <a:cs typeface="Arial"/>
              </a:rPr>
              <a:t>throw </a:t>
            </a:r>
            <a:r>
              <a:rPr sz="2300" dirty="0">
                <a:latin typeface="Arial"/>
                <a:cs typeface="Arial"/>
              </a:rPr>
              <a:t>statement in </a:t>
            </a:r>
            <a:r>
              <a:rPr sz="2300" spc="-5" dirty="0">
                <a:latin typeface="Arial"/>
                <a:cs typeface="Arial"/>
              </a:rPr>
              <a:t>the </a:t>
            </a:r>
            <a:r>
              <a:rPr sz="2300" i="1" spc="-5" dirty="0">
                <a:latin typeface="Arial"/>
                <a:cs typeface="Arial"/>
              </a:rPr>
              <a:t>try</a:t>
            </a:r>
            <a:r>
              <a:rPr sz="2300" spc="-3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block.</a:t>
            </a:r>
          </a:p>
          <a:p>
            <a:pPr marL="401638" indent="-342900">
              <a:spcBef>
                <a:spcPts val="550"/>
              </a:spcBef>
            </a:pPr>
            <a:r>
              <a:rPr sz="2600" b="1" i="1" dirty="0">
                <a:latin typeface="Arial"/>
                <a:cs typeface="Arial"/>
              </a:rPr>
              <a:t>Catch</a:t>
            </a:r>
            <a:endParaRPr lang="en-US" sz="2600" b="1" i="1" dirty="0">
              <a:latin typeface="Arial"/>
              <a:cs typeface="Arial"/>
            </a:endParaRPr>
          </a:p>
          <a:p>
            <a:pPr marL="401638" indent="-342900">
              <a:spcBef>
                <a:spcPts val="550"/>
              </a:spcBef>
              <a:buFont typeface="Arial" panose="020B0604020202020204" pitchFamily="34" charset="0"/>
              <a:buChar char="•"/>
            </a:pPr>
            <a:r>
              <a:rPr sz="2300" dirty="0">
                <a:latin typeface="Arial"/>
                <a:cs typeface="Arial"/>
              </a:rPr>
              <a:t>A catch block </a:t>
            </a:r>
            <a:r>
              <a:rPr sz="2300" spc="-5" dirty="0">
                <a:latin typeface="Arial"/>
                <a:cs typeface="Arial"/>
              </a:rPr>
              <a:t>defined by the </a:t>
            </a:r>
            <a:r>
              <a:rPr sz="2300" dirty="0">
                <a:latin typeface="Arial"/>
                <a:cs typeface="Arial"/>
              </a:rPr>
              <a:t>keyword </a:t>
            </a:r>
            <a:r>
              <a:rPr sz="2300" i="1" spc="-5" dirty="0">
                <a:latin typeface="Arial"/>
                <a:cs typeface="Arial"/>
              </a:rPr>
              <a:t>catch</a:t>
            </a:r>
            <a:r>
              <a:rPr sz="2300" spc="-5" dirty="0">
                <a:latin typeface="Arial"/>
                <a:cs typeface="Arial"/>
              </a:rPr>
              <a:t> catches  the exception thrown by the </a:t>
            </a:r>
            <a:r>
              <a:rPr sz="2300" i="1" spc="-5" dirty="0">
                <a:latin typeface="Arial"/>
                <a:cs typeface="Arial"/>
              </a:rPr>
              <a:t>throw</a:t>
            </a:r>
            <a:r>
              <a:rPr sz="2300" spc="-5" dirty="0">
                <a:latin typeface="Arial"/>
                <a:cs typeface="Arial"/>
              </a:rPr>
              <a:t> statement in the </a:t>
            </a:r>
            <a:r>
              <a:rPr sz="2300" i="1" spc="-5" dirty="0">
                <a:latin typeface="Arial"/>
                <a:cs typeface="Arial"/>
              </a:rPr>
              <a:t>try</a:t>
            </a:r>
            <a:r>
              <a:rPr sz="2300" spc="-5" dirty="0">
                <a:latin typeface="Arial"/>
                <a:cs typeface="Arial"/>
              </a:rPr>
              <a:t>  </a:t>
            </a:r>
            <a:r>
              <a:rPr sz="2300" dirty="0">
                <a:latin typeface="Arial"/>
                <a:cs typeface="Arial"/>
              </a:rPr>
              <a:t>block and handles it</a:t>
            </a:r>
            <a:r>
              <a:rPr sz="2300" spc="-40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appropriately.</a:t>
            </a:r>
            <a:endParaRPr sz="23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24600" y="1752600"/>
            <a:ext cx="4114800" cy="42951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62200" y="682940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016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Exception Handling</a:t>
            </a:r>
            <a:r>
              <a:rPr spc="-70" dirty="0"/>
              <a:t> </a:t>
            </a:r>
            <a:r>
              <a:rPr dirty="0"/>
              <a:t>Mechanism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13610" y="1677669"/>
            <a:ext cx="18605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z="1400" spc="210" dirty="0">
                <a:solidFill>
                  <a:srgbClr val="F2A346"/>
                </a:solidFill>
                <a:latin typeface="Symbol"/>
                <a:cs typeface="Symbol"/>
              </a:rPr>
              <a:t>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79039" y="1631951"/>
            <a:ext cx="3763010" cy="11258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just">
              <a:spcBef>
                <a:spcPts val="110"/>
              </a:spcBef>
            </a:pPr>
            <a:r>
              <a:rPr sz="2400" spc="5" dirty="0">
                <a:latin typeface="Arial"/>
                <a:cs typeface="Arial"/>
              </a:rPr>
              <a:t>When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i="1" dirty="0">
                <a:latin typeface="Arial"/>
                <a:cs typeface="Arial"/>
              </a:rPr>
              <a:t>try</a:t>
            </a:r>
            <a:r>
              <a:rPr sz="2400" dirty="0">
                <a:latin typeface="Arial"/>
                <a:cs typeface="Arial"/>
              </a:rPr>
              <a:t> block throws  </a:t>
            </a:r>
            <a:r>
              <a:rPr sz="2400" spc="5" dirty="0">
                <a:latin typeface="Arial"/>
                <a:cs typeface="Arial"/>
              </a:rPr>
              <a:t>an </a:t>
            </a:r>
            <a:r>
              <a:rPr sz="2400" dirty="0">
                <a:latin typeface="Arial"/>
                <a:cs typeface="Arial"/>
              </a:rPr>
              <a:t>exception the </a:t>
            </a:r>
            <a:r>
              <a:rPr sz="2400" spc="5" dirty="0">
                <a:latin typeface="Arial"/>
                <a:cs typeface="Arial"/>
              </a:rPr>
              <a:t>program  </a:t>
            </a:r>
            <a:r>
              <a:rPr sz="2400" dirty="0">
                <a:latin typeface="Arial"/>
                <a:cs typeface="Arial"/>
              </a:rPr>
              <a:t>control </a:t>
            </a:r>
            <a:r>
              <a:rPr sz="2400" spc="5" dirty="0">
                <a:latin typeface="Arial"/>
                <a:cs typeface="Arial"/>
              </a:rPr>
              <a:t>leaves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i="1" dirty="0">
                <a:latin typeface="Arial"/>
                <a:cs typeface="Arial"/>
              </a:rPr>
              <a:t>try</a:t>
            </a:r>
            <a:r>
              <a:rPr sz="2400" spc="1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block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479039" y="2731771"/>
            <a:ext cx="1794510" cy="3930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  <a:tabLst>
                <a:tab pos="929640" algn="l"/>
              </a:tabLst>
            </a:pPr>
            <a:r>
              <a:rPr sz="2400" spc="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5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	e</a:t>
            </a:r>
            <a:r>
              <a:rPr sz="2400" spc="10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te</a:t>
            </a:r>
            <a:r>
              <a:rPr sz="2400" dirty="0">
                <a:latin typeface="Arial"/>
                <a:cs typeface="Arial"/>
              </a:rPr>
              <a:t>rs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653114" y="2731771"/>
            <a:ext cx="1589405" cy="758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ctr">
              <a:spcBef>
                <a:spcPts val="110"/>
              </a:spcBef>
              <a:tabLst>
                <a:tab pos="829944" algn="l"/>
              </a:tabLst>
            </a:pPr>
            <a:r>
              <a:rPr sz="2400" spc="-5" dirty="0">
                <a:latin typeface="Arial"/>
                <a:cs typeface="Arial"/>
              </a:rPr>
              <a:t>th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i="1" spc="5" dirty="0">
                <a:latin typeface="Arial"/>
                <a:cs typeface="Arial"/>
              </a:rPr>
              <a:t>c</a:t>
            </a:r>
            <a:r>
              <a:rPr sz="2400" i="1" spc="-5" dirty="0">
                <a:latin typeface="Arial"/>
                <a:cs typeface="Arial"/>
              </a:rPr>
              <a:t>at</a:t>
            </a:r>
            <a:r>
              <a:rPr sz="2400" i="1" spc="15" dirty="0">
                <a:latin typeface="Arial"/>
                <a:cs typeface="Arial"/>
              </a:rPr>
              <a:t>c</a:t>
            </a:r>
            <a:r>
              <a:rPr sz="2400" i="1" spc="5" dirty="0">
                <a:latin typeface="Arial"/>
                <a:cs typeface="Arial"/>
              </a:rPr>
              <a:t>h</a:t>
            </a:r>
            <a:endParaRPr sz="2400" i="1" dirty="0">
              <a:latin typeface="Arial"/>
              <a:cs typeface="Arial"/>
            </a:endParaRPr>
          </a:p>
          <a:p>
            <a:pPr marL="76200" algn="ctr">
              <a:tabLst>
                <a:tab pos="828675" algn="l"/>
              </a:tabLst>
            </a:pPr>
            <a:r>
              <a:rPr sz="2400" dirty="0">
                <a:latin typeface="Arial"/>
                <a:cs typeface="Arial"/>
              </a:rPr>
              <a:t>the	</a:t>
            </a:r>
            <a:r>
              <a:rPr sz="2400" i="1" dirty="0">
                <a:latin typeface="Arial"/>
                <a:cs typeface="Arial"/>
              </a:rPr>
              <a:t>catch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479040" y="3097530"/>
            <a:ext cx="1951355" cy="7600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spcBef>
                <a:spcPts val="110"/>
              </a:spcBef>
              <a:tabLst>
                <a:tab pos="1683385" algn="l"/>
              </a:tabLst>
            </a:pPr>
            <a:r>
              <a:rPr sz="2400" spc="15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tat</a:t>
            </a:r>
            <a:r>
              <a:rPr sz="2400" spc="1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m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t	</a:t>
            </a:r>
            <a:r>
              <a:rPr sz="2400" spc="-5" dirty="0">
                <a:latin typeface="Arial"/>
                <a:cs typeface="Arial"/>
              </a:rPr>
              <a:t>of  </a:t>
            </a:r>
            <a:r>
              <a:rPr sz="2400" dirty="0">
                <a:latin typeface="Arial"/>
                <a:cs typeface="Arial"/>
              </a:rPr>
              <a:t>block.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13610" y="3950970"/>
            <a:ext cx="18605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z="1400" spc="210" dirty="0">
                <a:solidFill>
                  <a:srgbClr val="F2A346"/>
                </a:solidFill>
                <a:latin typeface="Symbol"/>
                <a:cs typeface="Symbol"/>
              </a:rPr>
              <a:t>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79039" y="3905251"/>
            <a:ext cx="3761740" cy="758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spcBef>
                <a:spcPts val="110"/>
              </a:spcBef>
            </a:pPr>
            <a:r>
              <a:rPr sz="2400" dirty="0">
                <a:latin typeface="Arial"/>
                <a:cs typeface="Arial"/>
              </a:rPr>
              <a:t>If the type of object thrown  </a:t>
            </a:r>
            <a:r>
              <a:rPr sz="2400" spc="5" dirty="0">
                <a:latin typeface="Arial"/>
                <a:cs typeface="Arial"/>
              </a:rPr>
              <a:t>matches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i="1" dirty="0">
                <a:latin typeface="Arial"/>
                <a:cs typeface="Arial"/>
              </a:rPr>
              <a:t>arg</a:t>
            </a:r>
            <a:r>
              <a:rPr sz="2400" dirty="0">
                <a:latin typeface="Arial"/>
                <a:cs typeface="Arial"/>
              </a:rPr>
              <a:t> type </a:t>
            </a:r>
            <a:r>
              <a:rPr sz="2400" spc="-5" dirty="0">
                <a:latin typeface="Arial"/>
                <a:cs typeface="Arial"/>
              </a:rPr>
              <a:t>in</a:t>
            </a:r>
            <a:r>
              <a:rPr sz="2400" spc="2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479039" y="4638041"/>
            <a:ext cx="3760470" cy="3930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  <a:tabLst>
                <a:tab pos="969644" algn="l"/>
                <a:tab pos="2366645" algn="l"/>
                <a:tab pos="3015615" algn="l"/>
              </a:tabLst>
            </a:pPr>
            <a:r>
              <a:rPr sz="2400" i="1" spc="15" dirty="0">
                <a:latin typeface="Arial"/>
                <a:cs typeface="Arial"/>
              </a:rPr>
              <a:t>c</a:t>
            </a:r>
            <a:r>
              <a:rPr sz="2400" i="1" spc="-5" dirty="0">
                <a:latin typeface="Arial"/>
                <a:cs typeface="Arial"/>
              </a:rPr>
              <a:t>at</a:t>
            </a:r>
            <a:r>
              <a:rPr sz="2400" i="1" spc="5" dirty="0">
                <a:latin typeface="Arial"/>
                <a:cs typeface="Arial"/>
              </a:rPr>
              <a:t>ch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5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ta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m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t	</a:t>
            </a:r>
            <a:r>
              <a:rPr sz="2400" spc="-5" dirty="0">
                <a:latin typeface="Arial"/>
                <a:cs typeface="Arial"/>
              </a:rPr>
              <a:t>th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i="1" spc="5" dirty="0">
                <a:latin typeface="Arial"/>
                <a:cs typeface="Arial"/>
              </a:rPr>
              <a:t>c</a:t>
            </a:r>
            <a:r>
              <a:rPr sz="2400" i="1" spc="-5" dirty="0">
                <a:latin typeface="Arial"/>
                <a:cs typeface="Arial"/>
              </a:rPr>
              <a:t>at</a:t>
            </a:r>
            <a:r>
              <a:rPr sz="2400" i="1" spc="5" dirty="0">
                <a:latin typeface="Arial"/>
                <a:cs typeface="Arial"/>
              </a:rPr>
              <a:t>ch</a:t>
            </a:r>
            <a:endParaRPr sz="2400" i="1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13610" y="5490209"/>
            <a:ext cx="18605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z="1400" spc="210" dirty="0">
                <a:solidFill>
                  <a:srgbClr val="F2A346"/>
                </a:solidFill>
                <a:latin typeface="Symbol"/>
                <a:cs typeface="Symbol"/>
              </a:rPr>
              <a:t>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79039" y="4930394"/>
            <a:ext cx="3763010" cy="163957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spcBef>
                <a:spcPts val="685"/>
              </a:spcBef>
            </a:pPr>
            <a:r>
              <a:rPr sz="2400" dirty="0">
                <a:latin typeface="Arial"/>
                <a:cs typeface="Arial"/>
              </a:rPr>
              <a:t>block is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executed.</a:t>
            </a:r>
          </a:p>
          <a:p>
            <a:pPr marL="12700" marR="5080" algn="just">
              <a:spcBef>
                <a:spcPts val="590"/>
              </a:spcBef>
            </a:pPr>
            <a:r>
              <a:rPr sz="2400" dirty="0">
                <a:latin typeface="Arial"/>
                <a:cs typeface="Arial"/>
              </a:rPr>
              <a:t>Otherwise the program is  terminated with the help </a:t>
            </a:r>
            <a:r>
              <a:rPr sz="2400" spc="-5" dirty="0">
                <a:latin typeface="Arial"/>
                <a:cs typeface="Arial"/>
              </a:rPr>
              <a:t>of  </a:t>
            </a:r>
            <a:r>
              <a:rPr sz="2400" i="1" dirty="0">
                <a:latin typeface="Arial"/>
                <a:cs typeface="Arial"/>
              </a:rPr>
              <a:t>abort( )</a:t>
            </a:r>
            <a:r>
              <a:rPr sz="2400" i="1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function.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3DEBB-F498-4C26-86FD-0872E3D23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704" y="0"/>
            <a:ext cx="4579373" cy="651387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/>
              <a:t>//</a:t>
            </a:r>
            <a:r>
              <a:rPr lang="en-US" sz="1400" dirty="0"/>
              <a:t>program to handle division-by-zero exception</a:t>
            </a:r>
            <a:endParaRPr lang="en-IN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/>
              <a:t>int main() </a:t>
            </a:r>
            <a:endParaRPr lang="en-US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/>
              <a:t>{ </a:t>
            </a:r>
            <a:endParaRPr lang="en-US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/>
              <a:t> int </a:t>
            </a:r>
            <a:r>
              <a:rPr lang="en-IN" sz="1400" dirty="0" err="1"/>
              <a:t>a,b</a:t>
            </a:r>
            <a:r>
              <a:rPr lang="en-IN" sz="1400" dirty="0"/>
              <a:t>; </a:t>
            </a:r>
            <a:endParaRPr lang="en-US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/>
              <a:t> </a:t>
            </a:r>
            <a:r>
              <a:rPr lang="en-IN" sz="1400" dirty="0" err="1"/>
              <a:t>cout</a:t>
            </a:r>
            <a:r>
              <a:rPr lang="en-IN" sz="1400" dirty="0"/>
              <a:t>&lt;&lt;”enter the values of a and b”; </a:t>
            </a:r>
            <a:endParaRPr lang="en-US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/>
              <a:t> </a:t>
            </a:r>
            <a:r>
              <a:rPr lang="en-IN" sz="1400" dirty="0" err="1"/>
              <a:t>cin</a:t>
            </a:r>
            <a:r>
              <a:rPr lang="en-IN" sz="1400" dirty="0"/>
              <a:t>&gt;&gt;a; </a:t>
            </a:r>
            <a:endParaRPr lang="en-US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/>
              <a:t> </a:t>
            </a:r>
            <a:r>
              <a:rPr lang="en-IN" sz="1400" dirty="0" err="1"/>
              <a:t>cin</a:t>
            </a:r>
            <a:r>
              <a:rPr lang="en-IN" sz="1400" dirty="0"/>
              <a:t>&gt;&gt;b; </a:t>
            </a:r>
            <a:endParaRPr lang="en-US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/>
              <a:t> int x = a- b; </a:t>
            </a:r>
            <a:endParaRPr lang="en-US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/>
              <a:t>  try</a:t>
            </a:r>
            <a:endParaRPr lang="en-US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/>
              <a:t>  { </a:t>
            </a:r>
            <a:endParaRPr lang="en-US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/>
              <a:t>      if(x!=0) </a:t>
            </a:r>
            <a:endParaRPr lang="en-US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/>
              <a:t>     { </a:t>
            </a:r>
            <a:endParaRPr lang="en-US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/>
              <a:t>      </a:t>
            </a:r>
            <a:r>
              <a:rPr lang="en-IN" sz="1400" dirty="0" err="1"/>
              <a:t>cout</a:t>
            </a:r>
            <a:r>
              <a:rPr lang="en-IN" sz="1400" dirty="0"/>
              <a:t>&lt;&lt;”Result(a/x) = “&lt;&lt;a/x&lt;&lt;”\n”; </a:t>
            </a:r>
            <a:endParaRPr lang="en-US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/>
              <a:t>     } </a:t>
            </a:r>
            <a:endParaRPr lang="en-US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/>
              <a:t>    else     //There is an exception</a:t>
            </a:r>
            <a:endParaRPr lang="en-US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/>
              <a:t>    { </a:t>
            </a:r>
            <a:endParaRPr lang="en-US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/>
              <a:t>      throw(x);     //Throws int object</a:t>
            </a:r>
            <a:endParaRPr lang="en-US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/>
              <a:t>     } </a:t>
            </a:r>
            <a:endParaRPr lang="en-US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/>
              <a:t> } </a:t>
            </a:r>
            <a:endParaRPr lang="en-US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/>
              <a:t> catch(int </a:t>
            </a:r>
            <a:r>
              <a:rPr lang="en-IN" sz="1400" dirty="0" err="1"/>
              <a:t>i</a:t>
            </a:r>
            <a:r>
              <a:rPr lang="en-IN" sz="1400" dirty="0"/>
              <a:t>)    //catches the exception</a:t>
            </a:r>
            <a:endParaRPr lang="en-US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/>
              <a:t> { </a:t>
            </a:r>
            <a:endParaRPr lang="en-US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/>
              <a:t>   </a:t>
            </a:r>
            <a:r>
              <a:rPr lang="en-IN" sz="1400" dirty="0" err="1"/>
              <a:t>cout</a:t>
            </a:r>
            <a:r>
              <a:rPr lang="en-IN" sz="1400" dirty="0"/>
              <a:t>&lt;&lt;”Exception caught : </a:t>
            </a:r>
            <a:r>
              <a:rPr lang="en-US" sz="1400" dirty="0"/>
              <a:t>DIVISION BY ZERO </a:t>
            </a:r>
            <a:r>
              <a:rPr lang="en-IN" sz="1400" dirty="0"/>
              <a:t>\n”; </a:t>
            </a:r>
            <a:endParaRPr lang="en-US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/>
              <a:t> } </a:t>
            </a:r>
            <a:endParaRPr lang="en-US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/>
              <a:t> </a:t>
            </a:r>
            <a:r>
              <a:rPr lang="en-IN" sz="1400" dirty="0" err="1"/>
              <a:t>cout</a:t>
            </a:r>
            <a:r>
              <a:rPr lang="en-IN" sz="1400" dirty="0"/>
              <a:t>&lt;&lt;”END”; </a:t>
            </a:r>
            <a:endParaRPr lang="en-US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/>
              <a:t> return 0;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/>
              <a:t>}</a:t>
            </a:r>
            <a:endParaRPr lang="en-US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9C423AD-5EDD-4099-A941-49630EF80DD3}"/>
              </a:ext>
            </a:extLst>
          </p:cNvPr>
          <p:cNvSpPr txBox="1">
            <a:spLocks/>
          </p:cNvSpPr>
          <p:nvPr/>
        </p:nvSpPr>
        <p:spPr>
          <a:xfrm>
            <a:off x="6644149" y="0"/>
            <a:ext cx="4579373" cy="65138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/>
              <a:t>OUTPUT: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/>
              <a:t>First Run: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/>
              <a:t>Enter the values of a and b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/>
              <a:t>  20   15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Result (a/x)  = 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END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Second   Run: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Enter the values of a and b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  10   10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 Exception Caught : DIVISION BY ZERO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END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31490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9D554-5825-45FA-B1FD-84DA92DDE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27680-C297-45B7-AC49-60F61E0DA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template can be used to create a family of classes or functions.</a:t>
            </a:r>
          </a:p>
          <a:p>
            <a:endParaRPr lang="en-US" dirty="0"/>
          </a:p>
          <a:p>
            <a:r>
              <a:rPr lang="en-US" dirty="0"/>
              <a:t>For </a:t>
            </a:r>
            <a:r>
              <a:rPr lang="en-US" dirty="0" err="1"/>
              <a:t>eg</a:t>
            </a:r>
            <a:r>
              <a:rPr lang="en-US" dirty="0"/>
              <a:t>: a class template for an array class would enable us to create arrays of various data types such as: int, float etc.</a:t>
            </a:r>
          </a:p>
          <a:p>
            <a:endParaRPr lang="en-US" dirty="0"/>
          </a:p>
          <a:p>
            <a:r>
              <a:rPr lang="en-US" dirty="0"/>
              <a:t>Templates are also known as parameterized classes or functions.</a:t>
            </a:r>
          </a:p>
          <a:p>
            <a:endParaRPr lang="en-US" dirty="0"/>
          </a:p>
          <a:p>
            <a:r>
              <a:rPr lang="en-US" dirty="0"/>
              <a:t>Template is a simple process to create a generic class with an anonymous type.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981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D37B1-52D1-40AF-8996-CC9ABD486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A0CC7-B152-41E4-9877-4AB501DF0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class template definition is very similar to an ordinary class definition except the prefix </a:t>
            </a:r>
            <a:r>
              <a:rPr lang="en-US" b="1" i="1" dirty="0"/>
              <a:t>template &lt;class T&gt; </a:t>
            </a:r>
            <a:r>
              <a:rPr lang="en-US" dirty="0"/>
              <a:t>and the use of type T.</a:t>
            </a:r>
          </a:p>
          <a:p>
            <a:r>
              <a:rPr lang="en-US" dirty="0"/>
              <a:t>A class created from class template is called a template class.</a:t>
            </a:r>
          </a:p>
          <a:p>
            <a:r>
              <a:rPr lang="en-US" dirty="0"/>
              <a:t>Syntax for defining object of a template class: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b="1" i="1" dirty="0" err="1"/>
              <a:t>classname</a:t>
            </a:r>
            <a:r>
              <a:rPr lang="en-US" b="1" i="1" dirty="0"/>
              <a:t>&lt;type&gt; </a:t>
            </a:r>
            <a:r>
              <a:rPr lang="en-US" b="1" i="1" dirty="0" err="1"/>
              <a:t>objectname</a:t>
            </a:r>
            <a:r>
              <a:rPr lang="en-US" b="1" i="1" dirty="0"/>
              <a:t>(</a:t>
            </a:r>
            <a:r>
              <a:rPr lang="en-US" b="1" i="1" dirty="0" err="1"/>
              <a:t>arglist</a:t>
            </a:r>
            <a:r>
              <a:rPr lang="en-US" b="1" i="1" dirty="0"/>
              <a:t>)</a:t>
            </a:r>
          </a:p>
          <a:p>
            <a:pPr marL="0" indent="0">
              <a:buNone/>
            </a:pPr>
            <a:endParaRPr lang="en-US" b="1" i="1" dirty="0"/>
          </a:p>
          <a:p>
            <a:pPr marL="457200" lvl="1" indent="0">
              <a:buNone/>
            </a:pPr>
            <a:r>
              <a:rPr lang="en-US" sz="2000" dirty="0"/>
              <a:t>Example:   vector &lt;int&gt; V1;</a:t>
            </a:r>
          </a:p>
          <a:p>
            <a:pPr marL="457200" lvl="1" indent="0">
              <a:buNone/>
            </a:pPr>
            <a:r>
              <a:rPr lang="en-US" sz="2000" dirty="0"/>
              <a:t>                    vector &lt;float&gt; V2;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The process of creating a specific class from a class template is called instantiation.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043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75607-F187-43DA-96E8-976C6431A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F7D89-842E-489B-BA43-78AC56C3E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913765" marR="2558415" indent="-913765">
              <a:lnSpc>
                <a:spcPct val="147000"/>
              </a:lnSpc>
              <a:spcAft>
                <a:spcPts val="0"/>
              </a:spcAft>
            </a:pPr>
            <a:r>
              <a:rPr lang="en-US" spc="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</a:t>
            </a:r>
            <a:r>
              <a:rPr lang="en-US" spc="1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enera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</a:t>
            </a:r>
            <a:r>
              <a:rPr lang="en-US" spc="2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pc="1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forma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lang="en-US" spc="1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pc="1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</a:t>
            </a:r>
            <a:r>
              <a:rPr lang="en-US" spc="2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pc="1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clas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en-US" spc="2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pc="1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templat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lang="en-US" spc="2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pc="1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n-US" b="1" i="1" spc="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lang="en-US" b="1" i="1" spc="1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lang="en-US" b="1" i="1" spc="1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</a:t>
            </a:r>
            <a:r>
              <a:rPr lang="en-US" b="1" i="1" spc="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lang="en-US" b="1" i="1" spc="1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</a:t>
            </a:r>
            <a:r>
              <a:rPr lang="en-US" b="1" i="1" spc="1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lang="en-US" b="1" i="1" spc="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lang="en-US" b="1" i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lang="en-US" b="1" i="1" spc="2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1" i="1" spc="1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&lt;clas</a:t>
            </a:r>
            <a:r>
              <a:rPr lang="en-US" b="1" i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en-US" b="1" i="1" spc="2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1" i="1" spc="1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lang="en-US" b="1" i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  <a:endParaRPr lang="en-US" sz="1400" b="1" i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165" marR="4539615" indent="0">
              <a:lnSpc>
                <a:spcPct val="147000"/>
              </a:lnSpc>
              <a:spcAft>
                <a:spcPts val="0"/>
              </a:spcAft>
              <a:buNone/>
            </a:pPr>
            <a:r>
              <a:rPr lang="en-US" b="1" i="1" spc="1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clas</a:t>
            </a:r>
            <a:r>
              <a:rPr lang="en-US" b="1" i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en-US" b="1" i="1" spc="1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1" i="1" spc="1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classnam</a:t>
            </a:r>
            <a:r>
              <a:rPr lang="en-US" b="1" i="1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lang="en-US" b="1" i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{</a:t>
            </a:r>
            <a:endParaRPr lang="en-US" sz="1400" b="1" i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020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b="1" i="1" spc="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</a:t>
            </a:r>
            <a:r>
              <a:rPr lang="en-US" b="1" i="1" spc="1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</a:t>
            </a:r>
            <a:r>
              <a:rPr lang="en-US" b="1" i="1" spc="1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…</a:t>
            </a:r>
            <a:r>
              <a:rPr lang="en-US" b="1" i="1" spc="1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…</a:t>
            </a:r>
            <a:r>
              <a:rPr lang="en-US" b="1" i="1" spc="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…</a:t>
            </a:r>
            <a:r>
              <a:rPr lang="en-US" b="1" i="1" spc="1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…</a:t>
            </a:r>
            <a:endParaRPr lang="en-US" sz="1400" b="1" i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100"/>
              </a:lnSpc>
              <a:spcAft>
                <a:spcPts val="70"/>
              </a:spcAft>
              <a:buNone/>
            </a:pPr>
            <a:r>
              <a:rPr lang="en-US" sz="1400" b="1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</a:t>
            </a:r>
            <a:endParaRPr lang="en-US" sz="1400" b="1" i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0200" marR="279400" indent="0">
              <a:lnSpc>
                <a:spcPct val="149000"/>
              </a:lnSpc>
              <a:spcAft>
                <a:spcPts val="0"/>
              </a:spcAft>
              <a:buNone/>
            </a:pPr>
            <a:r>
              <a:rPr lang="en-US" b="1" i="1" spc="1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</a:t>
            </a:r>
            <a:r>
              <a:rPr lang="en-US" b="1" i="1" spc="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</a:t>
            </a:r>
            <a:r>
              <a:rPr lang="en-US" b="1" i="1" spc="1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en-US" b="1" i="1" spc="1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</a:t>
            </a:r>
            <a:r>
              <a:rPr lang="en-US" b="1" i="1" spc="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lang="en-US" b="1" i="1" spc="1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en-US" b="1" i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en-US" b="1" i="1" spc="2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1" i="1" spc="1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membe</a:t>
            </a:r>
            <a:r>
              <a:rPr lang="en-US" b="1" i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lang="en-US" b="1" i="1" spc="2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1" i="1" spc="1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specificatio</a:t>
            </a:r>
            <a:r>
              <a:rPr lang="en-US" b="1" i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lang="en-US" b="1" i="1" spc="2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1" i="1" spc="1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wit</a:t>
            </a:r>
            <a:r>
              <a:rPr lang="en-US" b="1" i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 </a:t>
            </a:r>
            <a:r>
              <a:rPr lang="en-US" b="1" i="1" spc="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</a:t>
            </a:r>
            <a:r>
              <a:rPr lang="en-US" b="1" i="1" spc="1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/anonymou</a:t>
            </a:r>
            <a:r>
              <a:rPr lang="en-US" b="1" i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en-US" b="1" i="1" spc="3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1" i="1" spc="1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typ</a:t>
            </a:r>
            <a:r>
              <a:rPr lang="en-US" b="1" i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lang="en-US" b="1" i="1" spc="2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1" i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lang="en-US" b="1" i="1" spc="2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1" i="1" spc="1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whereve</a:t>
            </a:r>
            <a:r>
              <a:rPr lang="en-US" b="1" i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lang="en-US" b="1" i="1" spc="2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1" i="1" spc="1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appropriat</a:t>
            </a:r>
            <a:r>
              <a:rPr lang="en-US" b="1" i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 </a:t>
            </a:r>
            <a:r>
              <a:rPr lang="en-US" b="1" i="1" spc="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</a:t>
            </a:r>
            <a:r>
              <a:rPr lang="en-US" b="1" i="1" spc="1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</a:t>
            </a:r>
            <a:r>
              <a:rPr lang="en-US" b="1" i="1" spc="1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…</a:t>
            </a:r>
            <a:r>
              <a:rPr lang="en-US" b="1" i="1" spc="1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…</a:t>
            </a:r>
            <a:r>
              <a:rPr lang="en-US" b="1" i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en-US" sz="1400" b="1" i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165" indent="0">
              <a:lnSpc>
                <a:spcPct val="107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lang="en-US" b="1" i="1" spc="1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r>
              <a:rPr lang="en-US" b="1" i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endParaRPr lang="en-US" sz="1400" b="1" i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883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D7B58-6991-49AD-9944-1171687A9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304" y="12679"/>
            <a:ext cx="7482348" cy="637447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// Class (without template)  to compute scalar product of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// two int vectors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class vector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{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int *v;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int size;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public: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vector (int m)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{</a:t>
            </a:r>
          </a:p>
          <a:p>
            <a:pPr marL="1371600" lvl="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v= new int [ size = m];</a:t>
            </a:r>
          </a:p>
          <a:p>
            <a:pPr marL="1371600" lvl="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for(int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&lt;size;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marL="1371600" lvl="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v[</a:t>
            </a:r>
            <a:r>
              <a:rPr lang="en-US" dirty="0" err="1"/>
              <a:t>i</a:t>
            </a:r>
            <a:r>
              <a:rPr lang="en-US" dirty="0"/>
              <a:t>]=0;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}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vector (int * a)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{       </a:t>
            </a:r>
            <a:r>
              <a:rPr lang="en-US" dirty="0"/>
              <a:t>for(int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&lt;size;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marL="1371600" lvl="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v[</a:t>
            </a:r>
            <a:r>
              <a:rPr lang="en-US" dirty="0" err="1"/>
              <a:t>i</a:t>
            </a:r>
            <a:r>
              <a:rPr lang="en-US" dirty="0"/>
              <a:t>]=a[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}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int operator * (vector &amp;y)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{       </a:t>
            </a:r>
            <a:r>
              <a:rPr lang="en-US" dirty="0"/>
              <a:t>int sum=0;</a:t>
            </a:r>
          </a:p>
          <a:p>
            <a:pPr marL="1371600" lvl="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for (int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&lt;size;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marL="1371600" lvl="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sum +=  v[</a:t>
            </a:r>
            <a:r>
              <a:rPr lang="en-US" dirty="0" err="1"/>
              <a:t>i</a:t>
            </a:r>
            <a:r>
              <a:rPr lang="en-US" dirty="0"/>
              <a:t>] * y . v[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pPr marL="1371600" lvl="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return sum;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4F45A66-DD90-4961-81F3-7E3734F73ABA}"/>
              </a:ext>
            </a:extLst>
          </p:cNvPr>
          <p:cNvSpPr txBox="1">
            <a:spLocks/>
          </p:cNvSpPr>
          <p:nvPr/>
        </p:nvSpPr>
        <p:spPr>
          <a:xfrm>
            <a:off x="5739579" y="241761"/>
            <a:ext cx="4717027" cy="63744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63F759-D7E7-4449-B4CD-0592CAE7F70A}"/>
              </a:ext>
            </a:extLst>
          </p:cNvPr>
          <p:cNvSpPr/>
          <p:nvPr/>
        </p:nvSpPr>
        <p:spPr>
          <a:xfrm>
            <a:off x="8098092" y="12679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int main()</a:t>
            </a:r>
          </a:p>
          <a:p>
            <a:r>
              <a:rPr lang="en-US" dirty="0"/>
              <a:t>{</a:t>
            </a:r>
          </a:p>
          <a:p>
            <a:pPr lvl="1"/>
            <a:r>
              <a:rPr lang="en-US" dirty="0"/>
              <a:t>int x[3] = {1,2,3};</a:t>
            </a:r>
          </a:p>
          <a:p>
            <a:pPr lvl="1"/>
            <a:r>
              <a:rPr lang="en-US" dirty="0"/>
              <a:t>int y[3]= {4,5,6};</a:t>
            </a:r>
          </a:p>
          <a:p>
            <a:pPr lvl="1"/>
            <a:r>
              <a:rPr lang="en-US" dirty="0"/>
              <a:t>vector v1(3);</a:t>
            </a:r>
          </a:p>
          <a:p>
            <a:pPr lvl="1"/>
            <a:r>
              <a:rPr lang="en-US" dirty="0"/>
              <a:t>vector v2(3);</a:t>
            </a:r>
          </a:p>
          <a:p>
            <a:pPr lvl="1"/>
            <a:r>
              <a:rPr lang="en-US" dirty="0"/>
              <a:t>v1 = x ;</a:t>
            </a:r>
          </a:p>
          <a:p>
            <a:pPr lvl="1"/>
            <a:r>
              <a:rPr lang="en-US" dirty="0"/>
              <a:t>v2 = y ;</a:t>
            </a:r>
          </a:p>
          <a:p>
            <a:pPr lvl="1"/>
            <a:r>
              <a:rPr lang="en-US" dirty="0"/>
              <a:t>int R = v1 * v2 ;</a:t>
            </a:r>
          </a:p>
          <a:p>
            <a:pPr lvl="1"/>
            <a:r>
              <a:rPr lang="en-US" dirty="0" err="1"/>
              <a:t>cout</a:t>
            </a:r>
            <a:r>
              <a:rPr lang="en-US" dirty="0"/>
              <a:t>&lt;&lt; “ R = “ &lt;&lt; R ;</a:t>
            </a:r>
          </a:p>
          <a:p>
            <a:pPr lvl="1"/>
            <a:r>
              <a:rPr lang="en-US" dirty="0"/>
              <a:t>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4124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C6A6A-D363-4FDB-ABBF-74D1828F3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076" y="0"/>
            <a:ext cx="6091735" cy="68580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// Class Templates (Example):  Allows to create vector of any type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const size = 3;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template&lt;class T&gt;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class vector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{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T * v;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public: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vector()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{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v=new T[size];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for(int </a:t>
            </a:r>
            <a:r>
              <a:rPr lang="en-US" sz="1600" dirty="0" err="1"/>
              <a:t>i</a:t>
            </a:r>
            <a:r>
              <a:rPr lang="en-US" sz="1600" dirty="0"/>
              <a:t>=0; </a:t>
            </a:r>
            <a:r>
              <a:rPr lang="en-US" sz="1600" dirty="0" err="1"/>
              <a:t>i</a:t>
            </a:r>
            <a:r>
              <a:rPr lang="en-US" sz="1600" dirty="0"/>
              <a:t>&lt;size; </a:t>
            </a:r>
            <a:r>
              <a:rPr lang="en-US" sz="1600" dirty="0" err="1"/>
              <a:t>i</a:t>
            </a:r>
            <a:r>
              <a:rPr lang="en-US" sz="1600" dirty="0"/>
              <a:t>++)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v[</a:t>
            </a:r>
            <a:r>
              <a:rPr lang="en-US" sz="1600" dirty="0" err="1"/>
              <a:t>i</a:t>
            </a:r>
            <a:r>
              <a:rPr lang="en-US" sz="1600" dirty="0"/>
              <a:t>] = 0;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}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vector(T * a)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{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for(int </a:t>
            </a:r>
            <a:r>
              <a:rPr lang="en-US" sz="1600" dirty="0" err="1"/>
              <a:t>i</a:t>
            </a:r>
            <a:r>
              <a:rPr lang="en-US" sz="1600" dirty="0"/>
              <a:t>=0; </a:t>
            </a:r>
            <a:r>
              <a:rPr lang="en-US" sz="1600" dirty="0" err="1"/>
              <a:t>i</a:t>
            </a:r>
            <a:r>
              <a:rPr lang="en-US" sz="1600" dirty="0"/>
              <a:t>&lt;size; </a:t>
            </a:r>
            <a:r>
              <a:rPr lang="en-US" sz="1600" dirty="0" err="1"/>
              <a:t>i</a:t>
            </a:r>
            <a:r>
              <a:rPr lang="en-US" sz="1600" dirty="0"/>
              <a:t>++)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v[</a:t>
            </a:r>
            <a:r>
              <a:rPr lang="en-US" sz="1600" dirty="0" err="1"/>
              <a:t>i</a:t>
            </a:r>
            <a:r>
              <a:rPr lang="en-US" sz="1600" dirty="0"/>
              <a:t>] = a[</a:t>
            </a:r>
            <a:r>
              <a:rPr lang="en-US" sz="1600" dirty="0" err="1"/>
              <a:t>i</a:t>
            </a:r>
            <a:r>
              <a:rPr lang="en-US" sz="1600" dirty="0"/>
              <a:t>] ;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}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T operator * (vector &amp; y)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{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T sum = 0;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for(int </a:t>
            </a:r>
            <a:r>
              <a:rPr lang="en-US" sz="1600" dirty="0" err="1"/>
              <a:t>i</a:t>
            </a:r>
            <a:r>
              <a:rPr lang="en-US" sz="1600" dirty="0"/>
              <a:t>=0; </a:t>
            </a:r>
            <a:r>
              <a:rPr lang="en-US" sz="1600" dirty="0" err="1"/>
              <a:t>i</a:t>
            </a:r>
            <a:r>
              <a:rPr lang="en-US" sz="1600" dirty="0"/>
              <a:t>&lt;size; </a:t>
            </a:r>
            <a:r>
              <a:rPr lang="en-US" sz="1600" dirty="0" err="1"/>
              <a:t>i</a:t>
            </a:r>
            <a:r>
              <a:rPr lang="en-US" sz="1600" dirty="0"/>
              <a:t>++)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{       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      sum += v[</a:t>
            </a:r>
            <a:r>
              <a:rPr lang="en-US" sz="1600" dirty="0" err="1"/>
              <a:t>i</a:t>
            </a:r>
            <a:r>
              <a:rPr lang="en-US" sz="1600" dirty="0"/>
              <a:t>] * y. v[</a:t>
            </a:r>
            <a:r>
              <a:rPr lang="en-US" sz="1600" dirty="0" err="1"/>
              <a:t>i</a:t>
            </a:r>
            <a:r>
              <a:rPr lang="en-US" sz="1600" dirty="0"/>
              <a:t>];   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}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return sum;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};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5407C80-B8A8-450A-85DF-9E07D540CAE9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4343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1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F872918-AF51-40C0-B4C4-C0F296F87581}"/>
              </a:ext>
            </a:extLst>
          </p:cNvPr>
          <p:cNvSpPr txBox="1">
            <a:spLocks/>
          </p:cNvSpPr>
          <p:nvPr/>
        </p:nvSpPr>
        <p:spPr>
          <a:xfrm>
            <a:off x="7030067" y="124644"/>
            <a:ext cx="391258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int main()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{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2000" dirty="0"/>
              <a:t>int x[3] = {1,2,3};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2000" dirty="0"/>
              <a:t>int y[3] = {4,5,6};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2000" dirty="0"/>
              <a:t>vector &lt;int&gt; V1;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2000" dirty="0"/>
              <a:t>vector &lt;int&gt; V2;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2000" dirty="0"/>
              <a:t>V1 = x;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2000" dirty="0"/>
              <a:t>V2 = y;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2000" dirty="0"/>
              <a:t>int R = V1 * V2;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2000" dirty="0" err="1"/>
              <a:t>cout</a:t>
            </a:r>
            <a:r>
              <a:rPr lang="en-US" sz="2000" dirty="0"/>
              <a:t> &lt;&lt; “R = “ &lt;&lt; R;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2000" dirty="0"/>
              <a:t>return 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0275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52430-624A-40C4-B8C0-3B6489481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Templates with Multiple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83AFA-CDA4-4737-AFE9-884B3BE2B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can use more than one generic data type in a class template.</a:t>
            </a:r>
          </a:p>
          <a:p>
            <a:r>
              <a:rPr lang="en-US" dirty="0"/>
              <a:t>Syntax: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sz="2800" dirty="0"/>
              <a:t>template &lt;class T1, class T2&gt;</a:t>
            </a:r>
          </a:p>
          <a:p>
            <a:pPr marL="914400" lvl="2" indent="0">
              <a:buNone/>
            </a:pPr>
            <a:r>
              <a:rPr lang="en-US" sz="2800" dirty="0"/>
              <a:t>class </a:t>
            </a:r>
            <a:r>
              <a:rPr lang="en-US" sz="2800" dirty="0" err="1"/>
              <a:t>classname</a:t>
            </a:r>
            <a:endParaRPr lang="en-US" sz="2800" dirty="0"/>
          </a:p>
          <a:p>
            <a:pPr marL="914400" lvl="2" indent="0">
              <a:buNone/>
            </a:pPr>
            <a:r>
              <a:rPr lang="en-US" sz="2800" dirty="0"/>
              <a:t>{</a:t>
            </a:r>
          </a:p>
          <a:p>
            <a:pPr marL="914400" lvl="2" indent="0">
              <a:buNone/>
            </a:pPr>
            <a:r>
              <a:rPr lang="en-US" sz="2800" dirty="0"/>
              <a:t>………</a:t>
            </a:r>
          </a:p>
          <a:p>
            <a:pPr marL="914400" lvl="2" indent="0">
              <a:buNone/>
            </a:pPr>
            <a:r>
              <a:rPr lang="en-US" sz="2800" dirty="0"/>
              <a:t>………</a:t>
            </a:r>
          </a:p>
          <a:p>
            <a:pPr marL="914400" lvl="2" indent="0">
              <a:buNone/>
            </a:pPr>
            <a:r>
              <a:rPr lang="en-US" sz="2800" dirty="0"/>
              <a:t>………</a:t>
            </a:r>
          </a:p>
          <a:p>
            <a:pPr marL="914400" lvl="2" indent="0">
              <a:buNone/>
            </a:pPr>
            <a:r>
              <a:rPr lang="en-US" sz="28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007800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0B74E-9988-4651-8370-10AA911A2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458" y="1061888"/>
            <a:ext cx="5319252" cy="610813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template&lt;class T1, class T2&gt;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 class Test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{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 </a:t>
            </a:r>
            <a:r>
              <a:rPr lang="en-US" sz="1800" dirty="0"/>
              <a:t>T1 a;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T2 b;</a:t>
            </a:r>
          </a:p>
          <a:p>
            <a:pPr marL="225425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public: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Test(T1 x, T2 y)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{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 a = x;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b = y;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}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void show()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{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 </a:t>
            </a:r>
            <a:r>
              <a:rPr lang="en-US" sz="1800" dirty="0" err="1"/>
              <a:t>cout</a:t>
            </a:r>
            <a:r>
              <a:rPr lang="en-US" sz="1800" dirty="0"/>
              <a:t>&lt;&lt;a;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</a:t>
            </a:r>
            <a:r>
              <a:rPr lang="en-US" sz="1800" dirty="0" err="1"/>
              <a:t>cout</a:t>
            </a:r>
            <a:r>
              <a:rPr lang="en-US" sz="1800" dirty="0"/>
              <a:t>&lt;&lt;b;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841C63-4094-47AE-9EE9-52318CC7DD4B}"/>
              </a:ext>
            </a:extLst>
          </p:cNvPr>
          <p:cNvSpPr/>
          <p:nvPr/>
        </p:nvSpPr>
        <p:spPr>
          <a:xfrm>
            <a:off x="5702710" y="970252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int main()</a:t>
            </a:r>
          </a:p>
          <a:p>
            <a:r>
              <a:rPr lang="en-US" dirty="0"/>
              <a:t>{</a:t>
            </a:r>
          </a:p>
          <a:p>
            <a:pPr lvl="1"/>
            <a:r>
              <a:rPr lang="en-US" dirty="0"/>
              <a:t>Test &lt;float, int&gt; test1(1.23, 123);</a:t>
            </a:r>
          </a:p>
          <a:p>
            <a:pPr lvl="1"/>
            <a:r>
              <a:rPr lang="en-US" dirty="0"/>
              <a:t>Test &lt;int, char&gt; </a:t>
            </a:r>
            <a:r>
              <a:rPr lang="en-US"/>
              <a:t>test2(100, ’W</a:t>
            </a:r>
            <a:r>
              <a:rPr lang="en-US" dirty="0"/>
              <a:t>’);</a:t>
            </a:r>
          </a:p>
          <a:p>
            <a:pPr lvl="1"/>
            <a:r>
              <a:rPr lang="en-US" dirty="0"/>
              <a:t>test1.show();</a:t>
            </a:r>
          </a:p>
          <a:p>
            <a:pPr lvl="1"/>
            <a:r>
              <a:rPr lang="en-US" dirty="0"/>
              <a:t>test2.show();</a:t>
            </a:r>
          </a:p>
          <a:p>
            <a:pPr lvl="1"/>
            <a:r>
              <a:rPr lang="en-US" dirty="0"/>
              <a:t>return 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EB883F-D453-4998-9259-54DF716E5D2F}"/>
              </a:ext>
            </a:extLst>
          </p:cNvPr>
          <p:cNvSpPr/>
          <p:nvPr/>
        </p:nvSpPr>
        <p:spPr>
          <a:xfrm>
            <a:off x="5879691" y="3555575"/>
            <a:ext cx="346095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Output:</a:t>
            </a:r>
          </a:p>
          <a:p>
            <a:r>
              <a:rPr lang="en-US" dirty="0"/>
              <a:t>1.23</a:t>
            </a:r>
          </a:p>
          <a:p>
            <a:r>
              <a:rPr lang="en-US" dirty="0"/>
              <a:t>123</a:t>
            </a:r>
          </a:p>
          <a:p>
            <a:r>
              <a:rPr lang="en-US" dirty="0"/>
              <a:t>100</a:t>
            </a:r>
          </a:p>
          <a:p>
            <a:r>
              <a:rPr lang="en-US" dirty="0"/>
              <a:t>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440760-DED0-40CB-A2EC-0EB95302B2FD}"/>
              </a:ext>
            </a:extLst>
          </p:cNvPr>
          <p:cNvSpPr txBox="1"/>
          <p:nvPr/>
        </p:nvSpPr>
        <p:spPr>
          <a:xfrm>
            <a:off x="393290" y="216310"/>
            <a:ext cx="8947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Class Templates with Multiple Parameters</a:t>
            </a:r>
          </a:p>
        </p:txBody>
      </p:sp>
    </p:spTree>
    <p:extLst>
      <p:ext uri="{BB962C8B-B14F-4D97-AF65-F5344CB8AC3E}">
        <p14:creationId xmlns:p14="http://schemas.microsoft.com/office/powerpoint/2010/main" val="2977622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1923</Words>
  <Application>Microsoft Office PowerPoint</Application>
  <PresentationFormat>Widescreen</PresentationFormat>
  <Paragraphs>393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Symbol</vt:lpstr>
      <vt:lpstr>Verdana</vt:lpstr>
      <vt:lpstr>Office Theme</vt:lpstr>
      <vt:lpstr>Templates and Exception Handling</vt:lpstr>
      <vt:lpstr>INTRODUCTION</vt:lpstr>
      <vt:lpstr>INTRODUCTION</vt:lpstr>
      <vt:lpstr>Class Templates</vt:lpstr>
      <vt:lpstr>Class Templates</vt:lpstr>
      <vt:lpstr>PowerPoint Presentation</vt:lpstr>
      <vt:lpstr>PowerPoint Presentation</vt:lpstr>
      <vt:lpstr>Class Templates with Multiple Parameters</vt:lpstr>
      <vt:lpstr>PowerPoint Presentation</vt:lpstr>
      <vt:lpstr>Function Templates</vt:lpstr>
      <vt:lpstr>Function Template</vt:lpstr>
      <vt:lpstr>PowerPoint Presentation</vt:lpstr>
      <vt:lpstr>Function Template with Multiple Parameters</vt:lpstr>
      <vt:lpstr>Function Template with Multiple Parameters</vt:lpstr>
      <vt:lpstr>Overloading of Template Functions</vt:lpstr>
      <vt:lpstr>PowerPoint Presentation</vt:lpstr>
      <vt:lpstr>Exception Handling</vt:lpstr>
      <vt:lpstr>PowerPoint Presentation</vt:lpstr>
      <vt:lpstr>Exception Handling</vt:lpstr>
      <vt:lpstr>Exception Handling Mechanism</vt:lpstr>
      <vt:lpstr>Exception Handling Mechanism</vt:lpstr>
      <vt:lpstr>Exception Handling Mechanism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Raju K</dc:creator>
  <cp:lastModifiedBy>Raju K</cp:lastModifiedBy>
  <cp:revision>32</cp:revision>
  <dcterms:created xsi:type="dcterms:W3CDTF">2019-03-14T09:54:23Z</dcterms:created>
  <dcterms:modified xsi:type="dcterms:W3CDTF">2020-04-05T11:10:48Z</dcterms:modified>
</cp:coreProperties>
</file>