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64" r:id="rId4"/>
    <p:sldId id="270" r:id="rId5"/>
    <p:sldId id="259" r:id="rId6"/>
    <p:sldId id="260" r:id="rId7"/>
    <p:sldId id="261" r:id="rId8"/>
    <p:sldId id="262" r:id="rId9"/>
    <p:sldId id="263" r:id="rId10"/>
    <p:sldId id="265" r:id="rId11"/>
    <p:sldId id="267" r:id="rId12"/>
    <p:sldId id="27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0F8F60-736B-4890-8147-6BC6A35CC46E}">
          <p14:sldIdLst>
            <p14:sldId id="257"/>
            <p14:sldId id="258"/>
            <p14:sldId id="264"/>
            <p14:sldId id="270"/>
          </p14:sldIdLst>
        </p14:section>
        <p14:section name="Untitled Section" id="{636DAB68-DB81-4741-AFFA-10BC6701C6ED}">
          <p14:sldIdLst>
            <p14:sldId id="259"/>
            <p14:sldId id="260"/>
            <p14:sldId id="261"/>
            <p14:sldId id="262"/>
            <p14:sldId id="263"/>
            <p14:sldId id="265"/>
            <p14:sldId id="267"/>
            <p14:sldId id="27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7" d="100"/>
          <a:sy n="67" d="100"/>
        </p:scale>
        <p:origin x="6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A DEVI" userId="3aaaaf5dc4aaaf81" providerId="LiveId" clId="{30724EC0-3ED8-469A-8BBE-7E9F46C1048E}"/>
    <pc:docChg chg="modSld">
      <pc:chgData name="MANISHA DEVI" userId="3aaaaf5dc4aaaf81" providerId="LiveId" clId="{30724EC0-3ED8-469A-8BBE-7E9F46C1048E}" dt="2024-05-25T20:33:06.136" v="2" actId="20577"/>
      <pc:docMkLst>
        <pc:docMk/>
      </pc:docMkLst>
      <pc:sldChg chg="modSp mod">
        <pc:chgData name="MANISHA DEVI" userId="3aaaaf5dc4aaaf81" providerId="LiveId" clId="{30724EC0-3ED8-469A-8BBE-7E9F46C1048E}" dt="2024-05-25T20:33:06.136" v="2" actId="20577"/>
        <pc:sldMkLst>
          <pc:docMk/>
          <pc:sldMk cId="2565747412" sldId="257"/>
        </pc:sldMkLst>
        <pc:spChg chg="mod">
          <ac:chgData name="MANISHA DEVI" userId="3aaaaf5dc4aaaf81" providerId="LiveId" clId="{30724EC0-3ED8-469A-8BBE-7E9F46C1048E}" dt="2024-05-25T20:33:06.136" v="2" actId="20577"/>
          <ac:spMkLst>
            <pc:docMk/>
            <pc:sldMk cId="2565747412" sldId="257"/>
            <ac:spMk id="3" creationId="{2F35C993-9A6E-5961-29A1-8DF72F2E3E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F3543-BF16-4B4B-A2E6-2658FFF410C1}" type="datetimeFigureOut">
              <a:rPr lang="en-IN" smtClean="0"/>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00070-52D9-488F-A14C-D0DCEAB1BC24}" type="slidenum">
              <a:rPr lang="en-IN" smtClean="0"/>
              <a:t>‹#›</a:t>
            </a:fld>
            <a:endParaRPr lang="en-IN"/>
          </a:p>
        </p:txBody>
      </p:sp>
    </p:spTree>
    <p:extLst>
      <p:ext uri="{BB962C8B-B14F-4D97-AF65-F5344CB8AC3E}">
        <p14:creationId xmlns:p14="http://schemas.microsoft.com/office/powerpoint/2010/main" val="342130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000070-52D9-488F-A14C-D0DCEAB1BC24}" type="slidenum">
              <a:rPr lang="en-IN" smtClean="0"/>
              <a:t>7</a:t>
            </a:fld>
            <a:endParaRPr lang="en-IN"/>
          </a:p>
        </p:txBody>
      </p:sp>
    </p:spTree>
    <p:extLst>
      <p:ext uri="{BB962C8B-B14F-4D97-AF65-F5344CB8AC3E}">
        <p14:creationId xmlns:p14="http://schemas.microsoft.com/office/powerpoint/2010/main" val="803592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9FB6006-6E80-49C7-8CDA-F10ED1AFD7E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07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67DDD0-D2BE-456D-8585-ECFA531721C4}"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FB6006-6E80-49C7-8CDA-F10ED1AFD7E7}" type="slidenum">
              <a:rPr lang="en-IN" smtClean="0"/>
              <a:t>‹#›</a:t>
            </a:fld>
            <a:endParaRPr lang="en-IN"/>
          </a:p>
        </p:txBody>
      </p:sp>
    </p:spTree>
    <p:extLst>
      <p:ext uri="{BB962C8B-B14F-4D97-AF65-F5344CB8AC3E}">
        <p14:creationId xmlns:p14="http://schemas.microsoft.com/office/powerpoint/2010/main" val="249539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4330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8950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spTree>
    <p:extLst>
      <p:ext uri="{BB962C8B-B14F-4D97-AF65-F5344CB8AC3E}">
        <p14:creationId xmlns:p14="http://schemas.microsoft.com/office/powerpoint/2010/main" val="3345486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256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091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254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8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spTree>
    <p:extLst>
      <p:ext uri="{BB962C8B-B14F-4D97-AF65-F5344CB8AC3E}">
        <p14:creationId xmlns:p14="http://schemas.microsoft.com/office/powerpoint/2010/main" val="247763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7DDD0-D2BE-456D-8585-ECFA531721C4}"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FB6006-6E80-49C7-8CDA-F10ED1AFD7E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88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7DDD0-D2BE-456D-8585-ECFA531721C4}"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FB6006-6E80-49C7-8CDA-F10ED1AFD7E7}" type="slidenum">
              <a:rPr lang="en-IN" smtClean="0"/>
              <a:t>‹#›</a:t>
            </a:fld>
            <a:endParaRPr lang="en-IN"/>
          </a:p>
        </p:txBody>
      </p:sp>
    </p:spTree>
    <p:extLst>
      <p:ext uri="{BB962C8B-B14F-4D97-AF65-F5344CB8AC3E}">
        <p14:creationId xmlns:p14="http://schemas.microsoft.com/office/powerpoint/2010/main" val="426951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7DDD0-D2BE-456D-8585-ECFA531721C4}" type="datetimeFigureOut">
              <a:rPr lang="en-IN" smtClean="0"/>
              <a:t>26-05-2024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FB6006-6E80-49C7-8CDA-F10ED1AFD7E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20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7DDD0-D2BE-456D-8585-ECFA531721C4}" type="datetimeFigureOut">
              <a:rPr lang="en-IN" smtClean="0"/>
              <a:t>26-05-2024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FB6006-6E80-49C7-8CDA-F10ED1AFD7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57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7DDD0-D2BE-456D-8585-ECFA531721C4}" type="datetimeFigureOut">
              <a:rPr lang="en-IN" smtClean="0"/>
              <a:t>26-05-2024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FB6006-6E80-49C7-8CDA-F10ED1AFD7E7}" type="slidenum">
              <a:rPr lang="en-IN" smtClean="0"/>
              <a:t>‹#›</a:t>
            </a:fld>
            <a:endParaRPr lang="en-IN"/>
          </a:p>
        </p:txBody>
      </p:sp>
    </p:spTree>
    <p:extLst>
      <p:ext uri="{BB962C8B-B14F-4D97-AF65-F5344CB8AC3E}">
        <p14:creationId xmlns:p14="http://schemas.microsoft.com/office/powerpoint/2010/main" val="225611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67DDD0-D2BE-456D-8585-ECFA531721C4}"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FB6006-6E80-49C7-8CDA-F10ED1AFD7E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887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67DDD0-D2BE-456D-8585-ECFA531721C4}"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FB6006-6E80-49C7-8CDA-F10ED1AFD7E7}" type="slidenum">
              <a:rPr lang="en-IN" smtClean="0"/>
              <a:t>‹#›</a:t>
            </a:fld>
            <a:endParaRPr lang="en-IN"/>
          </a:p>
        </p:txBody>
      </p:sp>
    </p:spTree>
    <p:extLst>
      <p:ext uri="{BB962C8B-B14F-4D97-AF65-F5344CB8AC3E}">
        <p14:creationId xmlns:p14="http://schemas.microsoft.com/office/powerpoint/2010/main" val="124858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67DDD0-D2BE-456D-8585-ECFA531721C4}" type="datetimeFigureOut">
              <a:rPr lang="en-IN" smtClean="0"/>
              <a:t>26-05-2024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FB6006-6E80-49C7-8CDA-F10ED1AFD7E7}" type="slidenum">
              <a:rPr lang="en-IN" smtClean="0"/>
              <a:t>‹#›</a:t>
            </a:fld>
            <a:endParaRPr lang="en-IN"/>
          </a:p>
        </p:txBody>
      </p:sp>
    </p:spTree>
    <p:extLst>
      <p:ext uri="{BB962C8B-B14F-4D97-AF65-F5344CB8AC3E}">
        <p14:creationId xmlns:p14="http://schemas.microsoft.com/office/powerpoint/2010/main" val="2248926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365-2EEB-B379-5325-5C3593FD8934}"/>
              </a:ext>
            </a:extLst>
          </p:cNvPr>
          <p:cNvSpPr>
            <a:spLocks noGrp="1"/>
          </p:cNvSpPr>
          <p:nvPr>
            <p:ph type="title"/>
          </p:nvPr>
        </p:nvSpPr>
        <p:spPr/>
        <p:txBody>
          <a:bodyPr>
            <a:normAutofit fontScale="90000"/>
          </a:bodyPr>
          <a:lstStyle/>
          <a:p>
            <a:r>
              <a:rPr lang="en-IN" dirty="0"/>
              <a:t>ACADEMIC PERFORMANCE FORECASTING</a:t>
            </a:r>
          </a:p>
        </p:txBody>
      </p:sp>
      <p:sp>
        <p:nvSpPr>
          <p:cNvPr id="3" name="Content Placeholder 2">
            <a:extLst>
              <a:ext uri="{FF2B5EF4-FFF2-40B4-BE49-F238E27FC236}">
                <a16:creationId xmlns:a16="http://schemas.microsoft.com/office/drawing/2014/main" id="{2F35C993-9A6E-5961-29A1-8DF72F2E3EFD}"/>
              </a:ext>
            </a:extLst>
          </p:cNvPr>
          <p:cNvSpPr>
            <a:spLocks noGrp="1"/>
          </p:cNvSpPr>
          <p:nvPr>
            <p:ph idx="1"/>
          </p:nvPr>
        </p:nvSpPr>
        <p:spPr/>
        <p:txBody>
          <a:bodyPr>
            <a:normAutofit lnSpcReduction="10000"/>
          </a:bodyPr>
          <a:lstStyle/>
          <a:p>
            <a:pPr marL="0" indent="0">
              <a:buNone/>
            </a:pPr>
            <a:r>
              <a:rPr lang="en-IN" dirty="0"/>
              <a:t>                        </a:t>
            </a:r>
          </a:p>
          <a:p>
            <a:pPr marL="0" indent="0">
              <a:buNone/>
            </a:pPr>
            <a:r>
              <a:rPr lang="en-IN" b="1" dirty="0"/>
              <a:t>                            Guided</a:t>
            </a:r>
            <a:r>
              <a:rPr lang="en-IN" dirty="0"/>
              <a:t> </a:t>
            </a:r>
            <a:r>
              <a:rPr lang="en-IN" b="1" dirty="0"/>
              <a:t>by </a:t>
            </a:r>
            <a:r>
              <a:rPr lang="en-IN" dirty="0"/>
              <a:t>- Mrs.E.Pooja (Assitant Professor ,CSBS)</a:t>
            </a:r>
          </a:p>
          <a:p>
            <a:pPr marL="0" indent="0">
              <a:buNone/>
            </a:pPr>
            <a:r>
              <a:rPr lang="en-IN" dirty="0"/>
              <a:t>                                                              </a:t>
            </a:r>
          </a:p>
          <a:p>
            <a:pPr marL="0" indent="0">
              <a:buNone/>
            </a:pPr>
            <a:r>
              <a:rPr lang="en-IN" b="1" dirty="0"/>
              <a:t>                                                               Presented by</a:t>
            </a:r>
          </a:p>
          <a:p>
            <a:pPr marL="0" indent="0">
              <a:buNone/>
            </a:pPr>
            <a:r>
              <a:rPr lang="en-IN" dirty="0"/>
              <a:t>                                                                          Harini. J CSBS</a:t>
            </a:r>
          </a:p>
          <a:p>
            <a:pPr marL="0" indent="0">
              <a:buNone/>
            </a:pPr>
            <a:r>
              <a:rPr lang="en-IN" dirty="0"/>
              <a:t>                                                                          Manisha Devi. S CSBS</a:t>
            </a:r>
          </a:p>
          <a:p>
            <a:pPr marL="0" indent="0">
              <a:buNone/>
            </a:pPr>
            <a:r>
              <a:rPr lang="en-IN" dirty="0"/>
              <a:t>                                                                          Dhakshna Moorthy. D CSBS</a:t>
            </a:r>
          </a:p>
        </p:txBody>
      </p:sp>
    </p:spTree>
    <p:extLst>
      <p:ext uri="{BB962C8B-B14F-4D97-AF65-F5344CB8AC3E}">
        <p14:creationId xmlns:p14="http://schemas.microsoft.com/office/powerpoint/2010/main" val="256574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4A68-7A93-4D9B-63AF-A08DB0453574}"/>
              </a:ext>
            </a:extLst>
          </p:cNvPr>
          <p:cNvSpPr>
            <a:spLocks noGrp="1"/>
          </p:cNvSpPr>
          <p:nvPr>
            <p:ph type="title"/>
          </p:nvPr>
        </p:nvSpPr>
        <p:spPr/>
        <p:txBody>
          <a:bodyPr/>
          <a:lstStyle/>
          <a:p>
            <a:r>
              <a:rPr lang="en-IN" dirty="0"/>
              <a:t>ALGORITHM USED</a:t>
            </a:r>
          </a:p>
        </p:txBody>
      </p:sp>
      <p:sp>
        <p:nvSpPr>
          <p:cNvPr id="3" name="Content Placeholder 2">
            <a:extLst>
              <a:ext uri="{FF2B5EF4-FFF2-40B4-BE49-F238E27FC236}">
                <a16:creationId xmlns:a16="http://schemas.microsoft.com/office/drawing/2014/main" id="{EEDD0254-CA17-79EA-E073-1A4B5E446FDF}"/>
              </a:ext>
            </a:extLst>
          </p:cNvPr>
          <p:cNvSpPr>
            <a:spLocks noGrp="1"/>
          </p:cNvSpPr>
          <p:nvPr>
            <p:ph idx="1"/>
          </p:nvPr>
        </p:nvSpPr>
        <p:spPr/>
        <p:txBody>
          <a:bodyPr>
            <a:normAutofit fontScale="92500"/>
          </a:bodyPr>
          <a:lstStyle/>
          <a:p>
            <a:r>
              <a:rPr lang="en-IN" dirty="0"/>
              <a:t>Linear regression Algorithm :</a:t>
            </a:r>
          </a:p>
          <a:p>
            <a:pPr marL="0" indent="0">
              <a:buNone/>
            </a:pPr>
            <a:r>
              <a:rPr lang="en-IN" dirty="0"/>
              <a:t>		 		</a:t>
            </a:r>
            <a:r>
              <a:rPr lang="en-US" dirty="0"/>
              <a:t>The Train Using </a:t>
            </a:r>
            <a:r>
              <a:rPr lang="en-US" dirty="0" err="1"/>
              <a:t>AutoML</a:t>
            </a:r>
            <a:r>
              <a:rPr lang="en-US" dirty="0"/>
              <a:t> tool uses linear regression, a supervised machine learning technique, to identify a linear equation that best captures the relationship between the explanatory and dependent variables. This is accomplished by use least squares to fit a line to the data. The line seeks to reduce the residuals' sum of squares. The gap between the explanatory variable's true value and its line is known as the residual. Iteratively finding the line of best fit is a procedure. </a:t>
            </a:r>
            <a:br>
              <a:rPr lang="en-US" dirty="0"/>
            </a:br>
            <a:br>
              <a:rPr lang="en-US" dirty="0"/>
            </a:br>
            <a:endParaRPr lang="en-IN" dirty="0"/>
          </a:p>
        </p:txBody>
      </p:sp>
    </p:spTree>
    <p:extLst>
      <p:ext uri="{BB962C8B-B14F-4D97-AF65-F5344CB8AC3E}">
        <p14:creationId xmlns:p14="http://schemas.microsoft.com/office/powerpoint/2010/main" val="411041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CC56-6BC3-C536-50F3-4449E5B24B05}"/>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0BF54C68-BFD3-8D13-47A1-58C9CB035D05}"/>
              </a:ext>
            </a:extLst>
          </p:cNvPr>
          <p:cNvSpPr>
            <a:spLocks noGrp="1"/>
          </p:cNvSpPr>
          <p:nvPr>
            <p:ph idx="1"/>
          </p:nvPr>
        </p:nvSpPr>
        <p:spPr/>
        <p:txBody>
          <a:bodyPr>
            <a:normAutofit fontScale="55000" lnSpcReduction="20000"/>
          </a:bodyPr>
          <a:lstStyle/>
          <a:p>
            <a:r>
              <a:rPr lang="en-US" sz="2900" dirty="0"/>
              <a:t>Early intervention enables teachers to see troublesome pupils early on and offer the appropriate assistance. </a:t>
            </a:r>
            <a:br>
              <a:rPr lang="en-US" sz="2900" dirty="0"/>
            </a:br>
            <a:r>
              <a:rPr lang="en-US" sz="2900" dirty="0" err="1"/>
              <a:t>Personalised</a:t>
            </a:r>
            <a:r>
              <a:rPr lang="en-US" sz="2900" dirty="0"/>
              <a:t> learning makes it possible to create study schedules and materials that are specifically catered to each student's needs and expected performance. </a:t>
            </a:r>
          </a:p>
          <a:p>
            <a:r>
              <a:rPr lang="en-US" sz="2900" dirty="0"/>
              <a:t>Resource </a:t>
            </a:r>
            <a:r>
              <a:rPr lang="en-US" sz="2900" dirty="0" err="1"/>
              <a:t>optimisation</a:t>
            </a:r>
            <a:r>
              <a:rPr lang="en-US" sz="2900" dirty="0"/>
              <a:t>: By predicting student demand for courses, it assists educational institutions in allocating resources as effectively as possible. </a:t>
            </a:r>
          </a:p>
          <a:p>
            <a:r>
              <a:rPr lang="en-US" sz="2900" dirty="0"/>
              <a:t>Academic counselling: Assists students who are at danger of performing below expectations with focused counselling and support services. </a:t>
            </a:r>
            <a:br>
              <a:rPr lang="en-US" sz="2900" dirty="0"/>
            </a:br>
            <a:r>
              <a:rPr lang="en-US" sz="2900" dirty="0"/>
              <a:t>Better Outcomes: Prevents problems before they get worse, which improves academic results. </a:t>
            </a:r>
            <a:br>
              <a:rPr lang="en-US" sz="2900" dirty="0"/>
            </a:br>
            <a:r>
              <a:rPr lang="en-US" sz="2900" dirty="0"/>
              <a:t>Data-Informed Decision Making: Provides administrators and teachers with data-driven insights to guide educational actions and policies. </a:t>
            </a:r>
            <a:br>
              <a:rPr lang="en-US" sz="2900" dirty="0"/>
            </a:br>
            <a:br>
              <a:rPr lang="en-US" dirty="0"/>
            </a:br>
            <a:br>
              <a:rPr lang="en-US" dirty="0"/>
            </a:br>
            <a:endParaRPr lang="en-IN" dirty="0"/>
          </a:p>
        </p:txBody>
      </p:sp>
    </p:spTree>
    <p:extLst>
      <p:ext uri="{BB962C8B-B14F-4D97-AF65-F5344CB8AC3E}">
        <p14:creationId xmlns:p14="http://schemas.microsoft.com/office/powerpoint/2010/main" val="268743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6454-1F24-9D7E-7EDC-F126F0C2023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2972CD1-F334-D62C-BA38-20D60A31C15B}"/>
              </a:ext>
            </a:extLst>
          </p:cNvPr>
          <p:cNvSpPr>
            <a:spLocks noGrp="1"/>
          </p:cNvSpPr>
          <p:nvPr>
            <p:ph idx="1"/>
          </p:nvPr>
        </p:nvSpPr>
        <p:spPr/>
        <p:txBody>
          <a:bodyPr>
            <a:normAutofit lnSpcReduction="10000"/>
          </a:bodyPr>
          <a:lstStyle/>
          <a:p>
            <a:r>
              <a:rPr lang="en-IN" sz="2200" dirty="0"/>
              <a:t>Paper in (IJCRT) : </a:t>
            </a:r>
            <a:r>
              <a:rPr lang="en-IN" sz="2200" dirty="0" err="1"/>
              <a:t>efaidnbmnnnibpcajpcglclefindmkaj</a:t>
            </a:r>
            <a:r>
              <a:rPr lang="en-IN" sz="2200" dirty="0"/>
              <a:t>/https://ijcrt.org/papers/IJCRT2207282.pdf</a:t>
            </a:r>
          </a:p>
          <a:p>
            <a:r>
              <a:rPr lang="en-IN" sz="2200" dirty="0"/>
              <a:t>Paper on (WJARR) : </a:t>
            </a:r>
            <a:r>
              <a:rPr lang="en-IN" sz="2200" dirty="0" err="1"/>
              <a:t>efaidnbmnnnibpcajpcglclefindmkaj</a:t>
            </a:r>
            <a:r>
              <a:rPr lang="en-IN" sz="2200" dirty="0"/>
              <a:t>/https://wjarr.com/sites/default/files/WJARR-2023-0591.pdf</a:t>
            </a:r>
          </a:p>
          <a:p>
            <a:r>
              <a:rPr lang="en-IN" sz="2200" dirty="0"/>
              <a:t>A study on </a:t>
            </a:r>
            <a:r>
              <a:rPr lang="en-IN" sz="2200" dirty="0" err="1"/>
              <a:t>github</a:t>
            </a:r>
            <a:r>
              <a:rPr lang="en-IN" sz="2200" dirty="0"/>
              <a:t> : https://github.com/harshit9665/Prediction-of-Student-Marks-through-Regression/blob/master/Prediction%20of%20Student%20Marks%20based%20on%20Study%20Hours.ipynb</a:t>
            </a:r>
          </a:p>
        </p:txBody>
      </p:sp>
    </p:spTree>
    <p:extLst>
      <p:ext uri="{BB962C8B-B14F-4D97-AF65-F5344CB8AC3E}">
        <p14:creationId xmlns:p14="http://schemas.microsoft.com/office/powerpoint/2010/main" val="314212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FD11E-B364-12A5-2B21-D7C374C09429}"/>
              </a:ext>
            </a:extLst>
          </p:cNvPr>
          <p:cNvSpPr txBox="1"/>
          <p:nvPr/>
        </p:nvSpPr>
        <p:spPr>
          <a:xfrm>
            <a:off x="4685070" y="2649794"/>
            <a:ext cx="3498810" cy="769441"/>
          </a:xfrm>
          <a:prstGeom prst="rect">
            <a:avLst/>
          </a:prstGeom>
          <a:noFill/>
        </p:spPr>
        <p:txBody>
          <a:bodyPr wrap="square" rtlCol="0">
            <a:spAutoFit/>
          </a:bodyPr>
          <a:lstStyle/>
          <a:p>
            <a:r>
              <a:rPr lang="en-IN" sz="4400" dirty="0"/>
              <a:t>THANK YOU</a:t>
            </a:r>
          </a:p>
        </p:txBody>
      </p:sp>
    </p:spTree>
    <p:extLst>
      <p:ext uri="{BB962C8B-B14F-4D97-AF65-F5344CB8AC3E}">
        <p14:creationId xmlns:p14="http://schemas.microsoft.com/office/powerpoint/2010/main" val="59714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D0EA-B9DB-C11A-358D-8E31DE1CDA2B}"/>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FA286568-7724-9F84-4285-3930E978408F}"/>
              </a:ext>
            </a:extLst>
          </p:cNvPr>
          <p:cNvSpPr>
            <a:spLocks noGrp="1"/>
          </p:cNvSpPr>
          <p:nvPr>
            <p:ph idx="1"/>
          </p:nvPr>
        </p:nvSpPr>
        <p:spPr/>
        <p:txBody>
          <a:bodyPr>
            <a:normAutofit/>
          </a:bodyPr>
          <a:lstStyle/>
          <a:p>
            <a:r>
              <a:rPr lang="en-IN" dirty="0"/>
              <a:t>ABSTRACT:</a:t>
            </a: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 the subject of education, predicting student marks is an important area for research and application. Student can predict their future academic achievement by using past data and Linear Regression  algorithm. This prediction is essential for identifying kids who could be at danger of performing below expectations since it enables early intervention and customized support. Academic performance forecasting also helps with curriculum design, resource distribution, and course recommendation systems. The importance and difficulties of student mark prediction are examined in this abstract, along with the possible advantages it may have for enhancing learning outcomes and promoting student achievement.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11822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7FA3-C06B-1F25-F012-E0BDCDD05970}"/>
              </a:ext>
            </a:extLst>
          </p:cNvPr>
          <p:cNvSpPr>
            <a:spLocks noGrp="1"/>
          </p:cNvSpPr>
          <p:nvPr>
            <p:ph type="title"/>
          </p:nvPr>
        </p:nvSpPr>
        <p:spPr/>
        <p:txBody>
          <a:bodyPr>
            <a:normAutofit fontScale="90000"/>
          </a:bodyPr>
          <a:lstStyle/>
          <a:p>
            <a:r>
              <a:rPr lang="en-IN" dirty="0"/>
              <a:t>OBJECTIVES </a:t>
            </a:r>
            <a:br>
              <a:rPr lang="en-IN" dirty="0"/>
            </a:br>
            <a:endParaRPr lang="en-IN" dirty="0"/>
          </a:p>
        </p:txBody>
      </p:sp>
      <p:sp>
        <p:nvSpPr>
          <p:cNvPr id="3" name="Content Placeholder 2">
            <a:extLst>
              <a:ext uri="{FF2B5EF4-FFF2-40B4-BE49-F238E27FC236}">
                <a16:creationId xmlns:a16="http://schemas.microsoft.com/office/drawing/2014/main" id="{CE1A9C27-2DD1-9D3B-99FE-0E70C8064C3B}"/>
              </a:ext>
            </a:extLst>
          </p:cNvPr>
          <p:cNvSpPr>
            <a:spLocks noGrp="1"/>
          </p:cNvSpPr>
          <p:nvPr>
            <p:ph idx="1"/>
          </p:nvPr>
        </p:nvSpPr>
        <p:spPr/>
        <p:txBody>
          <a:bodyPr/>
          <a:lstStyle/>
          <a:p>
            <a:r>
              <a:rPr lang="en-US" dirty="0"/>
              <a:t>Early detection of pupils who pose a risk</a:t>
            </a:r>
          </a:p>
          <a:p>
            <a:r>
              <a:rPr lang="en-IN" dirty="0"/>
              <a:t>Tailored assistance and intervention</a:t>
            </a:r>
          </a:p>
          <a:p>
            <a:r>
              <a:rPr lang="en-US" dirty="0"/>
              <a:t>Resource allocation and curriculum planning</a:t>
            </a:r>
            <a:endParaRPr lang="en-IN" dirty="0"/>
          </a:p>
          <a:p>
            <a:r>
              <a:rPr lang="en-US" dirty="0"/>
              <a:t>Imparts fundamental information regarding the course </a:t>
            </a:r>
          </a:p>
          <a:p>
            <a:r>
              <a:rPr lang="en-US" dirty="0"/>
              <a:t>Monitoring and assessing academic performance</a:t>
            </a:r>
          </a:p>
          <a:p>
            <a:r>
              <a:rPr lang="en-US" dirty="0"/>
              <a:t>Making decisions based on data</a:t>
            </a:r>
          </a:p>
        </p:txBody>
      </p:sp>
    </p:spTree>
    <p:extLst>
      <p:ext uri="{BB962C8B-B14F-4D97-AF65-F5344CB8AC3E}">
        <p14:creationId xmlns:p14="http://schemas.microsoft.com/office/powerpoint/2010/main" val="198075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EE73-E397-2A56-791B-CD698310A1A4}"/>
              </a:ext>
            </a:extLst>
          </p:cNvPr>
          <p:cNvSpPr>
            <a:spLocks noGrp="1"/>
          </p:cNvSpPr>
          <p:nvPr>
            <p:ph type="title"/>
          </p:nvPr>
        </p:nvSpPr>
        <p:spPr>
          <a:xfrm>
            <a:off x="1295402" y="982133"/>
            <a:ext cx="9601196" cy="1120988"/>
          </a:xfrm>
        </p:spPr>
        <p:txBody>
          <a:bodyPr/>
          <a:lstStyle/>
          <a:p>
            <a:r>
              <a:rPr lang="en-IN" dirty="0"/>
              <a:t>ARCHITECTURAL DIAGRAM</a:t>
            </a:r>
          </a:p>
        </p:txBody>
      </p:sp>
      <p:pic>
        <p:nvPicPr>
          <p:cNvPr id="5" name="Content Placeholder 4">
            <a:extLst>
              <a:ext uri="{FF2B5EF4-FFF2-40B4-BE49-F238E27FC236}">
                <a16:creationId xmlns:a16="http://schemas.microsoft.com/office/drawing/2014/main" id="{09770F89-9D1D-F9D4-8A97-58B158286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4320" y="2557463"/>
            <a:ext cx="4429759" cy="3317875"/>
          </a:xfrm>
        </p:spPr>
      </p:pic>
    </p:spTree>
    <p:extLst>
      <p:ext uri="{BB962C8B-B14F-4D97-AF65-F5344CB8AC3E}">
        <p14:creationId xmlns:p14="http://schemas.microsoft.com/office/powerpoint/2010/main" val="260152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8D78-A043-B34B-5894-593E435A8FA8}"/>
              </a:ext>
            </a:extLst>
          </p:cNvPr>
          <p:cNvSpPr>
            <a:spLocks noGrp="1"/>
          </p:cNvSpPr>
          <p:nvPr>
            <p:ph type="title"/>
          </p:nvPr>
        </p:nvSpPr>
        <p:spPr/>
        <p:txBody>
          <a:bodyPr/>
          <a:lstStyle/>
          <a:p>
            <a:r>
              <a:rPr lang="en-IN" dirty="0"/>
              <a:t>CONCERNING THE DATASET</a:t>
            </a:r>
          </a:p>
        </p:txBody>
      </p:sp>
      <p:sp>
        <p:nvSpPr>
          <p:cNvPr id="3" name="Content Placeholder 2">
            <a:extLst>
              <a:ext uri="{FF2B5EF4-FFF2-40B4-BE49-F238E27FC236}">
                <a16:creationId xmlns:a16="http://schemas.microsoft.com/office/drawing/2014/main" id="{7235E3ED-3EE9-AB4E-4F52-1F27CA71891D}"/>
              </a:ext>
            </a:extLst>
          </p:cNvPr>
          <p:cNvSpPr>
            <a:spLocks noGrp="1"/>
          </p:cNvSpPr>
          <p:nvPr>
            <p:ph idx="1"/>
          </p:nvPr>
        </p:nvSpPr>
        <p:spPr/>
        <p:txBody>
          <a:bodyPr/>
          <a:lstStyle/>
          <a:p>
            <a:r>
              <a:rPr lang="en-IN" dirty="0"/>
              <a:t>Dataset-Student mark prediction</a:t>
            </a:r>
          </a:p>
          <a:p>
            <a:r>
              <a:rPr lang="en-IN" dirty="0"/>
              <a:t>Source -https://www.kaggle.com/datasets/yasserh/student-marks-dataset</a:t>
            </a:r>
          </a:p>
          <a:p>
            <a:r>
              <a:rPr lang="en-IN" dirty="0"/>
              <a:t>Survey of students for all courses in school</a:t>
            </a:r>
          </a:p>
          <a:p>
            <a:r>
              <a:rPr lang="en-IN" dirty="0"/>
              <a:t>101 Students observation based on 5 attributes</a:t>
            </a:r>
          </a:p>
          <a:p>
            <a:r>
              <a:rPr lang="en-IN" dirty="0"/>
              <a:t>Target variable 100% (Final score)</a:t>
            </a:r>
          </a:p>
          <a:p>
            <a:r>
              <a:rPr lang="en-IN" dirty="0"/>
              <a:t>Goal: To predict students grade based on previous performances </a:t>
            </a:r>
          </a:p>
        </p:txBody>
      </p:sp>
    </p:spTree>
    <p:extLst>
      <p:ext uri="{BB962C8B-B14F-4D97-AF65-F5344CB8AC3E}">
        <p14:creationId xmlns:p14="http://schemas.microsoft.com/office/powerpoint/2010/main" val="254870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F9DF-1152-2447-A5EA-9CF774BD136A}"/>
              </a:ext>
            </a:extLst>
          </p:cNvPr>
          <p:cNvSpPr>
            <a:spLocks noGrp="1"/>
          </p:cNvSpPr>
          <p:nvPr>
            <p:ph type="title"/>
          </p:nvPr>
        </p:nvSpPr>
        <p:spPr/>
        <p:txBody>
          <a:bodyPr/>
          <a:lstStyle/>
          <a:p>
            <a:r>
              <a:rPr lang="en-IN" dirty="0"/>
              <a:t>DATA PREPARATION </a:t>
            </a:r>
          </a:p>
        </p:txBody>
      </p:sp>
      <p:sp>
        <p:nvSpPr>
          <p:cNvPr id="3" name="Content Placeholder 2">
            <a:extLst>
              <a:ext uri="{FF2B5EF4-FFF2-40B4-BE49-F238E27FC236}">
                <a16:creationId xmlns:a16="http://schemas.microsoft.com/office/drawing/2014/main" id="{15760B3F-0A44-1555-E6D1-7D828F425500}"/>
              </a:ext>
            </a:extLst>
          </p:cNvPr>
          <p:cNvSpPr>
            <a:spLocks noGrp="1"/>
          </p:cNvSpPr>
          <p:nvPr>
            <p:ph idx="1"/>
          </p:nvPr>
        </p:nvSpPr>
        <p:spPr/>
        <p:txBody>
          <a:bodyPr>
            <a:normAutofit fontScale="92500" lnSpcReduction="10000"/>
          </a:bodyPr>
          <a:lstStyle/>
          <a:p>
            <a:r>
              <a:rPr lang="en-IN" dirty="0"/>
              <a:t>No missing values in the dataset </a:t>
            </a:r>
          </a:p>
          <a:p>
            <a:r>
              <a:rPr lang="en-IN" dirty="0" err="1"/>
              <a:t>Cateogrical</a:t>
            </a:r>
            <a:r>
              <a:rPr lang="en-IN" dirty="0"/>
              <a:t> variables transformed to factor variable </a:t>
            </a:r>
          </a:p>
          <a:p>
            <a:r>
              <a:rPr lang="en-IN" dirty="0"/>
              <a:t>Dummy variables used to handle nominal variables </a:t>
            </a:r>
          </a:p>
          <a:p>
            <a:r>
              <a:rPr lang="en-IN" dirty="0"/>
              <a:t>Data set is split  into to training and test set in 80:20 ratio  </a:t>
            </a:r>
          </a:p>
          <a:p>
            <a:pPr algn="l" fontAlgn="base">
              <a:buFont typeface="Arial" panose="020B0604020202020204" pitchFamily="34" charset="0"/>
              <a:buChar char="•"/>
            </a:pPr>
            <a:r>
              <a:rPr lang="en-US" b="0" i="0" dirty="0">
                <a:solidFill>
                  <a:srgbClr val="3C4043"/>
                </a:solidFill>
                <a:effectLst/>
                <a:latin typeface="+mj-lt"/>
              </a:rPr>
              <a:t>Understand the Dataset &amp; cleanup (if required).</a:t>
            </a:r>
          </a:p>
          <a:p>
            <a:pPr algn="l" fontAlgn="base">
              <a:buFont typeface="Arial" panose="020B0604020202020204" pitchFamily="34" charset="0"/>
              <a:buChar char="•"/>
            </a:pPr>
            <a:r>
              <a:rPr lang="en-US" b="0" i="0" dirty="0">
                <a:solidFill>
                  <a:srgbClr val="3C4043"/>
                </a:solidFill>
                <a:effectLst/>
                <a:latin typeface="+mj-lt"/>
              </a:rPr>
              <a:t>Build Regression models to predict the student marks </a:t>
            </a:r>
            <a:r>
              <a:rPr lang="en-US" b="0" i="0" dirty="0" err="1">
                <a:solidFill>
                  <a:srgbClr val="3C4043"/>
                </a:solidFill>
                <a:effectLst/>
                <a:latin typeface="+mj-lt"/>
              </a:rPr>
              <a:t>wrt</a:t>
            </a:r>
            <a:r>
              <a:rPr lang="en-US" b="0" i="0" dirty="0">
                <a:solidFill>
                  <a:srgbClr val="3C4043"/>
                </a:solidFill>
                <a:effectLst/>
                <a:latin typeface="+mj-lt"/>
              </a:rPr>
              <a:t> multiple features.</a:t>
            </a:r>
          </a:p>
          <a:p>
            <a:pPr algn="l" fontAlgn="base">
              <a:buFont typeface="Arial" panose="020B0604020202020204" pitchFamily="34" charset="0"/>
              <a:buChar char="•"/>
            </a:pPr>
            <a:r>
              <a:rPr lang="en-US" b="0" i="0" dirty="0">
                <a:solidFill>
                  <a:srgbClr val="3C4043"/>
                </a:solidFill>
                <a:effectLst/>
                <a:latin typeface="+mj-lt"/>
              </a:rPr>
              <a:t>Also evaluate the models &amp; compare their respective scores like R2, RMSE, etc.</a:t>
            </a:r>
          </a:p>
          <a:p>
            <a:endParaRPr lang="en-IN" dirty="0"/>
          </a:p>
          <a:p>
            <a:endParaRPr lang="en-IN" dirty="0"/>
          </a:p>
        </p:txBody>
      </p:sp>
    </p:spTree>
    <p:extLst>
      <p:ext uri="{BB962C8B-B14F-4D97-AF65-F5344CB8AC3E}">
        <p14:creationId xmlns:p14="http://schemas.microsoft.com/office/powerpoint/2010/main" val="398948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DD82-6A12-3716-B44C-3F6186051100}"/>
              </a:ext>
            </a:extLst>
          </p:cNvPr>
          <p:cNvSpPr>
            <a:spLocks noGrp="1"/>
          </p:cNvSpPr>
          <p:nvPr>
            <p:ph type="title"/>
          </p:nvPr>
        </p:nvSpPr>
        <p:spPr/>
        <p:txBody>
          <a:bodyPr/>
          <a:lstStyle/>
          <a:p>
            <a:r>
              <a:rPr lang="en-IN" dirty="0"/>
              <a:t>LINEAR REGRESSION </a:t>
            </a:r>
          </a:p>
        </p:txBody>
      </p:sp>
      <p:pic>
        <p:nvPicPr>
          <p:cNvPr id="5" name="Content Placeholder 4">
            <a:extLst>
              <a:ext uri="{FF2B5EF4-FFF2-40B4-BE49-F238E27FC236}">
                <a16:creationId xmlns:a16="http://schemas.microsoft.com/office/drawing/2014/main" id="{18C0AF23-B949-80C2-6A82-FFA88098F8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8757" y="2667013"/>
            <a:ext cx="5154559" cy="3208855"/>
          </a:xfrm>
        </p:spPr>
      </p:pic>
      <p:sp>
        <p:nvSpPr>
          <p:cNvPr id="6" name="TextBox 5">
            <a:extLst>
              <a:ext uri="{FF2B5EF4-FFF2-40B4-BE49-F238E27FC236}">
                <a16:creationId xmlns:a16="http://schemas.microsoft.com/office/drawing/2014/main" id="{3BEAC6B6-A3AF-D21A-49BB-5DBE1D370395}"/>
              </a:ext>
            </a:extLst>
          </p:cNvPr>
          <p:cNvSpPr txBox="1"/>
          <p:nvPr/>
        </p:nvSpPr>
        <p:spPr>
          <a:xfrm>
            <a:off x="6833419" y="2792362"/>
            <a:ext cx="3549446" cy="2308324"/>
          </a:xfrm>
          <a:prstGeom prst="rect">
            <a:avLst/>
          </a:prstGeom>
          <a:noFill/>
        </p:spPr>
        <p:txBody>
          <a:bodyPr wrap="square" rtlCol="0">
            <a:sp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 is a statistical method used to model the relationship between a dependent variable (often denoted as ( y )) and one or more independent variables (often denoted as ( x )). The relationship 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 linear equation</a:t>
            </a:r>
            <a:endParaRPr lang="en-IN" dirty="0"/>
          </a:p>
        </p:txBody>
      </p:sp>
    </p:spTree>
    <p:extLst>
      <p:ext uri="{BB962C8B-B14F-4D97-AF65-F5344CB8AC3E}">
        <p14:creationId xmlns:p14="http://schemas.microsoft.com/office/powerpoint/2010/main" val="241395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E530-BBA1-5BEE-A354-EEE9CC108F07}"/>
              </a:ext>
            </a:extLst>
          </p:cNvPr>
          <p:cNvSpPr>
            <a:spLocks noGrp="1"/>
          </p:cNvSpPr>
          <p:nvPr>
            <p:ph type="title"/>
          </p:nvPr>
        </p:nvSpPr>
        <p:spPr/>
        <p:txBody>
          <a:bodyPr/>
          <a:lstStyle/>
          <a:p>
            <a:r>
              <a:rPr lang="en-IN" dirty="0"/>
              <a:t>SCATTER PLOT </a:t>
            </a:r>
          </a:p>
        </p:txBody>
      </p:sp>
      <p:pic>
        <p:nvPicPr>
          <p:cNvPr id="5" name="Content Placeholder 4">
            <a:extLst>
              <a:ext uri="{FF2B5EF4-FFF2-40B4-BE49-F238E27FC236}">
                <a16:creationId xmlns:a16="http://schemas.microsoft.com/office/drawing/2014/main" id="{140763E4-6560-9710-3CBD-1B9E677729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994"/>
            <a:ext cx="4476133" cy="3066058"/>
          </a:xfrm>
        </p:spPr>
      </p:pic>
      <p:sp>
        <p:nvSpPr>
          <p:cNvPr id="7" name="TextBox 6">
            <a:extLst>
              <a:ext uri="{FF2B5EF4-FFF2-40B4-BE49-F238E27FC236}">
                <a16:creationId xmlns:a16="http://schemas.microsoft.com/office/drawing/2014/main" id="{D5E41125-C9DC-77A0-C120-2A9AC3FED0D3}"/>
              </a:ext>
            </a:extLst>
          </p:cNvPr>
          <p:cNvSpPr txBox="1"/>
          <p:nvPr/>
        </p:nvSpPr>
        <p:spPr>
          <a:xfrm>
            <a:off x="6553200" y="2936861"/>
            <a:ext cx="3716594" cy="2308324"/>
          </a:xfrm>
          <a:prstGeom prst="rect">
            <a:avLst/>
          </a:prstGeom>
          <a:noFill/>
        </p:spPr>
        <p:txBody>
          <a:bodyPr wrap="square" rtlCol="0">
            <a:spAutoFit/>
          </a:bodyPr>
          <a:lstStyle/>
          <a:p>
            <a:pPr algn="just"/>
            <a:r>
              <a:rPr lang="en-US" dirty="0"/>
              <a:t>A scatter plot (aka scatter chart, scatter graph) uses dots to represent values for two different numeric variables. The position of each dot on the horizontal and vertical axis indicates values for an individual data point. Scatter plots are used to observe relationships between variables.</a:t>
            </a:r>
            <a:endParaRPr lang="en-IN" dirty="0"/>
          </a:p>
        </p:txBody>
      </p:sp>
    </p:spTree>
    <p:extLst>
      <p:ext uri="{BB962C8B-B14F-4D97-AF65-F5344CB8AC3E}">
        <p14:creationId xmlns:p14="http://schemas.microsoft.com/office/powerpoint/2010/main" val="192371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AD7A-D1A4-928F-6F0B-A2BF03CBB14F}"/>
              </a:ext>
            </a:extLst>
          </p:cNvPr>
          <p:cNvSpPr>
            <a:spLocks noGrp="1"/>
          </p:cNvSpPr>
          <p:nvPr>
            <p:ph type="title"/>
          </p:nvPr>
        </p:nvSpPr>
        <p:spPr/>
        <p:txBody>
          <a:bodyPr/>
          <a:lstStyle/>
          <a:p>
            <a:r>
              <a:rPr lang="en-IN" dirty="0"/>
              <a:t>TECHNOLOGICAL STACK </a:t>
            </a:r>
          </a:p>
        </p:txBody>
      </p:sp>
      <p:sp>
        <p:nvSpPr>
          <p:cNvPr id="3" name="Content Placeholder 2">
            <a:extLst>
              <a:ext uri="{FF2B5EF4-FFF2-40B4-BE49-F238E27FC236}">
                <a16:creationId xmlns:a16="http://schemas.microsoft.com/office/drawing/2014/main" id="{B9584F0B-43D0-2278-4B97-A472648F1D65}"/>
              </a:ext>
            </a:extLst>
          </p:cNvPr>
          <p:cNvSpPr>
            <a:spLocks noGrp="1"/>
          </p:cNvSpPr>
          <p:nvPr>
            <p:ph idx="1"/>
          </p:nvPr>
        </p:nvSpPr>
        <p:spPr/>
        <p:txBody>
          <a:bodyPr/>
          <a:lstStyle/>
          <a:p>
            <a:r>
              <a:rPr lang="en-IN" dirty="0"/>
              <a:t>Front end – HTML</a:t>
            </a:r>
          </a:p>
          <a:p>
            <a:r>
              <a:rPr lang="en-IN" dirty="0"/>
              <a:t>Back end – </a:t>
            </a:r>
            <a:r>
              <a:rPr lang="en-IN" dirty="0" err="1"/>
              <a:t>Pyscript</a:t>
            </a:r>
            <a:r>
              <a:rPr lang="en-IN" dirty="0"/>
              <a:t> ,</a:t>
            </a:r>
            <a:r>
              <a:rPr lang="en-IN" dirty="0" err="1"/>
              <a:t>Jupyter</a:t>
            </a:r>
            <a:endParaRPr lang="en-IN" dirty="0"/>
          </a:p>
          <a:p>
            <a:r>
              <a:rPr lang="en-IN" dirty="0"/>
              <a:t>Data preparation </a:t>
            </a:r>
          </a:p>
          <a:p>
            <a:r>
              <a:rPr lang="en-IN" dirty="0"/>
              <a:t>Data optimization </a:t>
            </a:r>
          </a:p>
          <a:p>
            <a:r>
              <a:rPr lang="en-IN" dirty="0"/>
              <a:t>Data exploration </a:t>
            </a:r>
          </a:p>
          <a:p>
            <a:r>
              <a:rPr lang="en-IN" dirty="0"/>
              <a:t>Data </a:t>
            </a:r>
            <a:r>
              <a:rPr lang="en-IN" dirty="0" err="1"/>
              <a:t>visualaization</a:t>
            </a:r>
            <a:r>
              <a:rPr lang="en-IN" dirty="0"/>
              <a:t> </a:t>
            </a:r>
          </a:p>
        </p:txBody>
      </p:sp>
    </p:spTree>
    <p:extLst>
      <p:ext uri="{BB962C8B-B14F-4D97-AF65-F5344CB8AC3E}">
        <p14:creationId xmlns:p14="http://schemas.microsoft.com/office/powerpoint/2010/main" val="22197003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741</TotalTime>
  <Words>733</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ACADEMIC PERFORMANCE FORECASTING</vt:lpstr>
      <vt:lpstr>INTRODUCTION </vt:lpstr>
      <vt:lpstr>OBJECTIVES  </vt:lpstr>
      <vt:lpstr>ARCHITECTURAL DIAGRAM</vt:lpstr>
      <vt:lpstr>CONCERNING THE DATASET</vt:lpstr>
      <vt:lpstr>DATA PREPARATION </vt:lpstr>
      <vt:lpstr>LINEAR REGRESSION </vt:lpstr>
      <vt:lpstr>SCATTER PLOT </vt:lpstr>
      <vt:lpstr>TECHNOLOGICAL STACK </vt:lpstr>
      <vt:lpstr>ALGORITHM USED</vt:lpstr>
      <vt:lpstr>ADVANTAGES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PERFORMANCE FORECASTING</dc:title>
  <dc:creator>Harini Jayakumar</dc:creator>
  <cp:lastModifiedBy>MANISHA DEVI</cp:lastModifiedBy>
  <cp:revision>2</cp:revision>
  <dcterms:created xsi:type="dcterms:W3CDTF">2024-02-27T05:45:43Z</dcterms:created>
  <dcterms:modified xsi:type="dcterms:W3CDTF">2024-05-25T20:33:40Z</dcterms:modified>
</cp:coreProperties>
</file>