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43" r:id="rId1"/>
  </p:sldMasterIdLst>
  <p:handoutMasterIdLst>
    <p:handoutMasterId r:id="rId8"/>
  </p:handoutMasterIdLst>
  <p:sldIdLst>
    <p:sldId id="256" r:id="rId2"/>
    <p:sldId id="260" r:id="rId3"/>
    <p:sldId id="257" r:id="rId4"/>
    <p:sldId id="258" r:id="rId5"/>
    <p:sldId id="259"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607" autoAdjust="0"/>
    <p:restoredTop sz="94660"/>
  </p:normalViewPr>
  <p:slideViewPr>
    <p:cSldViewPr snapToGrid="0">
      <p:cViewPr varScale="1">
        <p:scale>
          <a:sx n="78" d="100"/>
          <a:sy n="78" d="100"/>
        </p:scale>
        <p:origin x="758" y="67"/>
      </p:cViewPr>
      <p:guideLst/>
    </p:cSldViewPr>
  </p:slideViewPr>
  <p:notesTextViewPr>
    <p:cViewPr>
      <p:scale>
        <a:sx n="1" d="1"/>
        <a:sy n="1" d="1"/>
      </p:scale>
      <p:origin x="0" y="0"/>
    </p:cViewPr>
  </p:notesTextViewPr>
  <p:notesViewPr>
    <p:cSldViewPr snapToGrid="0">
      <p:cViewPr varScale="1">
        <p:scale>
          <a:sx n="62" d="100"/>
          <a:sy n="62" d="100"/>
        </p:scale>
        <p:origin x="3226" y="77"/>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2.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FDCEEE-F3E4-B470-7A31-975EDCE566E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166C72C7-BE64-4B6A-FE82-E8606729A6E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ECDBE6E-0825-414A-8223-22820C316342}" type="datetimeFigureOut">
              <a:rPr lang="en-IN" smtClean="0"/>
              <a:t>07-08-2025</a:t>
            </a:fld>
            <a:endParaRPr lang="en-IN"/>
          </a:p>
        </p:txBody>
      </p:sp>
      <p:sp>
        <p:nvSpPr>
          <p:cNvPr id="4" name="Footer Placeholder 3">
            <a:extLst>
              <a:ext uri="{FF2B5EF4-FFF2-40B4-BE49-F238E27FC236}">
                <a16:creationId xmlns:a16="http://schemas.microsoft.com/office/drawing/2014/main" id="{696EB52A-7589-78BF-4239-E5D4A556C0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5" name="Slide Number Placeholder 4">
            <a:extLst>
              <a:ext uri="{FF2B5EF4-FFF2-40B4-BE49-F238E27FC236}">
                <a16:creationId xmlns:a16="http://schemas.microsoft.com/office/drawing/2014/main" id="{73214940-D63B-D577-6BCF-7CF7DBCA28A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3FB00F2-5420-4813-B71C-C8135B810028}" type="slidenum">
              <a:rPr lang="en-IN" smtClean="0"/>
              <a:t>‹#›</a:t>
            </a:fld>
            <a:endParaRPr lang="en-IN"/>
          </a:p>
        </p:txBody>
      </p:sp>
    </p:spTree>
    <p:extLst>
      <p:ext uri="{BB962C8B-B14F-4D97-AF65-F5344CB8AC3E}">
        <p14:creationId xmlns:p14="http://schemas.microsoft.com/office/powerpoint/2010/main" val="2425929161"/>
      </p:ext>
    </p:extLst>
  </p:cSld>
  <p:clrMap bg1="lt1" tx1="dk1" bg2="lt2" tx2="dk2" accent1="accent1" accent2="accent2" accent3="accent3" accent4="accent4" accent5="accent5" accent6="accent6" hlink="hlink" folHlink="folHlink"/>
</p:handoutMaster>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A9F5152-7FBA-4305-B8A7-51D512D71164}" type="datetimeFigureOut">
              <a:rPr lang="en-IN" smtClean="0"/>
              <a:t>07-08-2025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FC547CC7-2F3D-490A-A2D8-6E879280E829}"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2300793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9F5152-7FBA-4305-B8A7-51D512D7116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47CC7-2F3D-490A-A2D8-6E879280E829}" type="slidenum">
              <a:rPr lang="en-IN" smtClean="0"/>
              <a:t>‹#›</a:t>
            </a:fld>
            <a:endParaRPr lang="en-IN"/>
          </a:p>
        </p:txBody>
      </p:sp>
    </p:spTree>
    <p:extLst>
      <p:ext uri="{BB962C8B-B14F-4D97-AF65-F5344CB8AC3E}">
        <p14:creationId xmlns:p14="http://schemas.microsoft.com/office/powerpoint/2010/main" val="248024965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F5152-7FBA-4305-B8A7-51D512D7116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47CC7-2F3D-490A-A2D8-6E879280E829}"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3416949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F5152-7FBA-4305-B8A7-51D512D7116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47CC7-2F3D-490A-A2D8-6E879280E829}"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7221175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F5152-7FBA-4305-B8A7-51D512D7116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47CC7-2F3D-490A-A2D8-6E879280E829}" type="slidenum">
              <a:rPr lang="en-IN" smtClean="0"/>
              <a:t>‹#›</a:t>
            </a:fld>
            <a:endParaRPr lang="en-IN"/>
          </a:p>
        </p:txBody>
      </p:sp>
    </p:spTree>
    <p:extLst>
      <p:ext uri="{BB962C8B-B14F-4D97-AF65-F5344CB8AC3E}">
        <p14:creationId xmlns:p14="http://schemas.microsoft.com/office/powerpoint/2010/main" val="196821670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F5152-7FBA-4305-B8A7-51D512D7116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47CC7-2F3D-490A-A2D8-6E879280E829}"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1114069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F5152-7FBA-4305-B8A7-51D512D7116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47CC7-2F3D-490A-A2D8-6E879280E829}"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7552071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9F5152-7FBA-4305-B8A7-51D512D7116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47CC7-2F3D-490A-A2D8-6E879280E82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3597758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9F5152-7FBA-4305-B8A7-51D512D7116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47CC7-2F3D-490A-A2D8-6E879280E829}"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9027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A9F5152-7FBA-4305-B8A7-51D512D7116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47CC7-2F3D-490A-A2D8-6E879280E829}" type="slidenum">
              <a:rPr lang="en-IN" smtClean="0"/>
              <a:t>‹#›</a:t>
            </a:fld>
            <a:endParaRPr lang="en-IN"/>
          </a:p>
        </p:txBody>
      </p:sp>
    </p:spTree>
    <p:extLst>
      <p:ext uri="{BB962C8B-B14F-4D97-AF65-F5344CB8AC3E}">
        <p14:creationId xmlns:p14="http://schemas.microsoft.com/office/powerpoint/2010/main" val="13684921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A9F5152-7FBA-4305-B8A7-51D512D71164}" type="datetimeFigureOut">
              <a:rPr lang="en-IN" smtClean="0"/>
              <a:t>07-08-2025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C547CC7-2F3D-490A-A2D8-6E879280E829}"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966423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A9F5152-7FBA-4305-B8A7-51D512D7116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47CC7-2F3D-490A-A2D8-6E879280E829}" type="slidenum">
              <a:rPr lang="en-IN" smtClean="0"/>
              <a:t>‹#›</a:t>
            </a:fld>
            <a:endParaRPr lang="en-IN"/>
          </a:p>
        </p:txBody>
      </p:sp>
    </p:spTree>
    <p:extLst>
      <p:ext uri="{BB962C8B-B14F-4D97-AF65-F5344CB8AC3E}">
        <p14:creationId xmlns:p14="http://schemas.microsoft.com/office/powerpoint/2010/main" val="259826214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A9F5152-7FBA-4305-B8A7-51D512D71164}" type="datetimeFigureOut">
              <a:rPr lang="en-IN" smtClean="0"/>
              <a:t>07-08-2025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C547CC7-2F3D-490A-A2D8-6E879280E829}"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044461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9F5152-7FBA-4305-B8A7-51D512D71164}" type="datetimeFigureOut">
              <a:rPr lang="en-IN" smtClean="0"/>
              <a:t>07-08-2025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C547CC7-2F3D-490A-A2D8-6E879280E829}"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7479232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A9F5152-7FBA-4305-B8A7-51D512D71164}" type="datetimeFigureOut">
              <a:rPr lang="en-IN" smtClean="0"/>
              <a:t>07-08-2025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C547CC7-2F3D-490A-A2D8-6E879280E829}" type="slidenum">
              <a:rPr lang="en-IN" smtClean="0"/>
              <a:t>‹#›</a:t>
            </a:fld>
            <a:endParaRPr lang="en-IN"/>
          </a:p>
        </p:txBody>
      </p:sp>
    </p:spTree>
    <p:extLst>
      <p:ext uri="{BB962C8B-B14F-4D97-AF65-F5344CB8AC3E}">
        <p14:creationId xmlns:p14="http://schemas.microsoft.com/office/powerpoint/2010/main" val="8009746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9F5152-7FBA-4305-B8A7-51D512D7116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47CC7-2F3D-490A-A2D8-6E879280E829}"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111383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A9F5152-7FBA-4305-B8A7-51D512D71164}" type="datetimeFigureOut">
              <a:rPr lang="en-IN" smtClean="0"/>
              <a:t>07-08-2025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C547CC7-2F3D-490A-A2D8-6E879280E829}" type="slidenum">
              <a:rPr lang="en-IN" smtClean="0"/>
              <a:t>‹#›</a:t>
            </a:fld>
            <a:endParaRPr lang="en-IN"/>
          </a:p>
        </p:txBody>
      </p:sp>
    </p:spTree>
    <p:extLst>
      <p:ext uri="{BB962C8B-B14F-4D97-AF65-F5344CB8AC3E}">
        <p14:creationId xmlns:p14="http://schemas.microsoft.com/office/powerpoint/2010/main" val="263386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A9F5152-7FBA-4305-B8A7-51D512D71164}" type="datetimeFigureOut">
              <a:rPr lang="en-IN" smtClean="0"/>
              <a:t>07-08-2025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547CC7-2F3D-490A-A2D8-6E879280E829}" type="slidenum">
              <a:rPr lang="en-IN" smtClean="0"/>
              <a:t>‹#›</a:t>
            </a:fld>
            <a:endParaRPr lang="en-IN"/>
          </a:p>
        </p:txBody>
      </p:sp>
    </p:spTree>
    <p:extLst>
      <p:ext uri="{BB962C8B-B14F-4D97-AF65-F5344CB8AC3E}">
        <p14:creationId xmlns:p14="http://schemas.microsoft.com/office/powerpoint/2010/main" val="3506122135"/>
      </p:ext>
    </p:extLst>
  </p:cSld>
  <p:clrMap bg1="lt1" tx1="dk1" bg2="lt2" tx2="dk2" accent1="accent1" accent2="accent2" accent3="accent3" accent4="accent4" accent5="accent5" accent6="accent6" hlink="hlink" folHlink="folHlink"/>
  <p:sldLayoutIdLst>
    <p:sldLayoutId id="2147483744" r:id="rId1"/>
    <p:sldLayoutId id="2147483745" r:id="rId2"/>
    <p:sldLayoutId id="2147483746" r:id="rId3"/>
    <p:sldLayoutId id="2147483747" r:id="rId4"/>
    <p:sldLayoutId id="2147483748" r:id="rId5"/>
    <p:sldLayoutId id="2147483749" r:id="rId6"/>
    <p:sldLayoutId id="2147483750" r:id="rId7"/>
    <p:sldLayoutId id="2147483751" r:id="rId8"/>
    <p:sldLayoutId id="2147483752" r:id="rId9"/>
    <p:sldLayoutId id="2147483753" r:id="rId10"/>
    <p:sldLayoutId id="2147483754" r:id="rId11"/>
    <p:sldLayoutId id="2147483755" r:id="rId12"/>
    <p:sldLayoutId id="2147483756" r:id="rId13"/>
    <p:sldLayoutId id="2147483757" r:id="rId14"/>
    <p:sldLayoutId id="2147483758" r:id="rId15"/>
    <p:sldLayoutId id="2147483759" r:id="rId16"/>
    <p:sldLayoutId id="2147483760"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8.tmp"/><Relationship Id="rId2" Type="http://schemas.openxmlformats.org/officeDocument/2006/relationships/image" Target="../media/image7.tmp"/><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A4C225-E18D-F069-196D-742935255621}"/>
              </a:ext>
            </a:extLst>
          </p:cNvPr>
          <p:cNvSpPr>
            <a:spLocks noGrp="1"/>
          </p:cNvSpPr>
          <p:nvPr>
            <p:ph type="ctrTitle"/>
          </p:nvPr>
        </p:nvSpPr>
        <p:spPr>
          <a:xfrm>
            <a:off x="2860366" y="1913467"/>
            <a:ext cx="6471267" cy="1744130"/>
          </a:xfrm>
        </p:spPr>
        <p:txBody>
          <a:bodyPr/>
          <a:lstStyle/>
          <a:p>
            <a:r>
              <a:rPr lang="en-IN" sz="4000" dirty="0">
                <a:solidFill>
                  <a:schemeClr val="accent4">
                    <a:lumMod val="50000"/>
                  </a:schemeClr>
                </a:solidFill>
              </a:rPr>
              <a:t>TITLE:SALES DAHBROAD </a:t>
            </a:r>
            <a:r>
              <a:rPr lang="en-IN" sz="1600" dirty="0"/>
              <a:t>POWER BI PROJECT </a:t>
            </a:r>
            <a:br>
              <a:rPr lang="en-IN" sz="1600" dirty="0"/>
            </a:br>
            <a:endParaRPr lang="en-IN" sz="4000" dirty="0">
              <a:solidFill>
                <a:schemeClr val="accent4">
                  <a:lumMod val="50000"/>
                </a:schemeClr>
              </a:solidFill>
            </a:endParaRPr>
          </a:p>
        </p:txBody>
      </p:sp>
      <p:sp>
        <p:nvSpPr>
          <p:cNvPr id="3" name="Subtitle 2">
            <a:extLst>
              <a:ext uri="{FF2B5EF4-FFF2-40B4-BE49-F238E27FC236}">
                <a16:creationId xmlns:a16="http://schemas.microsoft.com/office/drawing/2014/main" id="{EEF208C4-E992-5C8A-EFFF-6F5E6363DB9F}"/>
              </a:ext>
            </a:extLst>
          </p:cNvPr>
          <p:cNvSpPr>
            <a:spLocks noGrp="1"/>
          </p:cNvSpPr>
          <p:nvPr>
            <p:ph type="subTitle" idx="1"/>
          </p:nvPr>
        </p:nvSpPr>
        <p:spPr/>
        <p:txBody>
          <a:bodyPr>
            <a:normAutofit lnSpcReduction="10000"/>
          </a:bodyPr>
          <a:lstStyle/>
          <a:p>
            <a:r>
              <a:rPr lang="en-US" dirty="0"/>
              <a:t>Task 4 – Data Analyst Internship</a:t>
            </a:r>
          </a:p>
          <a:p>
            <a:r>
              <a:rPr lang="en-US" dirty="0"/>
              <a:t>Tool Used: Microsoft Power BI</a:t>
            </a:r>
          </a:p>
          <a:p>
            <a:r>
              <a:rPr lang="en-US" dirty="0"/>
              <a:t>Dataset: Sales / Financial Data (Kaggle)</a:t>
            </a:r>
          </a:p>
          <a:p>
            <a:endParaRPr lang="en-US" dirty="0"/>
          </a:p>
          <a:p>
            <a:endParaRPr lang="en-IN" dirty="0"/>
          </a:p>
        </p:txBody>
      </p:sp>
    </p:spTree>
    <p:extLst>
      <p:ext uri="{BB962C8B-B14F-4D97-AF65-F5344CB8AC3E}">
        <p14:creationId xmlns:p14="http://schemas.microsoft.com/office/powerpoint/2010/main" val="31429169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417F284-AF2C-A92D-41F1-343B10F1F08E}"/>
              </a:ext>
            </a:extLst>
          </p:cNvPr>
          <p:cNvSpPr txBox="1"/>
          <p:nvPr/>
        </p:nvSpPr>
        <p:spPr>
          <a:xfrm>
            <a:off x="1219200" y="1229032"/>
            <a:ext cx="7934632" cy="3354765"/>
          </a:xfrm>
          <a:prstGeom prst="rect">
            <a:avLst/>
          </a:prstGeom>
          <a:noFill/>
        </p:spPr>
        <p:txBody>
          <a:bodyPr wrap="square">
            <a:spAutoFit/>
          </a:bodyPr>
          <a:lstStyle/>
          <a:p>
            <a:r>
              <a:rPr lang="en-IN" sz="3200" dirty="0"/>
              <a:t>📌 </a:t>
            </a:r>
            <a:r>
              <a:rPr lang="en-IN" sz="2800" b="1" dirty="0"/>
              <a:t>Introduction</a:t>
            </a:r>
          </a:p>
          <a:p>
            <a:endParaRPr lang="en-IN" dirty="0"/>
          </a:p>
          <a:p>
            <a:r>
              <a:rPr lang="en-IN" b="1" dirty="0"/>
              <a:t>Content:</a:t>
            </a:r>
          </a:p>
          <a:p>
            <a:endParaRPr lang="en-IN" dirty="0"/>
          </a:p>
          <a:p>
            <a:r>
              <a:rPr lang="en-IN" dirty="0"/>
              <a:t>This project focuses on building an interactive sales dashboard using Power BI. The goal is to help business stakeholders visualize key metrics like total sales, profit, discounts, and customer trends using a real-world dataset.</a:t>
            </a:r>
          </a:p>
          <a:p>
            <a:endParaRPr lang="en-IN" dirty="0"/>
          </a:p>
          <a:p>
            <a:r>
              <a:rPr lang="en-IN" dirty="0"/>
              <a:t>The dashboard is designed to provide insight into business performance, improve data-driven decisions, and ensure ease of use through interactivity and filters.</a:t>
            </a:r>
          </a:p>
          <a:p>
            <a:endParaRPr lang="en-IN" dirty="0"/>
          </a:p>
        </p:txBody>
      </p:sp>
    </p:spTree>
    <p:extLst>
      <p:ext uri="{BB962C8B-B14F-4D97-AF65-F5344CB8AC3E}">
        <p14:creationId xmlns:p14="http://schemas.microsoft.com/office/powerpoint/2010/main" val="356234401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A0B64EB-C582-9DA8-09C8-089F0FD1D399}"/>
              </a:ext>
            </a:extLst>
          </p:cNvPr>
          <p:cNvSpPr>
            <a:spLocks noGrp="1"/>
          </p:cNvSpPr>
          <p:nvPr>
            <p:ph type="title" idx="4294967295"/>
          </p:nvPr>
        </p:nvSpPr>
        <p:spPr>
          <a:xfrm>
            <a:off x="688258" y="1140543"/>
            <a:ext cx="5073445" cy="304800"/>
          </a:xfrm>
        </p:spPr>
        <p:txBody>
          <a:bodyPr>
            <a:noAutofit/>
          </a:bodyPr>
          <a:lstStyle/>
          <a:p>
            <a:r>
              <a:rPr lang="en-IN" sz="2400" dirty="0"/>
              <a:t>📈 </a:t>
            </a:r>
            <a:r>
              <a:rPr lang="en-IN" sz="3200" dirty="0"/>
              <a:t>Dashboard Features</a:t>
            </a:r>
            <a:br>
              <a:rPr lang="en-IN" sz="2400" dirty="0"/>
            </a:br>
            <a:endParaRPr lang="en-IN" sz="2400" dirty="0"/>
          </a:p>
        </p:txBody>
      </p:sp>
      <p:sp>
        <p:nvSpPr>
          <p:cNvPr id="7" name="TextBox 6">
            <a:extLst>
              <a:ext uri="{FF2B5EF4-FFF2-40B4-BE49-F238E27FC236}">
                <a16:creationId xmlns:a16="http://schemas.microsoft.com/office/drawing/2014/main" id="{554C148E-539E-F308-F2F9-3E7CF5F394E1}"/>
              </a:ext>
            </a:extLst>
          </p:cNvPr>
          <p:cNvSpPr txBox="1"/>
          <p:nvPr/>
        </p:nvSpPr>
        <p:spPr>
          <a:xfrm>
            <a:off x="1297858" y="1632155"/>
            <a:ext cx="7541342" cy="3970318"/>
          </a:xfrm>
          <a:prstGeom prst="rect">
            <a:avLst/>
          </a:prstGeom>
          <a:noFill/>
        </p:spPr>
        <p:txBody>
          <a:bodyPr wrap="square">
            <a:spAutoFit/>
          </a:bodyPr>
          <a:lstStyle/>
          <a:p>
            <a:r>
              <a:rPr lang="en-IN" b="1" dirty="0"/>
              <a:t>The dashboard includes:</a:t>
            </a:r>
          </a:p>
          <a:p>
            <a:endParaRPr lang="en-IN" b="1" dirty="0"/>
          </a:p>
          <a:p>
            <a:r>
              <a:rPr lang="en-IN" dirty="0"/>
              <a:t>📌 KPI Cards: Total Sales, Profit, Quantity Sold, Discount %</a:t>
            </a:r>
          </a:p>
          <a:p>
            <a:endParaRPr lang="en-IN" dirty="0"/>
          </a:p>
          <a:p>
            <a:r>
              <a:rPr lang="en-IN" dirty="0"/>
              <a:t>📊 </a:t>
            </a:r>
            <a:r>
              <a:rPr lang="en-IN" b="1" dirty="0"/>
              <a:t>Visuals:</a:t>
            </a:r>
          </a:p>
          <a:p>
            <a:endParaRPr lang="en-IN" dirty="0"/>
          </a:p>
          <a:p>
            <a:r>
              <a:rPr lang="en-IN" dirty="0"/>
              <a:t>Line chart: Monthly sales trends</a:t>
            </a:r>
          </a:p>
          <a:p>
            <a:r>
              <a:rPr lang="en-IN" dirty="0"/>
              <a:t>Bar chart: Sub-category sales &amp; profit</a:t>
            </a:r>
          </a:p>
          <a:p>
            <a:r>
              <a:rPr lang="en-IN" dirty="0"/>
              <a:t>Donut chart: Sales by product category</a:t>
            </a:r>
          </a:p>
          <a:p>
            <a:endParaRPr lang="en-IN" dirty="0"/>
          </a:p>
          <a:p>
            <a:r>
              <a:rPr lang="en-IN" dirty="0"/>
              <a:t>Table: Top 10 customers by sales</a:t>
            </a:r>
          </a:p>
          <a:p>
            <a:endParaRPr lang="en-IN" dirty="0"/>
          </a:p>
          <a:p>
            <a:r>
              <a:rPr lang="en-IN" dirty="0"/>
              <a:t>🎛 Slicers: Filters by month, sub-category, category</a:t>
            </a:r>
          </a:p>
          <a:p>
            <a:r>
              <a:rPr lang="en-IN" dirty="0"/>
              <a:t>Design focused on clean layout, </a:t>
            </a:r>
            <a:r>
              <a:rPr lang="en-IN" dirty="0" err="1"/>
              <a:t>color</a:t>
            </a:r>
            <a:r>
              <a:rPr lang="en-IN" dirty="0"/>
              <a:t> consistency, and user interactivity.</a:t>
            </a:r>
          </a:p>
        </p:txBody>
      </p:sp>
    </p:spTree>
    <p:extLst>
      <p:ext uri="{BB962C8B-B14F-4D97-AF65-F5344CB8AC3E}">
        <p14:creationId xmlns:p14="http://schemas.microsoft.com/office/powerpoint/2010/main" val="25272912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5306901-8C94-4DA0-C153-1E9850F8A03B}"/>
              </a:ext>
            </a:extLst>
          </p:cNvPr>
          <p:cNvSpPr txBox="1"/>
          <p:nvPr/>
        </p:nvSpPr>
        <p:spPr>
          <a:xfrm>
            <a:off x="3244645" y="695424"/>
            <a:ext cx="6115664" cy="523220"/>
          </a:xfrm>
          <a:prstGeom prst="rect">
            <a:avLst/>
          </a:prstGeom>
          <a:noFill/>
        </p:spPr>
        <p:txBody>
          <a:bodyPr wrap="square">
            <a:spAutoFit/>
          </a:bodyPr>
          <a:lstStyle/>
          <a:p>
            <a:r>
              <a:rPr lang="en-IN" dirty="0"/>
              <a:t>🖼 </a:t>
            </a:r>
            <a:r>
              <a:rPr lang="en-IN" sz="2800" b="1" dirty="0"/>
              <a:t>Power BI Dashboard Preview</a:t>
            </a:r>
          </a:p>
        </p:txBody>
      </p:sp>
      <p:pic>
        <p:nvPicPr>
          <p:cNvPr id="5" name="Picture 4">
            <a:extLst>
              <a:ext uri="{FF2B5EF4-FFF2-40B4-BE49-F238E27FC236}">
                <a16:creationId xmlns:a16="http://schemas.microsoft.com/office/drawing/2014/main" id="{A7EC92E4-60F3-60B6-8D5C-9CDD4E4A2E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9702" y="1434280"/>
            <a:ext cx="5332557" cy="3629334"/>
          </a:xfrm>
          <a:prstGeom prst="rect">
            <a:avLst/>
          </a:prstGeom>
        </p:spPr>
      </p:pic>
      <p:pic>
        <p:nvPicPr>
          <p:cNvPr id="7" name="Picture 6">
            <a:extLst>
              <a:ext uri="{FF2B5EF4-FFF2-40B4-BE49-F238E27FC236}">
                <a16:creationId xmlns:a16="http://schemas.microsoft.com/office/drawing/2014/main" id="{136F0DA6-F1B9-D98F-B893-B3C5F616F00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3381" y="1434280"/>
            <a:ext cx="5496233" cy="3630581"/>
          </a:xfrm>
          <a:prstGeom prst="rect">
            <a:avLst/>
          </a:prstGeom>
        </p:spPr>
      </p:pic>
      <p:sp>
        <p:nvSpPr>
          <p:cNvPr id="9" name="TextBox 8">
            <a:extLst>
              <a:ext uri="{FF2B5EF4-FFF2-40B4-BE49-F238E27FC236}">
                <a16:creationId xmlns:a16="http://schemas.microsoft.com/office/drawing/2014/main" id="{84C2F02E-B1EB-1044-2785-5E568D259C70}"/>
              </a:ext>
            </a:extLst>
          </p:cNvPr>
          <p:cNvSpPr txBox="1"/>
          <p:nvPr/>
        </p:nvSpPr>
        <p:spPr>
          <a:xfrm>
            <a:off x="1101213" y="5217695"/>
            <a:ext cx="10146890" cy="923330"/>
          </a:xfrm>
          <a:prstGeom prst="rect">
            <a:avLst/>
          </a:prstGeom>
          <a:noFill/>
        </p:spPr>
        <p:txBody>
          <a:bodyPr wrap="square">
            <a:spAutoFit/>
          </a:bodyPr>
          <a:lstStyle/>
          <a:p>
            <a:r>
              <a:rPr lang="en-IN" dirty="0"/>
              <a:t>(</a:t>
            </a:r>
            <a:r>
              <a:rPr lang="en-IN" sz="1200" b="1" dirty="0"/>
              <a:t>Insert a screenshot of Power BI dashboard here)</a:t>
            </a:r>
          </a:p>
          <a:p>
            <a:r>
              <a:rPr lang="en-IN" dirty="0"/>
              <a:t>This visual showcases the interactive report built using the dataset, highlighting important metrics and drill-down capabilities for better decision-making.</a:t>
            </a:r>
          </a:p>
        </p:txBody>
      </p:sp>
    </p:spTree>
    <p:extLst>
      <p:ext uri="{BB962C8B-B14F-4D97-AF65-F5344CB8AC3E}">
        <p14:creationId xmlns:p14="http://schemas.microsoft.com/office/powerpoint/2010/main" val="1410966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84CC222-9CBF-350E-3306-BB86BEC61A29}"/>
              </a:ext>
            </a:extLst>
          </p:cNvPr>
          <p:cNvSpPr txBox="1"/>
          <p:nvPr/>
        </p:nvSpPr>
        <p:spPr>
          <a:xfrm>
            <a:off x="1288026" y="1131667"/>
            <a:ext cx="7865806" cy="4462760"/>
          </a:xfrm>
          <a:prstGeom prst="rect">
            <a:avLst/>
          </a:prstGeom>
          <a:noFill/>
        </p:spPr>
        <p:txBody>
          <a:bodyPr wrap="square">
            <a:spAutoFit/>
          </a:bodyPr>
          <a:lstStyle/>
          <a:p>
            <a:r>
              <a:rPr lang="en-IN" dirty="0"/>
              <a:t>📌 </a:t>
            </a:r>
            <a:r>
              <a:rPr lang="en-IN" sz="2800" b="1" dirty="0"/>
              <a:t>Conclusion</a:t>
            </a:r>
          </a:p>
          <a:p>
            <a:endParaRPr lang="en-IN" dirty="0"/>
          </a:p>
          <a:p>
            <a:r>
              <a:rPr lang="en-IN" b="1" dirty="0"/>
              <a:t>Content:</a:t>
            </a:r>
          </a:p>
          <a:p>
            <a:endParaRPr lang="en-IN" dirty="0"/>
          </a:p>
          <a:p>
            <a:r>
              <a:rPr lang="en-IN" b="1" dirty="0"/>
              <a:t>The Power BI dashboard enables</a:t>
            </a:r>
            <a:r>
              <a:rPr lang="en-IN" dirty="0"/>
              <a:t>:</a:t>
            </a:r>
          </a:p>
          <a:p>
            <a:r>
              <a:rPr lang="en-IN" dirty="0"/>
              <a:t>Efficient monitoring of key sales performance metrics</a:t>
            </a:r>
          </a:p>
          <a:p>
            <a:r>
              <a:rPr lang="en-IN" dirty="0"/>
              <a:t>Insight into top-performing products and customers</a:t>
            </a:r>
          </a:p>
          <a:p>
            <a:r>
              <a:rPr lang="en-IN" dirty="0"/>
              <a:t>Quick comparison of profit/loss areas</a:t>
            </a:r>
          </a:p>
          <a:p>
            <a:r>
              <a:rPr lang="en-IN" dirty="0"/>
              <a:t>Interactive filtering to </a:t>
            </a:r>
            <a:r>
              <a:rPr lang="en-IN" dirty="0" err="1"/>
              <a:t>analyze</a:t>
            </a:r>
            <a:r>
              <a:rPr lang="en-IN" dirty="0"/>
              <a:t> trends over time</a:t>
            </a:r>
          </a:p>
          <a:p>
            <a:endParaRPr lang="en-IN" dirty="0"/>
          </a:p>
          <a:p>
            <a:r>
              <a:rPr lang="en-IN" dirty="0"/>
              <a:t>📈 </a:t>
            </a:r>
            <a:r>
              <a:rPr lang="en-IN" b="1" dirty="0"/>
              <a:t>Outcome:</a:t>
            </a:r>
          </a:p>
          <a:p>
            <a:endParaRPr lang="en-IN" dirty="0"/>
          </a:p>
          <a:p>
            <a:r>
              <a:rPr lang="en-IN" dirty="0"/>
              <a:t>Learned how to convert raw sales data into meaningful business insights using interactive data visualization in Power BI.</a:t>
            </a:r>
          </a:p>
          <a:p>
            <a:endParaRPr lang="en-IN" dirty="0"/>
          </a:p>
        </p:txBody>
      </p:sp>
    </p:spTree>
    <p:extLst>
      <p:ext uri="{BB962C8B-B14F-4D97-AF65-F5344CB8AC3E}">
        <p14:creationId xmlns:p14="http://schemas.microsoft.com/office/powerpoint/2010/main" val="2930841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croll: Vertical 4">
            <a:extLst>
              <a:ext uri="{FF2B5EF4-FFF2-40B4-BE49-F238E27FC236}">
                <a16:creationId xmlns:a16="http://schemas.microsoft.com/office/drawing/2014/main" id="{A5F58EB4-D0C6-C532-46DE-E06A749846F2}"/>
              </a:ext>
            </a:extLst>
          </p:cNvPr>
          <p:cNvSpPr/>
          <p:nvPr/>
        </p:nvSpPr>
        <p:spPr>
          <a:xfrm>
            <a:off x="3136489" y="1061884"/>
            <a:ext cx="5928853" cy="4817806"/>
          </a:xfrm>
          <a:prstGeom prst="verticalScroll">
            <a:avLst/>
          </a:prstGeom>
          <a:ln/>
        </p:spPr>
        <p:style>
          <a:lnRef idx="2">
            <a:schemeClr val="accent6">
              <a:shade val="15000"/>
            </a:schemeClr>
          </a:lnRef>
          <a:fillRef idx="1">
            <a:schemeClr val="accent6"/>
          </a:fillRef>
          <a:effectRef idx="0">
            <a:schemeClr val="accent6"/>
          </a:effectRef>
          <a:fontRef idx="minor">
            <a:schemeClr val="lt1"/>
          </a:fontRef>
        </p:style>
        <p:txBody>
          <a:bodyPr rtlCol="0" anchor="ctr"/>
          <a:lstStyle>
            <a:defPPr>
              <a:defRPr lang="en-US"/>
            </a:defPPr>
            <a:lvl1pPr marL="0" algn="l" defTabSz="1298174" rtl="0" eaLnBrk="1" latinLnBrk="0" hangingPunct="1">
              <a:defRPr sz="2600" kern="1200">
                <a:solidFill>
                  <a:schemeClr val="lt1"/>
                </a:solidFill>
                <a:latin typeface="+mn-lt"/>
                <a:ea typeface="+mn-ea"/>
                <a:cs typeface="+mn-cs"/>
              </a:defRPr>
            </a:lvl1pPr>
            <a:lvl2pPr marL="649087" algn="l" defTabSz="1298174" rtl="0" eaLnBrk="1" latinLnBrk="0" hangingPunct="1">
              <a:defRPr sz="2600" kern="1200">
                <a:solidFill>
                  <a:schemeClr val="lt1"/>
                </a:solidFill>
                <a:latin typeface="+mn-lt"/>
                <a:ea typeface="+mn-ea"/>
                <a:cs typeface="+mn-cs"/>
              </a:defRPr>
            </a:lvl2pPr>
            <a:lvl3pPr marL="1298174" algn="l" defTabSz="1298174" rtl="0" eaLnBrk="1" latinLnBrk="0" hangingPunct="1">
              <a:defRPr sz="2600" kern="1200">
                <a:solidFill>
                  <a:schemeClr val="lt1"/>
                </a:solidFill>
                <a:latin typeface="+mn-lt"/>
                <a:ea typeface="+mn-ea"/>
                <a:cs typeface="+mn-cs"/>
              </a:defRPr>
            </a:lvl3pPr>
            <a:lvl4pPr marL="1947261" algn="l" defTabSz="1298174" rtl="0" eaLnBrk="1" latinLnBrk="0" hangingPunct="1">
              <a:defRPr sz="2600" kern="1200">
                <a:solidFill>
                  <a:schemeClr val="lt1"/>
                </a:solidFill>
                <a:latin typeface="+mn-lt"/>
                <a:ea typeface="+mn-ea"/>
                <a:cs typeface="+mn-cs"/>
              </a:defRPr>
            </a:lvl4pPr>
            <a:lvl5pPr marL="2596347" algn="l" defTabSz="1298174" rtl="0" eaLnBrk="1" latinLnBrk="0" hangingPunct="1">
              <a:defRPr sz="2600" kern="1200">
                <a:solidFill>
                  <a:schemeClr val="lt1"/>
                </a:solidFill>
                <a:latin typeface="+mn-lt"/>
                <a:ea typeface="+mn-ea"/>
                <a:cs typeface="+mn-cs"/>
              </a:defRPr>
            </a:lvl5pPr>
            <a:lvl6pPr marL="3245434" algn="l" defTabSz="1298174" rtl="0" eaLnBrk="1" latinLnBrk="0" hangingPunct="1">
              <a:defRPr sz="2600" kern="1200">
                <a:solidFill>
                  <a:schemeClr val="lt1"/>
                </a:solidFill>
                <a:latin typeface="+mn-lt"/>
                <a:ea typeface="+mn-ea"/>
                <a:cs typeface="+mn-cs"/>
              </a:defRPr>
            </a:lvl6pPr>
            <a:lvl7pPr marL="3894521" algn="l" defTabSz="1298174" rtl="0" eaLnBrk="1" latinLnBrk="0" hangingPunct="1">
              <a:defRPr sz="2600" kern="1200">
                <a:solidFill>
                  <a:schemeClr val="lt1"/>
                </a:solidFill>
                <a:latin typeface="+mn-lt"/>
                <a:ea typeface="+mn-ea"/>
                <a:cs typeface="+mn-cs"/>
              </a:defRPr>
            </a:lvl7pPr>
            <a:lvl8pPr marL="4543608" algn="l" defTabSz="1298174" rtl="0" eaLnBrk="1" latinLnBrk="0" hangingPunct="1">
              <a:defRPr sz="2600" kern="1200">
                <a:solidFill>
                  <a:schemeClr val="lt1"/>
                </a:solidFill>
                <a:latin typeface="+mn-lt"/>
                <a:ea typeface="+mn-ea"/>
                <a:cs typeface="+mn-cs"/>
              </a:defRPr>
            </a:lvl8pPr>
            <a:lvl9pPr marL="5192695" algn="l" defTabSz="1298174" rtl="0" eaLnBrk="1" latinLnBrk="0" hangingPunct="1">
              <a:defRPr sz="2600" kern="1200">
                <a:solidFill>
                  <a:schemeClr val="lt1"/>
                </a:solidFill>
                <a:latin typeface="+mn-lt"/>
                <a:ea typeface="+mn-ea"/>
                <a:cs typeface="+mn-cs"/>
              </a:defRPr>
            </a:lvl9pPr>
          </a:lstStyle>
          <a:p>
            <a:pPr algn="ctr"/>
            <a:r>
              <a:rPr lang="en-IN" sz="3200" dirty="0"/>
              <a:t>THANK</a:t>
            </a:r>
          </a:p>
          <a:p>
            <a:pPr algn="ctr"/>
            <a:r>
              <a:rPr lang="en-IN" sz="3200" dirty="0"/>
              <a:t>YOU</a:t>
            </a:r>
          </a:p>
        </p:txBody>
      </p:sp>
    </p:spTree>
    <p:extLst>
      <p:ext uri="{BB962C8B-B14F-4D97-AF65-F5344CB8AC3E}">
        <p14:creationId xmlns:p14="http://schemas.microsoft.com/office/powerpoint/2010/main" val="3312779399"/>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42</TotalTime>
  <Words>269</Words>
  <Application>Microsoft Office PowerPoint</Application>
  <PresentationFormat>Widescreen</PresentationFormat>
  <Paragraphs>44</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Garamond</vt:lpstr>
      <vt:lpstr>Organic</vt:lpstr>
      <vt:lpstr>TITLE:SALES DAHBROAD POWER BI PROJECT  </vt:lpstr>
      <vt:lpstr>PowerPoint Presentation</vt:lpstr>
      <vt:lpstr>📈 Dashboard Features </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Manisha I</dc:creator>
  <cp:lastModifiedBy>Manisha I</cp:lastModifiedBy>
  <cp:revision>1</cp:revision>
  <dcterms:created xsi:type="dcterms:W3CDTF">2025-08-07T11:25:49Z</dcterms:created>
  <dcterms:modified xsi:type="dcterms:W3CDTF">2025-08-07T12:08:09Z</dcterms:modified>
</cp:coreProperties>
</file>