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60" r:id="rId5"/>
    <p:sldId id="286" r:id="rId6"/>
    <p:sldId id="277" r:id="rId7"/>
    <p:sldId id="276" r:id="rId8"/>
    <p:sldId id="271" r:id="rId9"/>
    <p:sldId id="274" r:id="rId10"/>
    <p:sldId id="285" r:id="rId11"/>
    <p:sldId id="284" r:id="rId12"/>
    <p:sldId id="282" r:id="rId13"/>
    <p:sldId id="281" r:id="rId14"/>
    <p:sldId id="278" r:id="rId15"/>
    <p:sldId id="280" r:id="rId16"/>
    <p:sldId id="279" r:id="rId17"/>
    <p:sldId id="288" r:id="rId18"/>
    <p:sldId id="263" r:id="rId19"/>
    <p:sldId id="264" r:id="rId20"/>
    <p:sldId id="267" r:id="rId21"/>
    <p:sldId id="268" r:id="rId22"/>
    <p:sldId id="269" r:id="rId23"/>
    <p:sldId id="28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300"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0F4090-9D01-4495-A6FB-DAFCC8BF324A}" type="datetimeFigureOut">
              <a:rPr lang="en-IN" smtClean="0"/>
              <a:t>31-05-2023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F8BE48-9DE8-41BB-A4B8-9292C1C28A30}" type="slidenum">
              <a:rPr lang="en-IN" smtClean="0"/>
              <a:t>‹#›</a:t>
            </a:fld>
            <a:endParaRPr lang="en-IN"/>
          </a:p>
        </p:txBody>
      </p:sp>
    </p:spTree>
    <p:extLst>
      <p:ext uri="{BB962C8B-B14F-4D97-AF65-F5344CB8AC3E}">
        <p14:creationId xmlns:p14="http://schemas.microsoft.com/office/powerpoint/2010/main" val="1957271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31-05-2023</a:t>
            </a:fld>
            <a:endParaRPr lang="en-IN"/>
          </a:p>
        </p:txBody>
      </p:sp>
      <p:sp>
        <p:nvSpPr>
          <p:cNvPr id="5" name="Footer Placeholder 4">
            <a:extLst>
              <a:ext uri="{FF2B5EF4-FFF2-40B4-BE49-F238E27FC236}">
                <a16:creationId xmlns=""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31-05-2023</a:t>
            </a:fld>
            <a:endParaRPr lang="en-IN"/>
          </a:p>
        </p:txBody>
      </p:sp>
      <p:sp>
        <p:nvSpPr>
          <p:cNvPr id="5" name="Footer Placeholder 4">
            <a:extLst>
              <a:ext uri="{FF2B5EF4-FFF2-40B4-BE49-F238E27FC236}">
                <a16:creationId xmlns=""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31-05-2023</a:t>
            </a:fld>
            <a:endParaRPr lang="en-IN"/>
          </a:p>
        </p:txBody>
      </p:sp>
      <p:sp>
        <p:nvSpPr>
          <p:cNvPr id="5" name="Footer Placeholder 4">
            <a:extLst>
              <a:ext uri="{FF2B5EF4-FFF2-40B4-BE49-F238E27FC236}">
                <a16:creationId xmlns=""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31-05-2023</a:t>
            </a:fld>
            <a:endParaRPr lang="en-IN"/>
          </a:p>
        </p:txBody>
      </p:sp>
      <p:sp>
        <p:nvSpPr>
          <p:cNvPr id="5" name="Footer Placeholder 4">
            <a:extLst>
              <a:ext uri="{FF2B5EF4-FFF2-40B4-BE49-F238E27FC236}">
                <a16:creationId xmlns=""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31-05-2023</a:t>
            </a:fld>
            <a:endParaRPr lang="en-IN"/>
          </a:p>
        </p:txBody>
      </p:sp>
      <p:sp>
        <p:nvSpPr>
          <p:cNvPr id="5" name="Footer Placeholder 4">
            <a:extLst>
              <a:ext uri="{FF2B5EF4-FFF2-40B4-BE49-F238E27FC236}">
                <a16:creationId xmlns=""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31-05-2023</a:t>
            </a:fld>
            <a:endParaRPr lang="en-IN"/>
          </a:p>
        </p:txBody>
      </p:sp>
      <p:sp>
        <p:nvSpPr>
          <p:cNvPr id="6" name="Footer Placeholder 5">
            <a:extLst>
              <a:ext uri="{FF2B5EF4-FFF2-40B4-BE49-F238E27FC236}">
                <a16:creationId xmlns=""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31-05-2023</a:t>
            </a:fld>
            <a:endParaRPr lang="en-IN"/>
          </a:p>
        </p:txBody>
      </p:sp>
      <p:sp>
        <p:nvSpPr>
          <p:cNvPr id="8" name="Footer Placeholder 7">
            <a:extLst>
              <a:ext uri="{FF2B5EF4-FFF2-40B4-BE49-F238E27FC236}">
                <a16:creationId xmlns=""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31-05-2023</a:t>
            </a:fld>
            <a:endParaRPr lang="en-IN"/>
          </a:p>
        </p:txBody>
      </p:sp>
      <p:sp>
        <p:nvSpPr>
          <p:cNvPr id="4" name="Footer Placeholder 3">
            <a:extLst>
              <a:ext uri="{FF2B5EF4-FFF2-40B4-BE49-F238E27FC236}">
                <a16:creationId xmlns=""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31-05-2023</a:t>
            </a:fld>
            <a:endParaRPr lang="en-IN"/>
          </a:p>
        </p:txBody>
      </p:sp>
      <p:sp>
        <p:nvSpPr>
          <p:cNvPr id="3" name="Footer Placeholder 2">
            <a:extLst>
              <a:ext uri="{FF2B5EF4-FFF2-40B4-BE49-F238E27FC236}">
                <a16:creationId xmlns=""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31-05-2023</a:t>
            </a:fld>
            <a:endParaRPr lang="en-IN"/>
          </a:p>
        </p:txBody>
      </p:sp>
      <p:sp>
        <p:nvSpPr>
          <p:cNvPr id="6" name="Footer Placeholder 5">
            <a:extLst>
              <a:ext uri="{FF2B5EF4-FFF2-40B4-BE49-F238E27FC236}">
                <a16:creationId xmlns=""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31-05-2023</a:t>
            </a:fld>
            <a:endParaRPr lang="en-IN"/>
          </a:p>
        </p:txBody>
      </p:sp>
      <p:sp>
        <p:nvSpPr>
          <p:cNvPr id="6" name="Footer Placeholder 5">
            <a:extLst>
              <a:ext uri="{FF2B5EF4-FFF2-40B4-BE49-F238E27FC236}">
                <a16:creationId xmlns=""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31-05-2023</a:t>
            </a:fld>
            <a:endParaRPr lang="en-IN"/>
          </a:p>
        </p:txBody>
      </p:sp>
      <p:sp>
        <p:nvSpPr>
          <p:cNvPr id="5" name="Footer Placeholder 4">
            <a:extLst>
              <a:ext uri="{FF2B5EF4-FFF2-40B4-BE49-F238E27FC236}">
                <a16:creationId xmlns=""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legacy.reactjs.org/docs/getting-started.html" TargetMode="External"/><Relationship Id="rId4" Type="http://schemas.openxmlformats.org/officeDocument/2006/relationships/hyperlink" Target="https://docs.spring.io/spring-boot/docs/current/reference/htmlsingle/"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547650"/>
          </a:xfrm>
          <a:prstGeom prst="rect">
            <a:avLst/>
          </a:prstGeom>
          <a:noFill/>
        </p:spPr>
        <p:txBody>
          <a:bodyPr wrap="square">
            <a:spAutoFit/>
          </a:bodyPr>
          <a:lstStyle/>
          <a:p>
            <a:pPr algn="ctr">
              <a:lnSpc>
                <a:spcPct val="115000"/>
              </a:lnSpc>
            </a:pPr>
            <a:r>
              <a:rPr lang="en-IN" sz="2800" dirty="0" smtClean="0">
                <a:effectLst/>
                <a:latin typeface="Times New Roman" panose="02020603050405020304" pitchFamily="18" charset="0"/>
                <a:ea typeface="Arial" panose="020B0604020202020204" pitchFamily="34" charset="0"/>
              </a:rPr>
              <a:t>“</a:t>
            </a:r>
            <a:r>
              <a:rPr lang="en-IN" sz="2800" b="1" dirty="0" smtClean="0">
                <a:latin typeface="Times New Roman" panose="02020603050405020304" pitchFamily="18" charset="0"/>
              </a:rPr>
              <a:t>Online Food Delivery Application</a:t>
            </a:r>
            <a:r>
              <a:rPr lang="en-IN" sz="2800" dirty="0" smtClean="0">
                <a:effectLst/>
                <a:latin typeface="Times New Roman" panose="02020603050405020304" pitchFamily="18" charset="0"/>
                <a:ea typeface="Arial" panose="020B0604020202020204" pitchFamily="34" charset="0"/>
              </a:rPr>
              <a:t>”</a:t>
            </a:r>
            <a:endParaRPr lang="en-IN" sz="12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2322174"/>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a:t>
            </a:r>
            <a:r>
              <a:rPr lang="en-IN" sz="1800" b="1" dirty="0" smtClean="0">
                <a:effectLst/>
                <a:latin typeface="Times New Roman" panose="02020603050405020304" pitchFamily="18" charset="0"/>
                <a:ea typeface="Arial" panose="020B0604020202020204" pitchFamily="34" charset="0"/>
              </a:rPr>
              <a:t>by: </a:t>
            </a:r>
            <a:r>
              <a:rPr lang="en-IN" sz="1800" b="1" dirty="0" smtClean="0">
                <a:effectLst/>
                <a:latin typeface="Times New Roman" panose="02020603050405020304" pitchFamily="18" charset="0"/>
                <a:ea typeface="Arial" panose="020B0604020202020204" pitchFamily="34" charset="0"/>
              </a:rPr>
              <a:t>M. </a:t>
            </a:r>
            <a:r>
              <a:rPr lang="en-IN" sz="1800" b="1" dirty="0" err="1" smtClean="0">
                <a:effectLst/>
                <a:latin typeface="Times New Roman" panose="02020603050405020304" pitchFamily="18" charset="0"/>
                <a:ea typeface="Arial" panose="020B0604020202020204" pitchFamily="34" charset="0"/>
              </a:rPr>
              <a:t>Manisha</a:t>
            </a:r>
            <a:endParaRPr lang="en-IN" sz="1050" b="1"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 </a:t>
            </a:r>
            <a:r>
              <a:rPr lang="en-IN" b="1" dirty="0" smtClean="0">
                <a:latin typeface="Times New Roman" panose="02020603050405020304" pitchFamily="18" charset="0"/>
              </a:rPr>
              <a:t>Individual</a:t>
            </a:r>
            <a:endParaRPr lang="en-IN" b="1" dirty="0">
              <a:latin typeface="Times New Roman" panose="02020603050405020304" pitchFamily="18" charset="0"/>
            </a:endParaRPr>
          </a:p>
          <a:p>
            <a:pPr>
              <a:lnSpc>
                <a:spcPct val="115000"/>
              </a:lnSpc>
            </a:pPr>
            <a:r>
              <a:rPr lang="en-IN" sz="1800" b="1" dirty="0" smtClean="0">
                <a:effectLst/>
                <a:latin typeface="Times New Roman" panose="02020603050405020304" pitchFamily="18" charset="0"/>
                <a:ea typeface="Arial" panose="020B0604020202020204" pitchFamily="34" charset="0"/>
              </a:rPr>
              <a:t>Name: </a:t>
            </a:r>
            <a:r>
              <a:rPr lang="en-IN" b="1" dirty="0" smtClean="0">
                <a:latin typeface="Times New Roman" panose="02020603050405020304" pitchFamily="18" charset="0"/>
                <a:ea typeface="Arial" panose="020B0604020202020204" pitchFamily="34" charset="0"/>
              </a:rPr>
              <a:t>Online Food Delivery application.</a:t>
            </a:r>
            <a:r>
              <a:rPr lang="en-IN" sz="1800" b="1" dirty="0">
                <a:effectLst/>
                <a:latin typeface="Times New Roman" panose="02020603050405020304" pitchFamily="18" charset="0"/>
                <a:ea typeface="Arial" panose="020B0604020202020204" pitchFamily="34" charset="0"/>
              </a:rPr>
              <a:t>	</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Batch </a:t>
            </a:r>
            <a:r>
              <a:rPr lang="en-IN" sz="1800" b="1" dirty="0" smtClean="0">
                <a:effectLst/>
                <a:latin typeface="Times New Roman" panose="02020603050405020304" pitchFamily="18" charset="0"/>
                <a:ea typeface="Arial" panose="020B0604020202020204" pitchFamily="34" charset="0"/>
              </a:rPr>
              <a:t>: 12</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LMS Id : </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Program </a:t>
            </a:r>
            <a:r>
              <a:rPr lang="en-IN" sz="1800" b="1" dirty="0" smtClean="0">
                <a:effectLst/>
                <a:latin typeface="Times New Roman" panose="02020603050405020304" pitchFamily="18" charset="0"/>
                <a:ea typeface="Arial" panose="020B0604020202020204" pitchFamily="34" charset="0"/>
              </a:rPr>
              <a:t>:JAVA FULL STACK </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a:t>
            </a:r>
            <a:r>
              <a:rPr lang="en-IN" b="1" dirty="0" smtClean="0">
                <a:latin typeface="Times New Roman" panose="02020603050405020304" pitchFamily="18" charset="0"/>
                <a:ea typeface="Arial" panose="020B0604020202020204" pitchFamily="34" charset="0"/>
              </a:rPr>
              <a:t>26</a:t>
            </a:r>
            <a:r>
              <a:rPr lang="en-IN" sz="1800" b="1" dirty="0" smtClean="0">
                <a:effectLst/>
                <a:latin typeface="Times New Roman" panose="02020603050405020304" pitchFamily="18" charset="0"/>
                <a:ea typeface="Arial" panose="020B0604020202020204" pitchFamily="34" charset="0"/>
              </a:rPr>
              <a:t>/06/2013</a:t>
            </a:r>
            <a:endParaRPr lang="en-IN" sz="1050" dirty="0">
              <a:effectLst/>
              <a:latin typeface="Arial" panose="020B0604020202020204" pitchFamily="34" charset="0"/>
              <a:ea typeface="Arial" panose="020B0604020202020204" pitchFamily="34" charset="0"/>
            </a:endParaRPr>
          </a:p>
        </p:txBody>
      </p:sp>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4531"/>
          <a:stretch/>
        </p:blipFill>
        <p:spPr bwMode="auto">
          <a:xfrm>
            <a:off x="5533292" y="3247292"/>
            <a:ext cx="5990493" cy="3001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810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 xmlns:a16="http://schemas.microsoft.com/office/drawing/2014/main" id="{665F3BBB-36FE-E6E4-6217-C50A5E5EF88B}"/>
              </a:ext>
            </a:extLst>
          </p:cNvPr>
          <p:cNvSpPr txBox="1"/>
          <p:nvPr/>
        </p:nvSpPr>
        <p:spPr>
          <a:xfrm>
            <a:off x="490219" y="1349647"/>
            <a:ext cx="10828019" cy="318998"/>
          </a:xfrm>
          <a:prstGeom prst="rect">
            <a:avLst/>
          </a:prstGeom>
          <a:noFill/>
        </p:spPr>
        <p:txBody>
          <a:bodyPr wrap="square">
            <a:spAutoFit/>
          </a:bodyPr>
          <a:lstStyle/>
          <a:p>
            <a:pPr algn="ctr">
              <a:lnSpc>
                <a:spcPct val="115000"/>
              </a:lnSpc>
            </a:pPr>
            <a:endParaRPr lang="en-IN" sz="1400" b="1" dirty="0">
              <a:effectLst/>
              <a:latin typeface="Arial" panose="020B0604020202020204" pitchFamily="34" charset="0"/>
              <a:ea typeface="Arial" panose="020B0604020202020204" pitchFamily="34" charset="0"/>
            </a:endParaRPr>
          </a:p>
        </p:txBody>
      </p:sp>
      <p:pic>
        <p:nvPicPr>
          <p:cNvPr id="3074" name="Picture 2" descr="C:\Users\Manisha\Pictures\Screenshots\1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66481"/>
            <a:ext cx="12192000" cy="5991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4831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4098" name="Picture 2" descr="C:\Users\Manisha\Pictures\Screenshots\1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3662" y="992432"/>
            <a:ext cx="9864577" cy="5865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894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5122" name="Picture 2" descr="C:\Users\Manisha\Pictures\Screenshots\12.PNG"/>
          <p:cNvPicPr>
            <a:picLocks noChangeAspect="1" noChangeArrowheads="1"/>
          </p:cNvPicPr>
          <p:nvPr/>
        </p:nvPicPr>
        <p:blipFill rotWithShape="1">
          <a:blip r:embed="rId4">
            <a:extLst>
              <a:ext uri="{28A0092B-C50C-407E-A947-70E740481C1C}">
                <a14:useLocalDpi xmlns:a14="http://schemas.microsoft.com/office/drawing/2010/main" val="0"/>
              </a:ext>
            </a:extLst>
          </a:blip>
          <a:srcRect t="5817"/>
          <a:stretch/>
        </p:blipFill>
        <p:spPr bwMode="auto">
          <a:xfrm>
            <a:off x="3059962" y="973015"/>
            <a:ext cx="6072076" cy="5884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8879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6146" name="Picture 2" descr="C:\Users\Manisha\Pictures\Screenshots\1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277" y="961292"/>
            <a:ext cx="10567961" cy="5896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0883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7170" name="Picture 2" descr="C:\Users\Manisha\Pictures\Screenshots\1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3876" y="944240"/>
            <a:ext cx="6705599" cy="5852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7729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8194" name="Picture 2" descr="C:\Users\Manisha\Pictures\Screenshots\1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0862" y="1031632"/>
            <a:ext cx="8124091" cy="5545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478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9218" name="Picture 2" descr="C:\Users\Manisha\Pictures\Screenshots\1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219" y="973016"/>
            <a:ext cx="10828019" cy="5802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077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10242" name="Picture 2" descr="C:\Users\Manisha\Pictures\Screenshots\19.PNG"/>
          <p:cNvPicPr>
            <a:picLocks noChangeAspect="1" noChangeArrowheads="1"/>
          </p:cNvPicPr>
          <p:nvPr/>
        </p:nvPicPr>
        <p:blipFill rotWithShape="1">
          <a:blip r:embed="rId4">
            <a:extLst>
              <a:ext uri="{28A0092B-C50C-407E-A947-70E740481C1C}">
                <a14:useLocalDpi xmlns:a14="http://schemas.microsoft.com/office/drawing/2010/main" val="0"/>
              </a:ext>
            </a:extLst>
          </a:blip>
          <a:srcRect l="12623" t="1125" r="15176" b="6560"/>
          <a:stretch/>
        </p:blipFill>
        <p:spPr bwMode="auto">
          <a:xfrm>
            <a:off x="490219" y="1734690"/>
            <a:ext cx="3548609" cy="4783342"/>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C:\Users\Manisha\Pictures\Screenshots\2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7688" y="2400666"/>
            <a:ext cx="3476625" cy="383857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C:\Users\Manisha\Pictures\Screenshots\2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8083" y="2400666"/>
            <a:ext cx="3836010" cy="3718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341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 xmlns:a16="http://schemas.microsoft.com/office/drawing/2014/main" id="{02FB6A81-F334-0D76-10FC-F69162C07E4E}"/>
              </a:ext>
            </a:extLst>
          </p:cNvPr>
          <p:cNvSpPr txBox="1"/>
          <p:nvPr/>
        </p:nvSpPr>
        <p:spPr>
          <a:xfrm>
            <a:off x="490219" y="1349647"/>
            <a:ext cx="10828019" cy="4764381"/>
          </a:xfrm>
          <a:prstGeom prst="rect">
            <a:avLst/>
          </a:prstGeom>
          <a:noFill/>
        </p:spPr>
        <p:txBody>
          <a:bodyPr wrap="square">
            <a:spAutoFit/>
          </a:bodyPr>
          <a:lstStyle/>
          <a:p>
            <a:pPr algn="just">
              <a:lnSpc>
                <a:spcPct val="115000"/>
              </a:lnSpc>
            </a:pPr>
            <a:r>
              <a:rPr lang="en-US" sz="2000" b="1" dirty="0" smtClean="0">
                <a:solidFill>
                  <a:srgbClr val="FF0000"/>
                </a:solidFill>
                <a:latin typeface="Times New Roman" pitchFamily="18" charset="0"/>
                <a:ea typeface="Arial" panose="020B0604020202020204" pitchFamily="34" charset="0"/>
                <a:cs typeface="Times New Roman" pitchFamily="18" charset="0"/>
              </a:rPr>
              <a:t>Implemented the Back end using following functionalities:</a:t>
            </a:r>
          </a:p>
          <a:p>
            <a:pPr algn="just">
              <a:lnSpc>
                <a:spcPct val="115000"/>
              </a:lnSpc>
            </a:pPr>
            <a:endParaRPr lang="en-US" sz="2000" dirty="0" smtClean="0">
              <a:effectLst/>
              <a:latin typeface="Times New Roman" panose="02020603050405020304" pitchFamily="18" charset="0"/>
              <a:ea typeface="Arial" panose="020B0604020202020204" pitchFamily="34" charset="0"/>
            </a:endParaRPr>
          </a:p>
          <a:p>
            <a:pPr algn="just">
              <a:lnSpc>
                <a:spcPct val="115000"/>
              </a:lnSpc>
            </a:pPr>
            <a:endParaRPr lang="en-US" sz="1400" dirty="0">
              <a:effectLst/>
              <a:latin typeface="Times New Roman" panose="02020603050405020304" pitchFamily="18" charset="0"/>
              <a:ea typeface="Arial" panose="020B0604020202020204" pitchFamily="34" charset="0"/>
            </a:endParaRPr>
          </a:p>
          <a:p>
            <a:pPr algn="just">
              <a:lnSpc>
                <a:spcPct val="115000"/>
              </a:lnSpc>
            </a:pPr>
            <a:r>
              <a:rPr lang="en-US" dirty="0" smtClean="0">
                <a:latin typeface="Times New Roman" panose="02020603050405020304" pitchFamily="18" charset="0"/>
                <a:ea typeface="Arial" panose="020B0604020202020204" pitchFamily="34" charset="0"/>
                <a:cs typeface="Times New Roman" pitchFamily="18" charset="0"/>
              </a:rPr>
              <a:t>1</a:t>
            </a:r>
            <a:r>
              <a:rPr lang="en-US" sz="2400" dirty="0" smtClean="0">
                <a:latin typeface="Times New Roman" panose="02020603050405020304" pitchFamily="18" charset="0"/>
                <a:ea typeface="Arial" panose="020B0604020202020204" pitchFamily="34" charset="0"/>
                <a:cs typeface="Times New Roman" pitchFamily="18" charset="0"/>
              </a:rPr>
              <a:t>. </a:t>
            </a:r>
            <a:r>
              <a:rPr lang="en-IN" sz="2400" b="1" dirty="0" smtClean="0">
                <a:latin typeface="Times New Roman" pitchFamily="18" charset="0"/>
                <a:ea typeface="Arial" panose="020B0604020202020204" pitchFamily="34" charset="0"/>
                <a:cs typeface="Times New Roman" pitchFamily="18" charset="0"/>
              </a:rPr>
              <a:t>Spring MVC </a:t>
            </a:r>
            <a:r>
              <a:rPr lang="en-IN" sz="2400" dirty="0" smtClean="0">
                <a:latin typeface="Times New Roman" pitchFamily="18" charset="0"/>
                <a:ea typeface="Arial" panose="020B0604020202020204" pitchFamily="34" charset="0"/>
                <a:cs typeface="Times New Roman" pitchFamily="18" charset="0"/>
              </a:rPr>
              <a:t>for the presentation layer, interaction with the front end.</a:t>
            </a:r>
          </a:p>
          <a:p>
            <a:pPr algn="just">
              <a:lnSpc>
                <a:spcPct val="115000"/>
              </a:lnSpc>
            </a:pPr>
            <a:r>
              <a:rPr lang="en-US" sz="2400" dirty="0" smtClean="0">
                <a:latin typeface="Times New Roman" pitchFamily="18" charset="0"/>
                <a:ea typeface="Arial" panose="020B0604020202020204" pitchFamily="34" charset="0"/>
                <a:cs typeface="Times New Roman" pitchFamily="18" charset="0"/>
              </a:rPr>
              <a:t>2. </a:t>
            </a:r>
            <a:r>
              <a:rPr lang="en-US" sz="2400" b="1" dirty="0" smtClean="0">
                <a:latin typeface="Times New Roman" pitchFamily="18" charset="0"/>
                <a:ea typeface="Arial" panose="020B0604020202020204" pitchFamily="34" charset="0"/>
                <a:cs typeface="Times New Roman" pitchFamily="18" charset="0"/>
              </a:rPr>
              <a:t>Lombok</a:t>
            </a:r>
            <a:r>
              <a:rPr lang="en-US" sz="2400" dirty="0" smtClean="0">
                <a:latin typeface="Times New Roman" pitchFamily="18" charset="0"/>
                <a:ea typeface="Arial" panose="020B0604020202020204" pitchFamily="34" charset="0"/>
                <a:cs typeface="Times New Roman" pitchFamily="18" charset="0"/>
              </a:rPr>
              <a:t> is used to reduce the boilerplate code and enhance code readability.</a:t>
            </a:r>
          </a:p>
          <a:p>
            <a:pPr algn="just">
              <a:lnSpc>
                <a:spcPct val="115000"/>
              </a:lnSpc>
            </a:pPr>
            <a:r>
              <a:rPr lang="en-US" sz="2400" dirty="0" smtClean="0">
                <a:latin typeface="Times New Roman" pitchFamily="18" charset="0"/>
                <a:ea typeface="Arial" panose="020B0604020202020204" pitchFamily="34" charset="0"/>
                <a:cs typeface="Times New Roman" pitchFamily="18" charset="0"/>
              </a:rPr>
              <a:t>3. </a:t>
            </a:r>
            <a:r>
              <a:rPr lang="en-US" sz="2400" b="1" dirty="0" smtClean="0">
                <a:latin typeface="Times New Roman" pitchFamily="18" charset="0"/>
                <a:ea typeface="Arial" panose="020B0604020202020204" pitchFamily="34" charset="0"/>
                <a:cs typeface="Times New Roman" pitchFamily="18" charset="0"/>
              </a:rPr>
              <a:t>Spring JPA </a:t>
            </a:r>
            <a:r>
              <a:rPr lang="en-US" sz="2400" dirty="0" smtClean="0">
                <a:latin typeface="Times New Roman" pitchFamily="18" charset="0"/>
                <a:ea typeface="Arial" panose="020B0604020202020204" pitchFamily="34" charset="0"/>
                <a:cs typeface="Times New Roman" pitchFamily="18" charset="0"/>
              </a:rPr>
              <a:t>is used along with</a:t>
            </a:r>
            <a:r>
              <a:rPr lang="en-US" sz="2400" b="1" dirty="0" smtClean="0">
                <a:latin typeface="Times New Roman" pitchFamily="18" charset="0"/>
                <a:ea typeface="Arial" panose="020B0604020202020204" pitchFamily="34" charset="0"/>
                <a:cs typeface="Times New Roman" pitchFamily="18" charset="0"/>
              </a:rPr>
              <a:t> Hibernate </a:t>
            </a:r>
            <a:r>
              <a:rPr lang="en-US" sz="2400" dirty="0" smtClean="0">
                <a:latin typeface="Times New Roman" pitchFamily="18" charset="0"/>
                <a:ea typeface="Arial" panose="020B0604020202020204" pitchFamily="34" charset="0"/>
                <a:cs typeface="Times New Roman" pitchFamily="18" charset="0"/>
              </a:rPr>
              <a:t>for efficient database access through the repository layer. </a:t>
            </a:r>
          </a:p>
          <a:p>
            <a:pPr algn="just">
              <a:lnSpc>
                <a:spcPct val="115000"/>
              </a:lnSpc>
            </a:pPr>
            <a:r>
              <a:rPr lang="en-US" sz="2400" dirty="0" smtClean="0">
                <a:latin typeface="Times New Roman" pitchFamily="18" charset="0"/>
                <a:ea typeface="Arial" panose="020B0604020202020204" pitchFamily="34" charset="0"/>
                <a:cs typeface="Times New Roman" pitchFamily="18" charset="0"/>
              </a:rPr>
              <a:t>4. </a:t>
            </a:r>
            <a:r>
              <a:rPr lang="en-US" sz="2400" b="1" dirty="0" smtClean="0">
                <a:latin typeface="Times New Roman" pitchFamily="18" charset="0"/>
                <a:ea typeface="Arial" panose="020B0604020202020204" pitchFamily="34" charset="0"/>
                <a:cs typeface="Times New Roman" pitchFamily="18" charset="0"/>
              </a:rPr>
              <a:t>MySQL Driver </a:t>
            </a:r>
            <a:r>
              <a:rPr lang="en-US" sz="2400" dirty="0" smtClean="0">
                <a:latin typeface="Times New Roman" pitchFamily="18" charset="0"/>
                <a:ea typeface="Arial" panose="020B0604020202020204" pitchFamily="34" charset="0"/>
                <a:cs typeface="Times New Roman" pitchFamily="18" charset="0"/>
              </a:rPr>
              <a:t>is used to connect the database through Eclipse.</a:t>
            </a:r>
          </a:p>
          <a:p>
            <a:pPr algn="just">
              <a:lnSpc>
                <a:spcPct val="115000"/>
              </a:lnSpc>
            </a:pPr>
            <a:r>
              <a:rPr lang="en-US" sz="2400" dirty="0">
                <a:latin typeface="Times New Roman" pitchFamily="18" charset="0"/>
                <a:ea typeface="Arial" panose="020B0604020202020204" pitchFamily="34" charset="0"/>
                <a:cs typeface="Times New Roman" pitchFamily="18" charset="0"/>
              </a:rPr>
              <a:t>5</a:t>
            </a:r>
            <a:r>
              <a:rPr lang="en-US" sz="2400" dirty="0" smtClean="0">
                <a:latin typeface="Times New Roman" pitchFamily="18" charset="0"/>
                <a:ea typeface="Arial" panose="020B0604020202020204" pitchFamily="34" charset="0"/>
                <a:cs typeface="Times New Roman" pitchFamily="18" charset="0"/>
              </a:rPr>
              <a:t>. </a:t>
            </a:r>
            <a:r>
              <a:rPr lang="en-US" sz="2400" b="1" dirty="0" smtClean="0">
                <a:latin typeface="Times New Roman" pitchFamily="18" charset="0"/>
                <a:ea typeface="Arial" panose="020B0604020202020204" pitchFamily="34" charset="0"/>
                <a:cs typeface="Times New Roman" pitchFamily="18" charset="0"/>
              </a:rPr>
              <a:t>Spring security </a:t>
            </a:r>
            <a:r>
              <a:rPr lang="en-US" sz="2400" dirty="0" smtClean="0">
                <a:latin typeface="Times New Roman" pitchFamily="18" charset="0"/>
                <a:ea typeface="Arial" panose="020B0604020202020204" pitchFamily="34" charset="0"/>
                <a:cs typeface="Times New Roman" pitchFamily="18" charset="0"/>
              </a:rPr>
              <a:t>is implemented to secure the registration and authentication process.</a:t>
            </a:r>
          </a:p>
          <a:p>
            <a:pPr algn="just">
              <a:lnSpc>
                <a:spcPct val="115000"/>
              </a:lnSpc>
            </a:pPr>
            <a:r>
              <a:rPr lang="en-US" sz="2400" dirty="0">
                <a:latin typeface="Times New Roman" pitchFamily="18" charset="0"/>
                <a:ea typeface="Arial" panose="020B0604020202020204" pitchFamily="34" charset="0"/>
                <a:cs typeface="Times New Roman" pitchFamily="18" charset="0"/>
              </a:rPr>
              <a:t>6</a:t>
            </a:r>
            <a:r>
              <a:rPr lang="en-US" sz="2400" dirty="0" smtClean="0">
                <a:latin typeface="Times New Roman" pitchFamily="18" charset="0"/>
                <a:ea typeface="Arial" panose="020B0604020202020204" pitchFamily="34" charset="0"/>
                <a:cs typeface="Times New Roman" pitchFamily="18" charset="0"/>
              </a:rPr>
              <a:t>.</a:t>
            </a:r>
            <a:r>
              <a:rPr lang="en-US" sz="2400" b="1" dirty="0" smtClean="0">
                <a:latin typeface="Times New Roman" pitchFamily="18" charset="0"/>
                <a:ea typeface="Arial" panose="020B0604020202020204" pitchFamily="34" charset="0"/>
                <a:cs typeface="Times New Roman" pitchFamily="18" charset="0"/>
              </a:rPr>
              <a:t>Postman</a:t>
            </a:r>
            <a:r>
              <a:rPr lang="en-US" sz="2400" dirty="0" smtClean="0">
                <a:latin typeface="Times New Roman" pitchFamily="18" charset="0"/>
                <a:ea typeface="Arial" panose="020B0604020202020204" pitchFamily="34" charset="0"/>
                <a:cs typeface="Times New Roman" pitchFamily="18" charset="0"/>
              </a:rPr>
              <a:t> is used to test or verify the functioning of  Rest API’s.</a:t>
            </a:r>
            <a:endParaRPr lang="en-IN" sz="2400" dirty="0" smtClean="0">
              <a:latin typeface="Times New Roman" pitchFamily="18" charset="0"/>
              <a:ea typeface="Arial" panose="020B0604020202020204" pitchFamily="34" charset="0"/>
              <a:cs typeface="Times New Roman" pitchFamily="18" charset="0"/>
            </a:endParaRPr>
          </a:p>
          <a:p>
            <a:pPr algn="just">
              <a:lnSpc>
                <a:spcPct val="115000"/>
              </a:lnSpc>
            </a:pPr>
            <a:endParaRPr lang="en-US" dirty="0" smtClean="0">
              <a:latin typeface="Times New Roman" panose="02020603050405020304" pitchFamily="18" charset="0"/>
              <a:ea typeface="Arial" panose="020B0604020202020204" pitchFamily="34" charset="0"/>
              <a:cs typeface="Times New Roman" pitchFamily="18" charset="0"/>
            </a:endParaRPr>
          </a:p>
        </p:txBody>
      </p:sp>
    </p:spTree>
    <p:extLst>
      <p:ext uri="{BB962C8B-B14F-4D97-AF65-F5344CB8AC3E}">
        <p14:creationId xmlns:p14="http://schemas.microsoft.com/office/powerpoint/2010/main" val="41928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smtClean="0">
                <a:solidFill>
                  <a:schemeClr val="bg1"/>
                </a:solidFill>
                <a:effectLst/>
                <a:latin typeface="Times New Roman" panose="02020603050405020304" pitchFamily="18" charset="0"/>
                <a:ea typeface="Arial" panose="020B0604020202020204" pitchFamily="34" charset="0"/>
              </a:rPr>
              <a:t>Front-end </a:t>
            </a:r>
            <a:r>
              <a:rPr lang="en-IN" sz="2400" b="1" dirty="0">
                <a:solidFill>
                  <a:schemeClr val="bg1"/>
                </a:solidFill>
                <a:effectLst/>
                <a:latin typeface="Times New Roman" panose="02020603050405020304" pitchFamily="18" charset="0"/>
                <a:ea typeface="Arial" panose="020B0604020202020204" pitchFamily="34" charset="0"/>
              </a:rPr>
              <a:t>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7" name="TextBox 6">
            <a:extLst>
              <a:ext uri="{FF2B5EF4-FFF2-40B4-BE49-F238E27FC236}">
                <a16:creationId xmlns="" xmlns:a16="http://schemas.microsoft.com/office/drawing/2014/main" id="{42C9D8A8-1C42-C2FD-EA56-C22FFDE8AF0E}"/>
              </a:ext>
            </a:extLst>
          </p:cNvPr>
          <p:cNvSpPr txBox="1"/>
          <p:nvPr/>
        </p:nvSpPr>
        <p:spPr>
          <a:xfrm>
            <a:off x="490219" y="1349647"/>
            <a:ext cx="10828020" cy="4233467"/>
          </a:xfrm>
          <a:prstGeom prst="rect">
            <a:avLst/>
          </a:prstGeom>
          <a:noFill/>
        </p:spPr>
        <p:txBody>
          <a:bodyPr wrap="square">
            <a:spAutoFit/>
          </a:bodyPr>
          <a:lstStyle/>
          <a:p>
            <a:pPr marL="342900" indent="-342900" algn="just">
              <a:lnSpc>
                <a:spcPct val="115000"/>
              </a:lnSpc>
              <a:buAutoNum type="arabicPeriod"/>
            </a:pPr>
            <a:r>
              <a:rPr lang="en-US" sz="2000" b="1" dirty="0" smtClean="0">
                <a:latin typeface="Times New Roman" pitchFamily="18" charset="0"/>
                <a:ea typeface="Arial" panose="020B0604020202020204" pitchFamily="34" charset="0"/>
                <a:cs typeface="Times New Roman" pitchFamily="18" charset="0"/>
              </a:rPr>
              <a:t>REACT JS </a:t>
            </a:r>
            <a:r>
              <a:rPr lang="en-US" sz="2000" b="1" dirty="0" smtClean="0">
                <a:latin typeface="Times New Roman" pitchFamily="18" charset="0"/>
                <a:ea typeface="Arial" panose="020B0604020202020204" pitchFamily="34" charset="0"/>
                <a:cs typeface="Times New Roman" pitchFamily="18" charset="0"/>
              </a:rPr>
              <a:t>: </a:t>
            </a:r>
            <a:r>
              <a:rPr lang="en-US" sz="2000" dirty="0" smtClean="0">
                <a:latin typeface="Times New Roman" pitchFamily="18" charset="0"/>
                <a:ea typeface="Arial" panose="020B0604020202020204" pitchFamily="34" charset="0"/>
                <a:cs typeface="Times New Roman" pitchFamily="18" charset="0"/>
              </a:rPr>
              <a:t>A java script library for building user interfaces, often used for creating dynamic and interactive web applications.</a:t>
            </a:r>
            <a:endParaRPr lang="en-US" sz="2000" dirty="0">
              <a:latin typeface="Times New Roman" pitchFamily="18" charset="0"/>
              <a:ea typeface="Arial" panose="020B0604020202020204" pitchFamily="34" charset="0"/>
              <a:cs typeface="Times New Roman" pitchFamily="18" charset="0"/>
            </a:endParaRPr>
          </a:p>
          <a:p>
            <a:pPr marL="342900" indent="-342900" algn="just">
              <a:lnSpc>
                <a:spcPct val="115000"/>
              </a:lnSpc>
              <a:buFont typeface="Arial" pitchFamily="34" charset="0"/>
              <a:buChar char="•"/>
            </a:pPr>
            <a:r>
              <a:rPr lang="en-US" sz="2000" dirty="0" smtClean="0">
                <a:latin typeface="Times New Roman" pitchFamily="18" charset="0"/>
                <a:ea typeface="Arial" panose="020B0604020202020204" pitchFamily="34" charset="0"/>
                <a:cs typeface="Times New Roman" pitchFamily="18" charset="0"/>
              </a:rPr>
              <a:t>HTML </a:t>
            </a:r>
            <a:endParaRPr lang="en-US" sz="2000" dirty="0" smtClean="0">
              <a:latin typeface="Times New Roman" pitchFamily="18" charset="0"/>
              <a:ea typeface="Arial" panose="020B0604020202020204" pitchFamily="34" charset="0"/>
              <a:cs typeface="Times New Roman" pitchFamily="18" charset="0"/>
            </a:endParaRPr>
          </a:p>
          <a:p>
            <a:pPr marL="342900" indent="-342900" algn="just">
              <a:lnSpc>
                <a:spcPct val="115000"/>
              </a:lnSpc>
              <a:buFont typeface="Arial" pitchFamily="34" charset="0"/>
              <a:buChar char="•"/>
            </a:pPr>
            <a:r>
              <a:rPr lang="en-US" sz="2000" dirty="0" smtClean="0">
                <a:latin typeface="Times New Roman" pitchFamily="18" charset="0"/>
                <a:ea typeface="Arial" panose="020B0604020202020204" pitchFamily="34" charset="0"/>
                <a:cs typeface="Times New Roman" pitchFamily="18" charset="0"/>
              </a:rPr>
              <a:t>CSS </a:t>
            </a:r>
            <a:endParaRPr lang="en-US" sz="2000" dirty="0" smtClean="0">
              <a:latin typeface="Times New Roman" pitchFamily="18" charset="0"/>
              <a:ea typeface="Arial" panose="020B0604020202020204" pitchFamily="34" charset="0"/>
              <a:cs typeface="Times New Roman" pitchFamily="18" charset="0"/>
            </a:endParaRPr>
          </a:p>
          <a:p>
            <a:pPr marL="342900" indent="-342900" algn="just">
              <a:lnSpc>
                <a:spcPct val="115000"/>
              </a:lnSpc>
              <a:buFont typeface="Arial" pitchFamily="34" charset="0"/>
              <a:buChar char="•"/>
            </a:pPr>
            <a:r>
              <a:rPr lang="en-US" sz="2000" dirty="0" smtClean="0">
                <a:latin typeface="Times New Roman" pitchFamily="18" charset="0"/>
                <a:ea typeface="Arial" panose="020B0604020202020204" pitchFamily="34" charset="0"/>
                <a:cs typeface="Times New Roman" pitchFamily="18" charset="0"/>
              </a:rPr>
              <a:t>Boot Strap </a:t>
            </a:r>
            <a:endParaRPr lang="en-US" sz="2000" dirty="0" smtClean="0">
              <a:latin typeface="Times New Roman" pitchFamily="18" charset="0"/>
              <a:ea typeface="Arial" panose="020B0604020202020204" pitchFamily="34" charset="0"/>
              <a:cs typeface="Times New Roman" pitchFamily="18" charset="0"/>
            </a:endParaRPr>
          </a:p>
          <a:p>
            <a:pPr marL="342900" indent="-342900" algn="just">
              <a:lnSpc>
                <a:spcPct val="115000"/>
              </a:lnSpc>
              <a:buFont typeface="Arial" pitchFamily="34" charset="0"/>
              <a:buChar char="•"/>
            </a:pPr>
            <a:r>
              <a:rPr lang="en-US" sz="2000" dirty="0" smtClean="0">
                <a:latin typeface="Times New Roman" pitchFamily="18" charset="0"/>
                <a:ea typeface="Arial" panose="020B0604020202020204" pitchFamily="34" charset="0"/>
                <a:cs typeface="Times New Roman" pitchFamily="18" charset="0"/>
              </a:rPr>
              <a:t>Java-Script</a:t>
            </a:r>
            <a:endParaRPr lang="en-US" sz="2000" dirty="0" smtClean="0">
              <a:latin typeface="Times New Roman" pitchFamily="18" charset="0"/>
              <a:ea typeface="Arial" panose="020B0604020202020204" pitchFamily="34" charset="0"/>
              <a:cs typeface="Times New Roman" pitchFamily="18" charset="0"/>
            </a:endParaRPr>
          </a:p>
          <a:p>
            <a:pPr algn="just">
              <a:lnSpc>
                <a:spcPct val="115000"/>
              </a:lnSpc>
            </a:pPr>
            <a:r>
              <a:rPr lang="en-US" sz="2000" dirty="0" smtClean="0">
                <a:latin typeface="Times New Roman" pitchFamily="18" charset="0"/>
                <a:ea typeface="Arial" panose="020B0604020202020204" pitchFamily="34" charset="0"/>
                <a:cs typeface="Times New Roman" pitchFamily="18" charset="0"/>
              </a:rPr>
              <a:t>      Implemented the properties  of web pages was done using react properties</a:t>
            </a:r>
            <a:r>
              <a:rPr lang="en-US" sz="2000" dirty="0" smtClean="0">
                <a:latin typeface="Times New Roman" pitchFamily="18" charset="0"/>
                <a:ea typeface="Arial" panose="020B0604020202020204" pitchFamily="34" charset="0"/>
                <a:cs typeface="Times New Roman" pitchFamily="18" charset="0"/>
              </a:rPr>
              <a:t>.</a:t>
            </a:r>
          </a:p>
          <a:p>
            <a:pPr algn="just">
              <a:lnSpc>
                <a:spcPct val="115000"/>
              </a:lnSpc>
            </a:pPr>
            <a:endParaRPr lang="en-US" sz="2000" dirty="0" smtClean="0">
              <a:latin typeface="Times New Roman" pitchFamily="18" charset="0"/>
              <a:ea typeface="Arial" panose="020B0604020202020204" pitchFamily="34" charset="0"/>
              <a:cs typeface="Times New Roman" pitchFamily="18" charset="0"/>
            </a:endParaRPr>
          </a:p>
          <a:p>
            <a:pPr algn="just">
              <a:lnSpc>
                <a:spcPct val="115000"/>
              </a:lnSpc>
            </a:pPr>
            <a:endParaRPr lang="en-US" sz="2000" dirty="0">
              <a:latin typeface="Times New Roman" pitchFamily="18" charset="0"/>
              <a:ea typeface="Arial" panose="020B0604020202020204" pitchFamily="34" charset="0"/>
              <a:cs typeface="Times New Roman" pitchFamily="18" charset="0"/>
            </a:endParaRPr>
          </a:p>
          <a:p>
            <a:pPr algn="just">
              <a:lnSpc>
                <a:spcPct val="115000"/>
              </a:lnSpc>
            </a:pPr>
            <a:endParaRPr lang="en-US" sz="2000" dirty="0" smtClean="0">
              <a:effectLst/>
              <a:latin typeface="Times New Roman" pitchFamily="18" charset="0"/>
              <a:ea typeface="Arial" panose="020B0604020202020204" pitchFamily="34" charset="0"/>
              <a:cs typeface="Times New Roman" pitchFamily="18" charset="0"/>
            </a:endParaRPr>
          </a:p>
          <a:p>
            <a:pPr algn="just">
              <a:lnSpc>
                <a:spcPct val="115000"/>
              </a:lnSpc>
            </a:pPr>
            <a:endParaRPr lang="en-US" sz="2000" dirty="0">
              <a:latin typeface="Times New Roman" pitchFamily="18" charset="0"/>
              <a:ea typeface="Arial" panose="020B0604020202020204" pitchFamily="34" charset="0"/>
              <a:cs typeface="Times New Roman" pitchFamily="18" charset="0"/>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55091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3434786"/>
          </a:xfrm>
          <a:prstGeom prst="rect">
            <a:avLst/>
          </a:prstGeom>
          <a:noFill/>
        </p:spPr>
        <p:txBody>
          <a:bodyPr wrap="square">
            <a:spAutoFit/>
          </a:bodyPr>
          <a:lstStyle/>
          <a:p>
            <a:pPr algn="ctr">
              <a:lnSpc>
                <a:spcPct val="115000"/>
              </a:lnSpc>
            </a:pPr>
            <a:r>
              <a:rPr lang="en-IN" sz="2400" b="1" dirty="0">
                <a:solidFill>
                  <a:srgbClr val="FF0000"/>
                </a:solidFill>
                <a:effectLst/>
                <a:latin typeface="Times New Roman" panose="02020603050405020304" pitchFamily="18" charset="0"/>
                <a:ea typeface="Arial" panose="020B0604020202020204" pitchFamily="34" charset="0"/>
              </a:rPr>
              <a:t>Table of contents</a:t>
            </a:r>
            <a:endParaRPr lang="en-IN" sz="1400" dirty="0">
              <a:solidFill>
                <a:srgbClr val="FF0000"/>
              </a:solidFill>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Architecture Design </a:t>
            </a:r>
          </a:p>
          <a:p>
            <a:pPr marL="342900" lvl="0" indent="-342900">
              <a:buSzPts val="1400"/>
              <a:buFont typeface="+mj-lt"/>
              <a:buAutoNum type="arabicPeriod"/>
            </a:pPr>
            <a:r>
              <a:rPr lang="en-IN" b="1" dirty="0">
                <a:latin typeface="Times New Roman" panose="02020603050405020304" pitchFamily="18" charset="0"/>
              </a:rPr>
              <a:t>User Interface Design </a:t>
            </a:r>
          </a:p>
          <a:p>
            <a:pPr marL="342900" lvl="0" indent="-342900">
              <a:buSzPts val="1400"/>
              <a:buFont typeface="+mj-lt"/>
              <a:buAutoNum type="arabicPeriod"/>
            </a:pPr>
            <a:r>
              <a:rPr lang="en-IN" b="1" dirty="0">
                <a:latin typeface="Times New Roman" panose="02020603050405020304" pitchFamily="18" charset="0"/>
              </a:rPr>
              <a:t>Back-end Development </a:t>
            </a:r>
          </a:p>
          <a:p>
            <a:pPr marL="342900" lvl="0" indent="-342900">
              <a:buSzPts val="1400"/>
              <a:buFont typeface="+mj-lt"/>
              <a:buAutoNum type="arabicPeriod"/>
            </a:pPr>
            <a:r>
              <a:rPr lang="en-IN" b="1" dirty="0">
                <a:latin typeface="Times New Roman" panose="02020603050405020304" pitchFamily="18" charset="0"/>
              </a:rPr>
              <a:t>Front-end </a:t>
            </a:r>
            <a:r>
              <a:rPr lang="en-IN" b="1" dirty="0" smtClean="0">
                <a:latin typeface="Times New Roman" panose="02020603050405020304" pitchFamily="18" charset="0"/>
              </a:rPr>
              <a:t>Development</a:t>
            </a:r>
            <a:endParaRPr lang="en-IN" b="1" dirty="0">
              <a:latin typeface="Times New Roman" panose="02020603050405020304" pitchFamily="18" charset="0"/>
            </a:endParaRP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smtClean="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p:txBody>
      </p:sp>
      <p:pic>
        <p:nvPicPr>
          <p:cNvPr id="3074" name="Picture 2" descr="Everything You Need to Know About Starting an Online Food Delivery Business  - Blin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8688" y="2541739"/>
            <a:ext cx="5369170" cy="3171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0236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 xmlns:a16="http://schemas.microsoft.com/office/drawing/2014/main" id="{B4E07FE1-E878-E386-9DF4-34E931415690}"/>
              </a:ext>
            </a:extLst>
          </p:cNvPr>
          <p:cNvSpPr txBox="1"/>
          <p:nvPr/>
        </p:nvSpPr>
        <p:spPr>
          <a:xfrm>
            <a:off x="490219" y="1329964"/>
            <a:ext cx="8173136" cy="4976747"/>
          </a:xfrm>
          <a:prstGeom prst="rect">
            <a:avLst/>
          </a:prstGeom>
          <a:noFill/>
        </p:spPr>
        <p:txBody>
          <a:bodyPr wrap="square">
            <a:spAutoFit/>
          </a:bodyPr>
          <a:lstStyle/>
          <a:p>
            <a:pPr algn="just">
              <a:lnSpc>
                <a:spcPct val="115000"/>
              </a:lnSpc>
            </a:pPr>
            <a:endParaRPr lang="en-US" dirty="0">
              <a:latin typeface="Times New Roman" panose="02020603050405020304" pitchFamily="18" charset="0"/>
              <a:ea typeface="Arial" panose="020B0604020202020204" pitchFamily="34" charset="0"/>
            </a:endParaRPr>
          </a:p>
          <a:p>
            <a:pPr algn="just">
              <a:lnSpc>
                <a:spcPct val="115000"/>
              </a:lnSpc>
            </a:pPr>
            <a:r>
              <a:rPr lang="en-US" sz="1800" dirty="0" smtClean="0">
                <a:effectLst/>
                <a:latin typeface="Times New Roman" panose="02020603050405020304" pitchFamily="18" charset="0"/>
                <a:ea typeface="Arial" panose="020B0604020202020204" pitchFamily="34" charset="0"/>
              </a:rPr>
              <a:t>The Online Food Delivery Application was developed using Spring Boot as Back-end and React for Front-end.</a:t>
            </a:r>
            <a:r>
              <a:rPr lang="en-US" dirty="0"/>
              <a:t> </a:t>
            </a:r>
            <a:endParaRPr lang="en-US" dirty="0" smtClean="0"/>
          </a:p>
          <a:p>
            <a:pPr algn="just">
              <a:lnSpc>
                <a:spcPct val="115000"/>
              </a:lnSpc>
            </a:pPr>
            <a:endParaRPr lang="en-US" dirty="0" smtClean="0"/>
          </a:p>
          <a:p>
            <a:pPr algn="just">
              <a:lnSpc>
                <a:spcPct val="115000"/>
              </a:lnSpc>
            </a:pPr>
            <a:r>
              <a:rPr lang="en-US" dirty="0" smtClean="0">
                <a:latin typeface="Times New Roman" pitchFamily="18" charset="0"/>
                <a:cs typeface="Times New Roman" pitchFamily="18" charset="0"/>
              </a:rPr>
              <a:t>Thus, the implementation </a:t>
            </a:r>
            <a:r>
              <a:rPr lang="en-US" dirty="0">
                <a:latin typeface="Times New Roman" pitchFamily="18" charset="0"/>
                <a:cs typeface="Times New Roman" pitchFamily="18" charset="0"/>
              </a:rPr>
              <a:t>of Online Food Ordering system is done to help and solve one of the important problems of people. Based on the result of this research, it can be concluded: </a:t>
            </a:r>
            <a:endParaRPr lang="en-US" dirty="0" smtClean="0">
              <a:latin typeface="Times New Roman" pitchFamily="18" charset="0"/>
              <a:cs typeface="Times New Roman" pitchFamily="18" charset="0"/>
            </a:endParaRPr>
          </a:p>
          <a:p>
            <a:pPr algn="just">
              <a:lnSpc>
                <a:spcPct val="115000"/>
              </a:lnSpc>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helps customer </a:t>
            </a:r>
            <a:r>
              <a:rPr lang="en-US" dirty="0" smtClean="0">
                <a:latin typeface="Times New Roman" pitchFamily="18" charset="0"/>
                <a:cs typeface="Times New Roman" pitchFamily="18" charset="0"/>
              </a:rPr>
              <a:t>to make order easily</a:t>
            </a:r>
          </a:p>
          <a:p>
            <a:pPr algn="just">
              <a:lnSpc>
                <a:spcPct val="115000"/>
              </a:lnSpc>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gives information needed in making order to customer. </a:t>
            </a:r>
            <a:endParaRPr lang="en-US" dirty="0" smtClean="0">
              <a:latin typeface="Times New Roman" pitchFamily="18" charset="0"/>
              <a:cs typeface="Times New Roman" pitchFamily="18" charset="0"/>
            </a:endParaRPr>
          </a:p>
          <a:p>
            <a:pPr algn="just">
              <a:lnSpc>
                <a:spcPct val="115000"/>
              </a:lnSpc>
            </a:pPr>
            <a:endParaRPr lang="en-US" dirty="0" smtClean="0">
              <a:latin typeface="Times New Roman" pitchFamily="18" charset="0"/>
              <a:cs typeface="Times New Roman" pitchFamily="18" charset="0"/>
            </a:endParaRPr>
          </a:p>
          <a:p>
            <a:pPr algn="just">
              <a:lnSpc>
                <a:spcPct val="115000"/>
              </a:lnSpc>
            </a:pPr>
            <a:r>
              <a:rPr lang="en-US" dirty="0" smtClean="0">
                <a:latin typeface="Times New Roman" pitchFamily="18" charset="0"/>
                <a:cs typeface="Times New Roman" pitchFamily="18" charset="0"/>
              </a:rPr>
              <a:t>The Food website application is made for mess can help them receiving orders and modifying its data and also it is made for admin so that it helps admin in controlling all the Food System.</a:t>
            </a:r>
          </a:p>
          <a:p>
            <a:pPr algn="just">
              <a:lnSpc>
                <a:spcPct val="115000"/>
              </a:lnSpc>
            </a:pPr>
            <a:endParaRPr lang="en-US" sz="1400" dirty="0">
              <a:latin typeface="Times New Roman" pitchFamily="18" charset="0"/>
              <a:cs typeface="Times New Roman" pitchFamily="18" charset="0"/>
            </a:endParaRPr>
          </a:p>
          <a:p>
            <a:pPr algn="just">
              <a:lnSpc>
                <a:spcPct val="115000"/>
              </a:lnSpc>
            </a:pPr>
            <a:endParaRPr lang="en-US" sz="1400" dirty="0"/>
          </a:p>
          <a:p>
            <a:pPr algn="just">
              <a:lnSpc>
                <a:spcPct val="115000"/>
              </a:lnSpc>
            </a:pPr>
            <a:endParaRPr lang="en-US" sz="1400" dirty="0" smtClean="0">
              <a:latin typeface="Arial" panose="020B0604020202020204" pitchFamily="34" charset="0"/>
              <a:ea typeface="Arial" panose="020B0604020202020204" pitchFamily="34" charset="0"/>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9078" y="3282462"/>
            <a:ext cx="5064367" cy="1184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4102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 xmlns:a16="http://schemas.microsoft.com/office/drawing/2014/main" id="{0619899A-31DA-FCDF-48CA-B2A307298A93}"/>
              </a:ext>
            </a:extLst>
          </p:cNvPr>
          <p:cNvSpPr txBox="1"/>
          <p:nvPr/>
        </p:nvSpPr>
        <p:spPr>
          <a:xfrm>
            <a:off x="490219" y="1349647"/>
            <a:ext cx="7118057" cy="4233467"/>
          </a:xfrm>
          <a:prstGeom prst="rect">
            <a:avLst/>
          </a:prstGeom>
          <a:noFill/>
        </p:spPr>
        <p:txBody>
          <a:bodyPr wrap="square">
            <a:spAutoFit/>
          </a:bodyPr>
          <a:lstStyle/>
          <a:p>
            <a:pPr marL="285750" indent="-285750" algn="just">
              <a:lnSpc>
                <a:spcPct val="115000"/>
              </a:lnSpc>
              <a:buFont typeface="Arial" pitchFamily="34" charset="0"/>
              <a:buChar char="•"/>
            </a:pPr>
            <a:r>
              <a:rPr lang="en-IN" dirty="0" smtClean="0">
                <a:latin typeface="Times New Roman" panose="02020603050405020304" pitchFamily="18" charset="0"/>
                <a:ea typeface="Arial" panose="020B0604020202020204" pitchFamily="34" charset="0"/>
              </a:rPr>
              <a:t>The </a:t>
            </a:r>
            <a:r>
              <a:rPr lang="en-IN" sz="1800" dirty="0" smtClean="0">
                <a:effectLst/>
                <a:latin typeface="Times New Roman" panose="02020603050405020304" pitchFamily="18" charset="0"/>
                <a:ea typeface="Arial" panose="020B0604020202020204" pitchFamily="34" charset="0"/>
              </a:rPr>
              <a:t>future </a:t>
            </a:r>
            <a:r>
              <a:rPr lang="en-IN" sz="1800" dirty="0">
                <a:effectLst/>
                <a:latin typeface="Times New Roman" panose="02020603050405020304" pitchFamily="18" charset="0"/>
                <a:ea typeface="Arial" panose="020B0604020202020204" pitchFamily="34" charset="0"/>
              </a:rPr>
              <a:t>work that can be done to improve the application, </a:t>
            </a:r>
            <a:r>
              <a:rPr lang="en-IN" sz="1800" dirty="0" smtClean="0">
                <a:effectLst/>
                <a:latin typeface="Times New Roman" panose="02020603050405020304" pitchFamily="18" charset="0"/>
                <a:ea typeface="Arial" panose="020B0604020202020204" pitchFamily="34" charset="0"/>
              </a:rPr>
              <a:t>by adding more required functionalities like</a:t>
            </a:r>
            <a:r>
              <a:rPr lang="en-IN" sz="1800" dirty="0" smtClean="0">
                <a:effectLst/>
                <a:latin typeface="Times New Roman" panose="02020603050405020304" pitchFamily="18" charset="0"/>
                <a:ea typeface="Arial" panose="020B0604020202020204" pitchFamily="34" charset="0"/>
              </a:rPr>
              <a:t>.</a:t>
            </a:r>
          </a:p>
          <a:p>
            <a:pPr marL="285750" indent="-285750" algn="just">
              <a:lnSpc>
                <a:spcPct val="115000"/>
              </a:lnSpc>
              <a:buFont typeface="Arial" pitchFamily="34" charset="0"/>
              <a:buChar char="•"/>
            </a:pPr>
            <a:r>
              <a:rPr lang="en-US" dirty="0" smtClean="0">
                <a:latin typeface="Times New Roman" panose="02020603050405020304" pitchFamily="18" charset="0"/>
                <a:ea typeface="Arial" panose="020B0604020202020204" pitchFamily="34" charset="0"/>
              </a:rPr>
              <a:t> </a:t>
            </a:r>
            <a:r>
              <a:rPr lang="en-US" dirty="0" smtClean="0">
                <a:latin typeface="Times New Roman" panose="02020603050405020304" pitchFamily="18" charset="0"/>
                <a:ea typeface="Arial" panose="020B0604020202020204" pitchFamily="34" charset="0"/>
              </a:rPr>
              <a:t>Delivery </a:t>
            </a:r>
            <a:r>
              <a:rPr lang="en-US" dirty="0" smtClean="0">
                <a:latin typeface="Times New Roman" panose="02020603050405020304" pitchFamily="18" charset="0"/>
                <a:ea typeface="Arial" panose="020B0604020202020204" pitchFamily="34" charset="0"/>
              </a:rPr>
              <a:t>Timing</a:t>
            </a:r>
          </a:p>
          <a:p>
            <a:pPr marL="285750" indent="-285750" algn="just">
              <a:lnSpc>
                <a:spcPct val="115000"/>
              </a:lnSpc>
              <a:buFont typeface="Arial" pitchFamily="34" charset="0"/>
              <a:buChar char="•"/>
            </a:pPr>
            <a:r>
              <a:rPr lang="en-US" sz="1800" dirty="0" smtClean="0">
                <a:effectLst/>
                <a:latin typeface="Times New Roman" panose="02020603050405020304" pitchFamily="18" charset="0"/>
                <a:ea typeface="Arial" panose="020B0604020202020204" pitchFamily="34" charset="0"/>
              </a:rPr>
              <a:t>Additional </a:t>
            </a:r>
            <a:r>
              <a:rPr lang="en-US" sz="1800" dirty="0" smtClean="0">
                <a:effectLst/>
                <a:latin typeface="Times New Roman" panose="02020603050405020304" pitchFamily="18" charset="0"/>
                <a:ea typeface="Arial" panose="020B0604020202020204" pitchFamily="34" charset="0"/>
              </a:rPr>
              <a:t>features</a:t>
            </a:r>
            <a:r>
              <a:rPr lang="en-US" dirty="0" smtClean="0">
                <a:latin typeface="Times New Roman" panose="02020603050405020304" pitchFamily="18" charset="0"/>
                <a:ea typeface="Arial" panose="020B0604020202020204" pitchFamily="34" charset="0"/>
              </a:rPr>
              <a:t> in user and </a:t>
            </a:r>
            <a:r>
              <a:rPr lang="en-US" dirty="0" smtClean="0">
                <a:latin typeface="Times New Roman" panose="02020603050405020304" pitchFamily="18" charset="0"/>
                <a:ea typeface="Arial" panose="020B0604020202020204" pitchFamily="34" charset="0"/>
              </a:rPr>
              <a:t>admin.</a:t>
            </a:r>
          </a:p>
          <a:p>
            <a:pPr marL="285750" indent="-285750" algn="just">
              <a:lnSpc>
                <a:spcPct val="115000"/>
              </a:lnSpc>
              <a:buFont typeface="Arial" pitchFamily="34" charset="0"/>
              <a:buChar char="•"/>
            </a:pPr>
            <a:r>
              <a:rPr lang="en-US" dirty="0" smtClean="0">
                <a:latin typeface="Times New Roman" panose="02020603050405020304" pitchFamily="18" charset="0"/>
                <a:ea typeface="Arial" panose="020B0604020202020204" pitchFamily="34" charset="0"/>
              </a:rPr>
              <a:t>Feedback </a:t>
            </a:r>
            <a:r>
              <a:rPr lang="en-US" dirty="0" smtClean="0">
                <a:latin typeface="Times New Roman" panose="02020603050405020304" pitchFamily="18" charset="0"/>
                <a:ea typeface="Arial" panose="020B0604020202020204" pitchFamily="34" charset="0"/>
              </a:rPr>
              <a:t>and rating</a:t>
            </a:r>
            <a:r>
              <a:rPr lang="en-US" sz="1800" dirty="0" smtClean="0">
                <a:effectLst/>
                <a:latin typeface="Times New Roman" panose="02020603050405020304" pitchFamily="18" charset="0"/>
                <a:ea typeface="Arial" panose="020B0604020202020204" pitchFamily="34" charset="0"/>
              </a:rPr>
              <a:t> </a:t>
            </a:r>
            <a:endParaRPr lang="en-US" sz="1800" dirty="0" smtClean="0">
              <a:effectLst/>
              <a:latin typeface="Times New Roman" panose="02020603050405020304" pitchFamily="18" charset="0"/>
              <a:ea typeface="Arial" panose="020B0604020202020204" pitchFamily="34" charset="0"/>
            </a:endParaRPr>
          </a:p>
          <a:p>
            <a:pPr marL="285750" indent="-285750" algn="just">
              <a:lnSpc>
                <a:spcPct val="115000"/>
              </a:lnSpc>
              <a:buFont typeface="Arial" pitchFamily="34" charset="0"/>
              <a:buChar char="•"/>
            </a:pPr>
            <a:r>
              <a:rPr lang="en-US" dirty="0" smtClean="0">
                <a:latin typeface="Times New Roman" panose="02020603050405020304" pitchFamily="18" charset="0"/>
                <a:ea typeface="Arial" panose="020B0604020202020204" pitchFamily="34" charset="0"/>
              </a:rPr>
              <a:t>To </a:t>
            </a:r>
            <a:r>
              <a:rPr lang="en-US" dirty="0" smtClean="0">
                <a:latin typeface="Times New Roman" panose="02020603050405020304" pitchFamily="18" charset="0"/>
                <a:ea typeface="Arial" panose="020B0604020202020204" pitchFamily="34" charset="0"/>
              </a:rPr>
              <a:t>advance the existing features</a:t>
            </a:r>
            <a:r>
              <a:rPr lang="en-US" dirty="0" smtClean="0">
                <a:latin typeface="Times New Roman" panose="02020603050405020304" pitchFamily="18" charset="0"/>
                <a:ea typeface="Arial" panose="020B0604020202020204" pitchFamily="34" charset="0"/>
              </a:rPr>
              <a:t>.</a:t>
            </a:r>
          </a:p>
          <a:p>
            <a:pPr marL="285750" indent="-285750" algn="just">
              <a:lnSpc>
                <a:spcPct val="115000"/>
              </a:lnSpc>
              <a:buFont typeface="Arial" pitchFamily="34" charset="0"/>
              <a:buChar char="•"/>
            </a:pPr>
            <a:r>
              <a:rPr lang="en-US" dirty="0" smtClean="0">
                <a:latin typeface="Times New Roman" panose="02020603050405020304" pitchFamily="18" charset="0"/>
                <a:ea typeface="Arial" panose="020B0604020202020204" pitchFamily="34" charset="0"/>
              </a:rPr>
              <a:t>To deploy project</a:t>
            </a:r>
            <a:endParaRPr lang="en-US" dirty="0" smtClean="0">
              <a:latin typeface="Times New Roman" panose="02020603050405020304" pitchFamily="18" charset="0"/>
              <a:ea typeface="Arial" panose="020B0604020202020204" pitchFamily="34" charset="0"/>
            </a:endParaRPr>
          </a:p>
          <a:p>
            <a:pPr marL="285750" indent="-285750" algn="just">
              <a:lnSpc>
                <a:spcPct val="115000"/>
              </a:lnSpc>
              <a:buFont typeface="Arial" pitchFamily="34" charset="0"/>
              <a:buChar char="•"/>
            </a:pPr>
            <a:endParaRPr lang="en-US" dirty="0" smtClean="0">
              <a:latin typeface="Times New Roman" panose="02020603050405020304" pitchFamily="18" charset="0"/>
              <a:ea typeface="Arial" panose="020B0604020202020204" pitchFamily="34" charset="0"/>
            </a:endParaRPr>
          </a:p>
          <a:p>
            <a:pPr marL="285750" indent="-285750" algn="just">
              <a:lnSpc>
                <a:spcPct val="115000"/>
              </a:lnSpc>
              <a:buFont typeface="Arial" pitchFamily="34" charset="0"/>
              <a:buChar char="•"/>
            </a:pPr>
            <a:endParaRPr lang="en-IN" sz="1800" dirty="0" smtClean="0">
              <a:effectLst/>
              <a:latin typeface="Times New Roman" panose="02020603050405020304" pitchFamily="18" charset="0"/>
              <a:ea typeface="Arial" panose="020B0604020202020204" pitchFamily="34" charset="0"/>
            </a:endParaRPr>
          </a:p>
          <a:p>
            <a:pPr marL="285750" indent="-285750" algn="just">
              <a:lnSpc>
                <a:spcPct val="115000"/>
              </a:lnSpc>
              <a:buFont typeface="Arial" pitchFamily="34" charset="0"/>
              <a:buChar char="•"/>
            </a:pPr>
            <a:endParaRPr lang="en-IN" sz="1800" dirty="0" smtClean="0">
              <a:effectLst/>
              <a:latin typeface="Times New Roman" panose="02020603050405020304" pitchFamily="18" charset="0"/>
              <a:ea typeface="Arial" panose="020B0604020202020204" pitchFamily="34" charset="0"/>
            </a:endParaRPr>
          </a:p>
          <a:p>
            <a:pPr algn="just">
              <a:lnSpc>
                <a:spcPct val="115000"/>
              </a:lnSpc>
            </a:pPr>
            <a:endParaRPr lang="en-IN" dirty="0">
              <a:latin typeface="Times New Roman" panose="02020603050405020304" pitchFamily="18" charset="0"/>
              <a:ea typeface="Arial" panose="020B0604020202020204" pitchFamily="34" charset="0"/>
            </a:endParaRPr>
          </a:p>
          <a:p>
            <a:pPr algn="just">
              <a:lnSpc>
                <a:spcPct val="115000"/>
              </a:lnSpc>
            </a:pPr>
            <a:endParaRPr lang="en-IN" sz="1800" dirty="0" smtClean="0">
              <a:effectLst/>
              <a:latin typeface="Times New Roman" panose="02020603050405020304" pitchFamily="18" charset="0"/>
              <a:ea typeface="Arial" panose="020B0604020202020204" pitchFamily="34" charset="0"/>
            </a:endParaRPr>
          </a:p>
          <a:p>
            <a:pPr algn="just">
              <a:lnSpc>
                <a:spcPct val="115000"/>
              </a:lnSpc>
            </a:pPr>
            <a:endParaRPr lang="en-IN" dirty="0">
              <a:latin typeface="Times New Roman" panose="02020603050405020304" pitchFamily="18" charset="0"/>
              <a:ea typeface="Arial" panose="020B0604020202020204" pitchFamily="34" charset="0"/>
            </a:endParaRPr>
          </a:p>
        </p:txBody>
      </p:sp>
      <p:pic>
        <p:nvPicPr>
          <p:cNvPr id="4098" name="Picture 2" descr="Future of Work Road Jobs Employment Moving Forward Stock Illustration -  Illustration of forecast, prediction: 93383214"/>
          <p:cNvPicPr>
            <a:picLocks noChangeAspect="1" noChangeArrowheads="1"/>
          </p:cNvPicPr>
          <p:nvPr/>
        </p:nvPicPr>
        <p:blipFill rotWithShape="1">
          <a:blip r:embed="rId4">
            <a:extLst>
              <a:ext uri="{28A0092B-C50C-407E-A947-70E740481C1C}">
                <a14:useLocalDpi xmlns:a14="http://schemas.microsoft.com/office/drawing/2010/main" val="0"/>
              </a:ext>
            </a:extLst>
          </a:blip>
          <a:srcRect b="9494"/>
          <a:stretch/>
        </p:blipFill>
        <p:spPr bwMode="auto">
          <a:xfrm>
            <a:off x="6873629" y="2217155"/>
            <a:ext cx="4509478" cy="3409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796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 xmlns:a16="http://schemas.microsoft.com/office/drawing/2014/main" id="{61206C2F-BDF5-071B-EC7C-A93066E34658}"/>
              </a:ext>
            </a:extLst>
          </p:cNvPr>
          <p:cNvSpPr txBox="1"/>
          <p:nvPr/>
        </p:nvSpPr>
        <p:spPr>
          <a:xfrm>
            <a:off x="490219" y="1349647"/>
            <a:ext cx="8442765" cy="3914918"/>
          </a:xfrm>
          <a:prstGeom prst="rect">
            <a:avLst/>
          </a:prstGeom>
          <a:noFill/>
        </p:spPr>
        <p:txBody>
          <a:bodyPr wrap="square">
            <a:spAutoFit/>
          </a:bodyPr>
          <a:lstStyle/>
          <a:p>
            <a:pPr marL="342900" indent="-342900" algn="just">
              <a:lnSpc>
                <a:spcPct val="115000"/>
              </a:lnSpc>
              <a:buAutoNum type="arabicPeriod"/>
            </a:pPr>
            <a:endParaRPr lang="en-US" b="1" dirty="0" smtClean="0">
              <a:effectLst/>
              <a:latin typeface="Times New Roman" pitchFamily="18" charset="0"/>
              <a:ea typeface="Arial" panose="020B0604020202020204" pitchFamily="34" charset="0"/>
              <a:cs typeface="Times New Roman" pitchFamily="18" charset="0"/>
            </a:endParaRPr>
          </a:p>
          <a:p>
            <a:pPr marL="342900" indent="-342900" algn="just">
              <a:lnSpc>
                <a:spcPct val="115000"/>
              </a:lnSpc>
              <a:buAutoNum type="arabicPeriod"/>
            </a:pPr>
            <a:endParaRPr lang="en-US" b="1" dirty="0">
              <a:latin typeface="Times New Roman" pitchFamily="18" charset="0"/>
              <a:ea typeface="Arial" panose="020B0604020202020204" pitchFamily="34" charset="0"/>
              <a:cs typeface="Times New Roman" pitchFamily="18" charset="0"/>
            </a:endParaRPr>
          </a:p>
          <a:p>
            <a:pPr marL="342900" indent="-342900" algn="just">
              <a:lnSpc>
                <a:spcPct val="115000"/>
              </a:lnSpc>
              <a:buAutoNum type="arabicPeriod"/>
            </a:pPr>
            <a:r>
              <a:rPr lang="en-US" b="1" dirty="0" smtClean="0">
                <a:effectLst/>
                <a:latin typeface="Times New Roman" pitchFamily="18" charset="0"/>
                <a:ea typeface="Arial" panose="020B0604020202020204" pitchFamily="34" charset="0"/>
                <a:cs typeface="Times New Roman" pitchFamily="18" charset="0"/>
              </a:rPr>
              <a:t>Spring Boot Official Documentation:</a:t>
            </a:r>
          </a:p>
          <a:p>
            <a:pPr algn="just">
              <a:lnSpc>
                <a:spcPct val="115000"/>
              </a:lnSpc>
            </a:pPr>
            <a:r>
              <a:rPr lang="en-IN" u="sng" dirty="0">
                <a:solidFill>
                  <a:schemeClr val="accent5">
                    <a:lumMod val="75000"/>
                  </a:schemeClr>
                </a:solidFill>
                <a:latin typeface="Times New Roman" pitchFamily="18" charset="0"/>
                <a:ea typeface="Arial" panose="020B0604020202020204" pitchFamily="34" charset="0"/>
                <a:cs typeface="Times New Roman" pitchFamily="18" charset="0"/>
                <a:hlinkClick r:id="rId4"/>
              </a:rPr>
              <a:t>https://docs.spring.io/spring-boot/docs/current/reference/htmlsingle</a:t>
            </a:r>
            <a:r>
              <a:rPr lang="en-IN" u="sng" dirty="0" smtClean="0">
                <a:solidFill>
                  <a:schemeClr val="accent5">
                    <a:lumMod val="75000"/>
                  </a:schemeClr>
                </a:solidFill>
                <a:latin typeface="Times New Roman" pitchFamily="18" charset="0"/>
                <a:ea typeface="Arial" panose="020B0604020202020204" pitchFamily="34" charset="0"/>
                <a:cs typeface="Times New Roman" pitchFamily="18" charset="0"/>
                <a:hlinkClick r:id="rId4"/>
              </a:rPr>
              <a:t>/</a:t>
            </a:r>
            <a:endParaRPr lang="en-IN" u="sng" dirty="0" smtClean="0">
              <a:solidFill>
                <a:schemeClr val="accent5">
                  <a:lumMod val="75000"/>
                </a:schemeClr>
              </a:solidFill>
              <a:latin typeface="Times New Roman" pitchFamily="18" charset="0"/>
              <a:ea typeface="Arial" panose="020B0604020202020204" pitchFamily="34" charset="0"/>
              <a:cs typeface="Times New Roman" pitchFamily="18" charset="0"/>
            </a:endParaRPr>
          </a:p>
          <a:p>
            <a:pPr algn="just">
              <a:lnSpc>
                <a:spcPct val="115000"/>
              </a:lnSpc>
            </a:pPr>
            <a:endParaRPr lang="en-US" u="sng" dirty="0">
              <a:solidFill>
                <a:schemeClr val="accent5">
                  <a:lumMod val="75000"/>
                </a:schemeClr>
              </a:solidFill>
              <a:latin typeface="Times New Roman" pitchFamily="18" charset="0"/>
              <a:ea typeface="Arial" panose="020B0604020202020204" pitchFamily="34" charset="0"/>
              <a:cs typeface="Times New Roman" pitchFamily="18" charset="0"/>
            </a:endParaRPr>
          </a:p>
          <a:p>
            <a:pPr algn="just">
              <a:lnSpc>
                <a:spcPct val="115000"/>
              </a:lnSpc>
            </a:pPr>
            <a:r>
              <a:rPr lang="en-US" dirty="0" smtClean="0">
                <a:latin typeface="Times New Roman" pitchFamily="18" charset="0"/>
                <a:ea typeface="Arial" panose="020B0604020202020204" pitchFamily="34" charset="0"/>
                <a:cs typeface="Times New Roman" pitchFamily="18" charset="0"/>
              </a:rPr>
              <a:t>2</a:t>
            </a:r>
            <a:r>
              <a:rPr lang="en-US" b="1" dirty="0" smtClean="0">
                <a:latin typeface="Times New Roman" pitchFamily="18" charset="0"/>
                <a:ea typeface="Arial" panose="020B0604020202020204" pitchFamily="34" charset="0"/>
                <a:cs typeface="Times New Roman" pitchFamily="18" charset="0"/>
              </a:rPr>
              <a:t>. React.JS Official Documentation:</a:t>
            </a:r>
          </a:p>
          <a:p>
            <a:pPr algn="just">
              <a:lnSpc>
                <a:spcPct val="115000"/>
              </a:lnSpc>
            </a:pPr>
            <a:r>
              <a:rPr lang="en-US" dirty="0">
                <a:latin typeface="Times New Roman" pitchFamily="18" charset="0"/>
                <a:ea typeface="Arial" panose="020B0604020202020204" pitchFamily="34" charset="0"/>
                <a:cs typeface="Times New Roman" pitchFamily="18" charset="0"/>
                <a:hlinkClick r:id="rId5"/>
              </a:rPr>
              <a:t>https://</a:t>
            </a:r>
            <a:r>
              <a:rPr lang="en-US" dirty="0" smtClean="0">
                <a:latin typeface="Times New Roman" pitchFamily="18" charset="0"/>
                <a:ea typeface="Arial" panose="020B0604020202020204" pitchFamily="34" charset="0"/>
                <a:cs typeface="Times New Roman" pitchFamily="18" charset="0"/>
                <a:hlinkClick r:id="rId5"/>
              </a:rPr>
              <a:t>legacy.reactjs.org/docs/getting-started.html</a:t>
            </a:r>
            <a:endParaRPr lang="en-US" dirty="0" smtClean="0">
              <a:latin typeface="Times New Roman" pitchFamily="18" charset="0"/>
              <a:ea typeface="Arial" panose="020B0604020202020204" pitchFamily="34" charset="0"/>
              <a:cs typeface="Times New Roman" pitchFamily="18" charset="0"/>
            </a:endParaRPr>
          </a:p>
          <a:p>
            <a:pPr algn="just">
              <a:lnSpc>
                <a:spcPct val="115000"/>
              </a:lnSpc>
            </a:pPr>
            <a:endParaRPr lang="en-US" dirty="0" smtClean="0">
              <a:latin typeface="Times New Roman" pitchFamily="18" charset="0"/>
              <a:ea typeface="Arial" panose="020B0604020202020204" pitchFamily="34" charset="0"/>
              <a:cs typeface="Times New Roman" pitchFamily="18" charset="0"/>
            </a:endParaRPr>
          </a:p>
          <a:p>
            <a:pPr algn="just">
              <a:lnSpc>
                <a:spcPct val="115000"/>
              </a:lnSpc>
            </a:pPr>
            <a:r>
              <a:rPr lang="en-US" b="1" dirty="0" smtClean="0">
                <a:latin typeface="Times New Roman" pitchFamily="18" charset="0"/>
                <a:ea typeface="Arial" panose="020B0604020202020204" pitchFamily="34" charset="0"/>
                <a:cs typeface="Times New Roman" pitchFamily="18" charset="0"/>
              </a:rPr>
              <a:t>3.Oracle Java Tutorial:</a:t>
            </a:r>
          </a:p>
          <a:p>
            <a:pPr algn="just">
              <a:lnSpc>
                <a:spcPct val="115000"/>
              </a:lnSpc>
            </a:pPr>
            <a:r>
              <a:rPr lang="en-US" u="sng" dirty="0">
                <a:solidFill>
                  <a:schemeClr val="accent1">
                    <a:lumMod val="75000"/>
                  </a:schemeClr>
                </a:solidFill>
                <a:latin typeface="Times New Roman" pitchFamily="18" charset="0"/>
                <a:ea typeface="Arial" panose="020B0604020202020204" pitchFamily="34" charset="0"/>
                <a:cs typeface="Times New Roman" pitchFamily="18" charset="0"/>
              </a:rPr>
              <a:t>https://</a:t>
            </a:r>
            <a:r>
              <a:rPr lang="en-US" u="sng" dirty="0" smtClean="0">
                <a:solidFill>
                  <a:schemeClr val="accent1">
                    <a:lumMod val="75000"/>
                  </a:schemeClr>
                </a:solidFill>
                <a:latin typeface="Times New Roman" pitchFamily="18" charset="0"/>
                <a:ea typeface="Arial" panose="020B0604020202020204" pitchFamily="34" charset="0"/>
                <a:cs typeface="Times New Roman" pitchFamily="18" charset="0"/>
              </a:rPr>
              <a:t>docs.oracle.com/en/java</a:t>
            </a:r>
          </a:p>
          <a:p>
            <a:pPr algn="just">
              <a:lnSpc>
                <a:spcPct val="115000"/>
              </a:lnSpc>
            </a:pPr>
            <a:endParaRPr lang="en-US" u="sng" dirty="0">
              <a:solidFill>
                <a:schemeClr val="accent5">
                  <a:lumMod val="75000"/>
                </a:schemeClr>
              </a:solidFill>
              <a:effectLst/>
              <a:latin typeface="Times New Roman" pitchFamily="18" charset="0"/>
              <a:ea typeface="Arial" panose="020B0604020202020204" pitchFamily="34" charset="0"/>
              <a:cs typeface="Times New Roman" pitchFamily="18" charset="0"/>
            </a:endParaRPr>
          </a:p>
          <a:p>
            <a:pPr algn="just">
              <a:lnSpc>
                <a:spcPct val="115000"/>
              </a:lnSpc>
            </a:pPr>
            <a:endParaRPr lang="en-IN" u="sng" dirty="0">
              <a:solidFill>
                <a:schemeClr val="accent5">
                  <a:lumMod val="75000"/>
                </a:schemeClr>
              </a:solidFill>
              <a:effectLst/>
              <a:latin typeface="Times New Roman" pitchFamily="18" charset="0"/>
              <a:ea typeface="Arial" panose="020B0604020202020204" pitchFamily="34" charset="0"/>
              <a:cs typeface="Times New Roman" pitchFamily="18" charset="0"/>
            </a:endParaRPr>
          </a:p>
        </p:txBody>
      </p:sp>
    </p:spTree>
    <p:extLst>
      <p:ext uri="{BB962C8B-B14F-4D97-AF65-F5344CB8AC3E}">
        <p14:creationId xmlns:p14="http://schemas.microsoft.com/office/powerpoint/2010/main" val="1694362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pic>
        <p:nvPicPr>
          <p:cNvPr id="1026" name="Picture 2" descr="Top View Of Thank You Lettering Made From Cookie Dough Stock Photo -  Download Image Now - iSt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3358" y="984738"/>
            <a:ext cx="7780949" cy="5568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6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 xmlns:a16="http://schemas.microsoft.com/office/drawing/2014/main" id="{4EA6B4E1-DB62-ABC8-9376-891CD4ACDF4E}"/>
              </a:ext>
            </a:extLst>
          </p:cNvPr>
          <p:cNvSpPr txBox="1"/>
          <p:nvPr/>
        </p:nvSpPr>
        <p:spPr>
          <a:xfrm>
            <a:off x="490219" y="1349647"/>
            <a:ext cx="10517750" cy="5436873"/>
          </a:xfrm>
          <a:prstGeom prst="rect">
            <a:avLst/>
          </a:prstGeom>
          <a:noFill/>
        </p:spPr>
        <p:txBody>
          <a:bodyPr wrap="square">
            <a:spAutoFit/>
          </a:bodyPr>
          <a:lstStyle/>
          <a:p>
            <a:pPr algn="just">
              <a:lnSpc>
                <a:spcPct val="115000"/>
              </a:lnSpc>
            </a:pPr>
            <a:r>
              <a:rPr lang="en-US" dirty="0" smtClean="0">
                <a:latin typeface="Times New Roman" pitchFamily="18" charset="0"/>
                <a:ea typeface="Arial" panose="020B0604020202020204" pitchFamily="34" charset="0"/>
                <a:cs typeface="Times New Roman" pitchFamily="18" charset="0"/>
              </a:rPr>
              <a:t>The main objective of the Online food delivery is to manage the details of Food items, Category, Restaurant, Cart Order, Customer. </a:t>
            </a:r>
            <a:r>
              <a:rPr lang="en-US" dirty="0" smtClean="0">
                <a:latin typeface="Times New Roman" pitchFamily="18" charset="0"/>
                <a:cs typeface="Times New Roman" pitchFamily="18" charset="0"/>
              </a:rPr>
              <a:t>An </a:t>
            </a:r>
            <a:r>
              <a:rPr lang="en-US" dirty="0">
                <a:latin typeface="Times New Roman" pitchFamily="18" charset="0"/>
                <a:cs typeface="Times New Roman" pitchFamily="18" charset="0"/>
              </a:rPr>
              <a:t>online food ordering system is software that lets </a:t>
            </a:r>
            <a:r>
              <a:rPr lang="en-US" dirty="0" smtClean="0">
                <a:latin typeface="Times New Roman" pitchFamily="18" charset="0"/>
                <a:cs typeface="Times New Roman" pitchFamily="18" charset="0"/>
              </a:rPr>
              <a:t>restaurants, accept </a:t>
            </a:r>
            <a:r>
              <a:rPr lang="en-US" dirty="0">
                <a:latin typeface="Times New Roman" pitchFamily="18" charset="0"/>
                <a:cs typeface="Times New Roman" pitchFamily="18" charset="0"/>
              </a:rPr>
              <a:t>orders online. It typically allows customers to choose and pay for </a:t>
            </a:r>
            <a:r>
              <a:rPr lang="en-US" dirty="0" smtClean="0">
                <a:latin typeface="Times New Roman" pitchFamily="18" charset="0"/>
                <a:cs typeface="Times New Roman" pitchFamily="18" charset="0"/>
              </a:rPr>
              <a:t>food. </a:t>
            </a:r>
            <a:r>
              <a:rPr lang="en-US" dirty="0">
                <a:latin typeface="Times New Roman" pitchFamily="18" charset="0"/>
                <a:cs typeface="Times New Roman" pitchFamily="18" charset="0"/>
              </a:rPr>
              <a:t>This happens without contact between staff and </a:t>
            </a:r>
            <a:r>
              <a:rPr lang="en-US" dirty="0" smtClean="0">
                <a:latin typeface="Times New Roman" pitchFamily="18" charset="0"/>
                <a:cs typeface="Times New Roman" pitchFamily="18" charset="0"/>
              </a:rPr>
              <a:t>customers. Customers </a:t>
            </a:r>
            <a:r>
              <a:rPr lang="en-US" dirty="0">
                <a:latin typeface="Times New Roman" pitchFamily="18" charset="0"/>
                <a:cs typeface="Times New Roman" pitchFamily="18" charset="0"/>
              </a:rPr>
              <a:t>can easily place orders as they like using the online meal ordering system, which sets up a food menu online.</a:t>
            </a:r>
            <a:endParaRPr lang="en-US" dirty="0" smtClean="0">
              <a:latin typeface="Times New Roman" pitchFamily="18" charset="0"/>
              <a:ea typeface="Arial" panose="020B0604020202020204" pitchFamily="34" charset="0"/>
              <a:cs typeface="Times New Roman" pitchFamily="18" charset="0"/>
            </a:endParaRPr>
          </a:p>
          <a:p>
            <a:pPr algn="just">
              <a:lnSpc>
                <a:spcPct val="115000"/>
              </a:lnSpc>
            </a:pPr>
            <a:endParaRPr lang="en-US" dirty="0" smtClean="0">
              <a:latin typeface="Times New Roman" pitchFamily="18" charset="0"/>
              <a:cs typeface="Times New Roman" pitchFamily="18" charset="0"/>
            </a:endParaRPr>
          </a:p>
          <a:p>
            <a:pPr algn="just">
              <a:lnSpc>
                <a:spcPct val="115000"/>
              </a:lnSpc>
            </a:pPr>
            <a:r>
              <a:rPr lang="en-US" dirty="0" smtClean="0">
                <a:latin typeface="Times New Roman" pitchFamily="18" charset="0"/>
                <a:cs typeface="Times New Roman" pitchFamily="18" charset="0"/>
              </a:rPr>
              <a:t>Online </a:t>
            </a:r>
            <a:r>
              <a:rPr lang="en-US" dirty="0">
                <a:latin typeface="Times New Roman" pitchFamily="18" charset="0"/>
                <a:cs typeface="Times New Roman" pitchFamily="18" charset="0"/>
              </a:rPr>
              <a:t>food ordering gives customers the freedom and choice to place an order at virtually any time, from anywhere, saving the time and resources typically spent on travelling to pick up a meal. It also gives the customers the advantage of reordering the favorite order in the easiest and hassle-free </a:t>
            </a:r>
            <a:r>
              <a:rPr lang="en-US" dirty="0" smtClean="0">
                <a:latin typeface="Times New Roman" pitchFamily="18" charset="0"/>
                <a:cs typeface="Times New Roman" pitchFamily="18" charset="0"/>
              </a:rPr>
              <a:t>manner</a:t>
            </a:r>
          </a:p>
          <a:p>
            <a:pPr algn="just">
              <a:lnSpc>
                <a:spcPct val="115000"/>
              </a:lnSpc>
            </a:pPr>
            <a:endParaRPr lang="en-US" dirty="0">
              <a:latin typeface="Times New Roman" pitchFamily="18" charset="0"/>
              <a:cs typeface="Times New Roman" pitchFamily="18" charset="0"/>
            </a:endParaRPr>
          </a:p>
          <a:p>
            <a:pPr algn="just">
              <a:lnSpc>
                <a:spcPct val="115000"/>
              </a:lnSpc>
            </a:pPr>
            <a:r>
              <a:rPr lang="en-US" dirty="0">
                <a:latin typeface="Times New Roman" pitchFamily="18" charset="0"/>
                <a:cs typeface="Times New Roman" pitchFamily="18" charset="0"/>
              </a:rPr>
              <a:t>Life in a digital world has made people accustomed to the convenience of getting whatever they want or need with just a few clicks of a button. Customers now expect their favorite restaurant to offer online ordering.</a:t>
            </a:r>
          </a:p>
          <a:p>
            <a:pPr algn="just">
              <a:lnSpc>
                <a:spcPct val="115000"/>
              </a:lnSpc>
            </a:pPr>
            <a:r>
              <a:rPr lang="en-US" dirty="0">
                <a:latin typeface="Times New Roman" pitchFamily="18" charset="0"/>
                <a:cs typeface="Times New Roman" pitchFamily="18" charset="0"/>
              </a:rPr>
              <a:t>COVID-19 has contributed to huge growth in the demand for online ordering.</a:t>
            </a:r>
          </a:p>
          <a:p>
            <a:pPr algn="just">
              <a:lnSpc>
                <a:spcPct val="115000"/>
              </a:lnSpc>
            </a:pPr>
            <a:endParaRPr lang="en-US" dirty="0">
              <a:latin typeface="Times New Roman" pitchFamily="18" charset="0"/>
              <a:ea typeface="Arial" panose="020B0604020202020204" pitchFamily="34" charset="0"/>
              <a:cs typeface="Times New Roman" pitchFamily="18" charset="0"/>
            </a:endParaRPr>
          </a:p>
          <a:p>
            <a:pPr algn="just">
              <a:lnSpc>
                <a:spcPct val="115000"/>
              </a:lnSpc>
            </a:pPr>
            <a:endParaRPr lang="en-US" dirty="0" smtClean="0">
              <a:latin typeface="Times New Roman" pitchFamily="18" charset="0"/>
              <a:cs typeface="Times New Roman" pitchFamily="18" charset="0"/>
            </a:endParaRPr>
          </a:p>
          <a:p>
            <a:pPr algn="just">
              <a:lnSpc>
                <a:spcPct val="115000"/>
              </a:lnSpc>
            </a:pPr>
            <a:endParaRPr lang="en-US" dirty="0" smtClean="0">
              <a:latin typeface="Arial" panose="020B0604020202020204" pitchFamily="34" charset="0"/>
              <a:ea typeface="Arial" panose="020B0604020202020204" pitchFamily="34" charset="0"/>
            </a:endParaRPr>
          </a:p>
          <a:p>
            <a:pPr algn="just">
              <a:lnSpc>
                <a:spcPct val="115000"/>
              </a:lnSpc>
            </a:pPr>
            <a:endParaRPr lang="en-US" sz="14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3066299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 xmlns:a16="http://schemas.microsoft.com/office/drawing/2014/main" id="{9E6CB871-F71A-0AA9-2DC6-C9AA195CBD29}"/>
              </a:ext>
            </a:extLst>
          </p:cNvPr>
          <p:cNvSpPr txBox="1"/>
          <p:nvPr/>
        </p:nvSpPr>
        <p:spPr>
          <a:xfrm>
            <a:off x="490219" y="1349647"/>
            <a:ext cx="10623257" cy="5004447"/>
          </a:xfrm>
          <a:prstGeom prst="rect">
            <a:avLst/>
          </a:prstGeom>
          <a:noFill/>
        </p:spPr>
        <p:txBody>
          <a:bodyPr wrap="square">
            <a:spAutoFit/>
          </a:bodyPr>
          <a:lstStyle/>
          <a:p>
            <a:pPr>
              <a:lnSpc>
                <a:spcPct val="115000"/>
              </a:lnSpc>
            </a:pPr>
            <a:r>
              <a:rPr lang="en-US" dirty="0">
                <a:latin typeface="Times New Roman" pitchFamily="18" charset="0"/>
                <a:ea typeface="Arial" panose="020B0604020202020204" pitchFamily="34" charset="0"/>
                <a:cs typeface="Times New Roman" pitchFamily="18" charset="0"/>
              </a:rPr>
              <a:t>The main </a:t>
            </a:r>
            <a:r>
              <a:rPr lang="en-US" dirty="0" smtClean="0">
                <a:latin typeface="Times New Roman" pitchFamily="18" charset="0"/>
                <a:ea typeface="Arial" panose="020B0604020202020204" pitchFamily="34" charset="0"/>
                <a:cs typeface="Times New Roman" pitchFamily="18" charset="0"/>
              </a:rPr>
              <a:t>functionality of </a:t>
            </a:r>
            <a:r>
              <a:rPr lang="en-US" dirty="0">
                <a:latin typeface="Times New Roman" pitchFamily="18" charset="0"/>
                <a:ea typeface="Arial" panose="020B0604020202020204" pitchFamily="34" charset="0"/>
                <a:cs typeface="Times New Roman" pitchFamily="18" charset="0"/>
              </a:rPr>
              <a:t>the Online food delivery is to manage the details of Food items, </a:t>
            </a:r>
            <a:r>
              <a:rPr lang="en-US" dirty="0" smtClean="0">
                <a:latin typeface="Times New Roman" pitchFamily="18" charset="0"/>
                <a:ea typeface="Arial" panose="020B0604020202020204" pitchFamily="34" charset="0"/>
                <a:cs typeface="Times New Roman" pitchFamily="18" charset="0"/>
              </a:rPr>
              <a:t>Selection of restaurant, Category</a:t>
            </a:r>
            <a:r>
              <a:rPr lang="en-US" dirty="0">
                <a:latin typeface="Times New Roman" pitchFamily="18" charset="0"/>
                <a:ea typeface="Arial" panose="020B0604020202020204" pitchFamily="34" charset="0"/>
                <a:cs typeface="Times New Roman" pitchFamily="18" charset="0"/>
              </a:rPr>
              <a:t>, Cart Order, Customer</a:t>
            </a:r>
            <a:r>
              <a:rPr lang="en-US" dirty="0" smtClean="0">
                <a:latin typeface="Times New Roman" pitchFamily="18" charset="0"/>
                <a:ea typeface="Arial" panose="020B0604020202020204" pitchFamily="34" charset="0"/>
                <a:cs typeface="Times New Roman" pitchFamily="18" charset="0"/>
              </a:rPr>
              <a:t>.</a:t>
            </a:r>
            <a:r>
              <a:rPr lang="en-US" dirty="0">
                <a:latin typeface="Times New Roman" pitchFamily="18" charset="0"/>
                <a:ea typeface="Arial" panose="020B0604020202020204" pitchFamily="34" charset="0"/>
                <a:cs typeface="Times New Roman" pitchFamily="18" charset="0"/>
              </a:rPr>
              <a:t> It manages all the food item , Delivery, Customer, Food </a:t>
            </a:r>
            <a:r>
              <a:rPr lang="en-US" dirty="0" smtClean="0">
                <a:latin typeface="Times New Roman" pitchFamily="18" charset="0"/>
                <a:ea typeface="Arial" panose="020B0604020202020204" pitchFamily="34" charset="0"/>
                <a:cs typeface="Times New Roman" pitchFamily="18" charset="0"/>
              </a:rPr>
              <a:t>item.</a:t>
            </a:r>
          </a:p>
          <a:p>
            <a:pPr>
              <a:lnSpc>
                <a:spcPct val="115000"/>
              </a:lnSpc>
            </a:pPr>
            <a:endParaRPr lang="en-US" dirty="0" smtClean="0">
              <a:latin typeface="Times New Roman" pitchFamily="18" charset="0"/>
              <a:ea typeface="Arial" panose="020B0604020202020204" pitchFamily="34" charset="0"/>
              <a:cs typeface="Times New Roman" pitchFamily="18" charset="0"/>
            </a:endParaRPr>
          </a:p>
          <a:p>
            <a:pPr>
              <a:lnSpc>
                <a:spcPct val="115000"/>
              </a:lnSpc>
            </a:pPr>
            <a:r>
              <a:rPr lang="en-US" dirty="0">
                <a:latin typeface="Times New Roman" pitchFamily="18" charset="0"/>
                <a:cs typeface="Times New Roman" pitchFamily="18" charset="0"/>
              </a:rPr>
              <a:t>An online ordering system is software that lets your restaurant accept and manage orders placed online. An online </a:t>
            </a:r>
            <a:r>
              <a:rPr lang="en-US" dirty="0" smtClean="0">
                <a:latin typeface="Times New Roman" pitchFamily="18" charset="0"/>
                <a:cs typeface="Times New Roman" pitchFamily="18" charset="0"/>
              </a:rPr>
              <a:t>food ordering system generally has two components – </a:t>
            </a:r>
            <a:r>
              <a:rPr lang="en-US" dirty="0">
                <a:latin typeface="Times New Roman" pitchFamily="18" charset="0"/>
                <a:cs typeface="Times New Roman" pitchFamily="18" charset="0"/>
              </a:rPr>
              <a:t>a website or app that allows customers to view the menu and place an order, and an admin interface that enables the restaurant to receive and </a:t>
            </a:r>
            <a:r>
              <a:rPr lang="en-US" dirty="0" err="1" smtClean="0">
                <a:latin typeface="Times New Roman" pitchFamily="18" charset="0"/>
                <a:cs typeface="Times New Roman" pitchFamily="18" charset="0"/>
              </a:rPr>
              <a:t>ful-fil</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customer orders</a:t>
            </a:r>
            <a:r>
              <a:rPr lang="en-US" dirty="0" smtClean="0">
                <a:latin typeface="Times New Roman" pitchFamily="18" charset="0"/>
                <a:cs typeface="Times New Roman" pitchFamily="18" charset="0"/>
              </a:rPr>
              <a:t>.</a:t>
            </a:r>
            <a:endParaRPr lang="en-US" dirty="0" smtClean="0">
              <a:latin typeface="Times New Roman" pitchFamily="18" charset="0"/>
              <a:ea typeface="Arial" panose="020B0604020202020204" pitchFamily="34" charset="0"/>
              <a:cs typeface="Times New Roman" pitchFamily="18" charset="0"/>
            </a:endParaRPr>
          </a:p>
          <a:p>
            <a:pPr>
              <a:lnSpc>
                <a:spcPct val="115000"/>
              </a:lnSpc>
            </a:pPr>
            <a:r>
              <a:rPr lang="en-US" dirty="0" smtClean="0">
                <a:latin typeface="Times New Roman" pitchFamily="18" charset="0"/>
                <a:ea typeface="Arial" panose="020B0604020202020204" pitchFamily="34" charset="0"/>
                <a:cs typeface="Times New Roman" pitchFamily="18" charset="0"/>
              </a:rPr>
              <a:t>We have implemented the project by using technologies like Java, Spring-boot, Database (My-</a:t>
            </a:r>
            <a:r>
              <a:rPr lang="en-US" dirty="0" err="1" smtClean="0">
                <a:latin typeface="Times New Roman" pitchFamily="18" charset="0"/>
                <a:ea typeface="Arial" panose="020B0604020202020204" pitchFamily="34" charset="0"/>
                <a:cs typeface="Times New Roman" pitchFamily="18" charset="0"/>
              </a:rPr>
              <a:t>Sql</a:t>
            </a:r>
            <a:r>
              <a:rPr lang="en-US" dirty="0" smtClean="0">
                <a:latin typeface="Times New Roman" pitchFamily="18" charset="0"/>
                <a:ea typeface="Arial" panose="020B0604020202020204" pitchFamily="34" charset="0"/>
                <a:cs typeface="Times New Roman" pitchFamily="18" charset="0"/>
              </a:rPr>
              <a:t>),React </a:t>
            </a:r>
            <a:r>
              <a:rPr lang="en-US" dirty="0" err="1" smtClean="0">
                <a:latin typeface="Times New Roman" pitchFamily="18" charset="0"/>
                <a:ea typeface="Arial" panose="020B0604020202020204" pitchFamily="34" charset="0"/>
                <a:cs typeface="Times New Roman" pitchFamily="18" charset="0"/>
              </a:rPr>
              <a:t>Js</a:t>
            </a:r>
            <a:r>
              <a:rPr lang="en-US" dirty="0" smtClean="0">
                <a:latin typeface="Times New Roman" pitchFamily="18" charset="0"/>
                <a:ea typeface="Arial" panose="020B0604020202020204" pitchFamily="34" charset="0"/>
                <a:cs typeface="Times New Roman" pitchFamily="18" charset="0"/>
              </a:rPr>
              <a:t>.</a:t>
            </a:r>
          </a:p>
          <a:p>
            <a:pPr>
              <a:lnSpc>
                <a:spcPct val="115000"/>
              </a:lnSpc>
            </a:pPr>
            <a:endParaRPr lang="en-US" dirty="0" smtClean="0">
              <a:latin typeface="Times New Roman" pitchFamily="18" charset="0"/>
              <a:ea typeface="Arial" panose="020B0604020202020204" pitchFamily="34" charset="0"/>
              <a:cs typeface="Times New Roman" pitchFamily="18" charset="0"/>
            </a:endParaRPr>
          </a:p>
          <a:p>
            <a:pPr>
              <a:lnSpc>
                <a:spcPct val="115000"/>
              </a:lnSpc>
            </a:pPr>
            <a:r>
              <a:rPr lang="en-US" b="1" u="sng" dirty="0" smtClean="0">
                <a:latin typeface="Times New Roman" pitchFamily="18" charset="0"/>
                <a:ea typeface="Arial" panose="020B0604020202020204" pitchFamily="34" charset="0"/>
                <a:cs typeface="Times New Roman" pitchFamily="18" charset="0"/>
              </a:rPr>
              <a:t>Advantages of online food delivery for customers:</a:t>
            </a:r>
          </a:p>
          <a:p>
            <a:pPr>
              <a:lnSpc>
                <a:spcPct val="115000"/>
              </a:lnSpc>
            </a:pPr>
            <a:endParaRPr lang="en-US" dirty="0">
              <a:latin typeface="Times New Roman" panose="02020603050405020304" pitchFamily="18" charset="0"/>
              <a:ea typeface="Arial" panose="020B0604020202020204" pitchFamily="34" charset="0"/>
            </a:endParaRPr>
          </a:p>
          <a:p>
            <a:pPr marL="285750" indent="-285750" fontAlgn="t">
              <a:buFont typeface="Arial" pitchFamily="34" charset="0"/>
              <a:buChar char="•"/>
            </a:pPr>
            <a:r>
              <a:rPr lang="en-US" sz="1600" dirty="0">
                <a:latin typeface="Times New Roman" pitchFamily="18" charset="0"/>
                <a:cs typeface="Times New Roman" pitchFamily="18" charset="0"/>
              </a:rPr>
              <a:t>Choice of multiple cuisines</a:t>
            </a:r>
          </a:p>
          <a:p>
            <a:pPr marL="285750" indent="-285750" fontAlgn="t">
              <a:buFont typeface="Arial" pitchFamily="34" charset="0"/>
              <a:buChar char="•"/>
            </a:pPr>
            <a:r>
              <a:rPr lang="en-US" sz="1600" dirty="0">
                <a:latin typeface="Times New Roman" pitchFamily="18" charset="0"/>
                <a:cs typeface="Times New Roman" pitchFamily="18" charset="0"/>
              </a:rPr>
              <a:t>Safer than dining in </a:t>
            </a:r>
          </a:p>
          <a:p>
            <a:pPr marL="285750" indent="-285750" fontAlgn="t">
              <a:buFont typeface="Arial" pitchFamily="34" charset="0"/>
              <a:buChar char="•"/>
            </a:pPr>
            <a:r>
              <a:rPr lang="en-US" sz="1600" dirty="0">
                <a:latin typeface="Times New Roman" pitchFamily="18" charset="0"/>
                <a:cs typeface="Times New Roman" pitchFamily="18" charset="0"/>
              </a:rPr>
              <a:t>Vital marketing initiatives and mouth-watering food pictures that attract people</a:t>
            </a:r>
          </a:p>
          <a:p>
            <a:pPr marL="285750" indent="-285750" fontAlgn="t">
              <a:buFont typeface="Arial" pitchFamily="34" charset="0"/>
              <a:buChar char="•"/>
            </a:pPr>
            <a:r>
              <a:rPr lang="en-US" sz="1600" dirty="0">
                <a:latin typeface="Times New Roman" pitchFamily="18" charset="0"/>
                <a:cs typeface="Times New Roman" pitchFamily="18" charset="0"/>
              </a:rPr>
              <a:t>Get a different taste at home (as people are not feeling safe going outside</a:t>
            </a:r>
            <a:r>
              <a:rPr lang="en-US" sz="1600" dirty="0" smtClean="0">
                <a:latin typeface="Times New Roman" pitchFamily="18" charset="0"/>
                <a:cs typeface="Times New Roman" pitchFamily="18" charset="0"/>
              </a:rPr>
              <a:t>)</a:t>
            </a:r>
          </a:p>
          <a:p>
            <a:pPr marL="285750" indent="-285750" fontAlgn="t">
              <a:buFont typeface="Arial" pitchFamily="34" charset="0"/>
              <a:buChar char="•"/>
            </a:pPr>
            <a:r>
              <a:rPr lang="en-US" sz="1600" dirty="0" smtClean="0">
                <a:latin typeface="Times New Roman" pitchFamily="18" charset="0"/>
                <a:cs typeface="Times New Roman" pitchFamily="18" charset="0"/>
              </a:rPr>
              <a:t>Saves time.</a:t>
            </a:r>
          </a:p>
          <a:p>
            <a:pPr>
              <a:lnSpc>
                <a:spcPct val="115000"/>
              </a:lnSpc>
            </a:pPr>
            <a:endParaRPr lang="en-US" sz="1400" dirty="0">
              <a:latin typeface="Times New Roman" panose="02020603050405020304" pitchFamily="18" charset="0"/>
              <a:ea typeface="Arial" panose="020B0604020202020204" pitchFamily="34" charset="0"/>
            </a:endParaRPr>
          </a:p>
          <a:p>
            <a:pPr>
              <a:lnSpc>
                <a:spcPct val="115000"/>
              </a:lnSpc>
            </a:pPr>
            <a:endParaRPr lang="en-IN" sz="1400" dirty="0">
              <a:effectLst/>
              <a:latin typeface="Arial" panose="020B0604020202020204" pitchFamily="34" charset="0"/>
              <a:ea typeface="Arial" panose="020B0604020202020204" pitchFamily="34" charset="0"/>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3816" y="3845992"/>
            <a:ext cx="3944424" cy="237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8025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a:ln w="1905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a:t>
            </a:r>
            <a:r>
              <a:rPr lang="en-IN" sz="2400" b="1" dirty="0" smtClean="0">
                <a:solidFill>
                  <a:schemeClr val="bg1"/>
                </a:solidFill>
                <a:effectLst/>
                <a:latin typeface="Times New Roman" panose="02020603050405020304" pitchFamily="18" charset="0"/>
                <a:ea typeface="Arial" panose="020B0604020202020204" pitchFamily="34" charset="0"/>
              </a:rPr>
              <a:t>Overview (1)</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24" name="Picture 2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a:solidFill>
            <a:schemeClr val="accent1">
              <a:lumMod val="20000"/>
              <a:lumOff val="80000"/>
            </a:schemeClr>
          </a:solidFill>
          <a:ln w="19050"/>
        </p:spPr>
        <p:style>
          <a:lnRef idx="2">
            <a:schemeClr val="dk1">
              <a:shade val="50000"/>
            </a:schemeClr>
          </a:lnRef>
          <a:fillRef idx="1">
            <a:schemeClr val="dk1"/>
          </a:fillRef>
          <a:effectRef idx="0">
            <a:schemeClr val="dk1"/>
          </a:effectRef>
          <a:fontRef idx="minor">
            <a:schemeClr val="lt1"/>
          </a:fontRef>
        </p:style>
      </p:pic>
      <p:cxnSp>
        <p:nvCxnSpPr>
          <p:cNvPr id="26" name="Straight Connector 25">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0" name="TextBox 29">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a:t>
            </a:r>
            <a:r>
              <a:rPr lang="en-IN" sz="2400" b="1" dirty="0" smtClean="0">
                <a:solidFill>
                  <a:schemeClr val="bg1"/>
                </a:solidFill>
                <a:effectLst/>
                <a:latin typeface="Times New Roman" panose="02020603050405020304" pitchFamily="18" charset="0"/>
                <a:ea typeface="Arial" panose="020B0604020202020204" pitchFamily="34" charset="0"/>
              </a:rPr>
              <a:t>Overview(1)</a:t>
            </a:r>
            <a:endParaRPr lang="en-IN" sz="1400" dirty="0">
              <a:solidFill>
                <a:schemeClr val="bg1"/>
              </a:solidFill>
              <a:effectLst/>
              <a:latin typeface="Arial" panose="020B0604020202020204" pitchFamily="34" charset="0"/>
              <a:ea typeface="Arial" panose="020B0604020202020204" pitchFamily="34" charset="0"/>
            </a:endParaRPr>
          </a:p>
        </p:txBody>
      </p:sp>
      <p:sp>
        <p:nvSpPr>
          <p:cNvPr id="31" name="TextBox 30">
            <a:extLst>
              <a:ext uri="{FF2B5EF4-FFF2-40B4-BE49-F238E27FC236}">
                <a16:creationId xmlns="" xmlns:a16="http://schemas.microsoft.com/office/drawing/2014/main" id="{9E6CB871-F71A-0AA9-2DC6-C9AA195CBD29}"/>
              </a:ext>
            </a:extLst>
          </p:cNvPr>
          <p:cNvSpPr txBox="1"/>
          <p:nvPr/>
        </p:nvSpPr>
        <p:spPr>
          <a:xfrm>
            <a:off x="732284" y="2183885"/>
            <a:ext cx="11133025" cy="2548839"/>
          </a:xfrm>
          <a:prstGeom prst="rect">
            <a:avLst/>
          </a:prstGeom>
          <a:noFill/>
        </p:spPr>
        <p:txBody>
          <a:bodyPr wrap="square">
            <a:spAutoFit/>
          </a:bodyPr>
          <a:lstStyle/>
          <a:p>
            <a:pPr>
              <a:lnSpc>
                <a:spcPct val="115000"/>
              </a:lnSpc>
            </a:pPr>
            <a:endParaRPr lang="en-US" sz="1400" dirty="0">
              <a:effectLst/>
              <a:latin typeface="Arial" panose="020B0604020202020204" pitchFamily="34" charset="0"/>
              <a:ea typeface="Arial" panose="020B0604020202020204" pitchFamily="34" charset="0"/>
            </a:endParaRPr>
          </a:p>
          <a:p>
            <a:pPr>
              <a:lnSpc>
                <a:spcPct val="115000"/>
              </a:lnSpc>
            </a:pPr>
            <a:endParaRPr lang="en-US" sz="1400" dirty="0">
              <a:latin typeface="Arial" panose="020B0604020202020204" pitchFamily="34" charset="0"/>
              <a:ea typeface="Arial" panose="020B0604020202020204" pitchFamily="34" charset="0"/>
            </a:endParaRPr>
          </a:p>
          <a:p>
            <a:pPr>
              <a:lnSpc>
                <a:spcPct val="115000"/>
              </a:lnSpc>
            </a:pPr>
            <a:endParaRPr lang="en-US" sz="1400" dirty="0">
              <a:effectLst/>
              <a:latin typeface="Arial" panose="020B0604020202020204" pitchFamily="34" charset="0"/>
              <a:ea typeface="Arial" panose="020B0604020202020204" pitchFamily="34" charset="0"/>
            </a:endParaRPr>
          </a:p>
          <a:p>
            <a:pPr>
              <a:lnSpc>
                <a:spcPct val="115000"/>
              </a:lnSpc>
            </a:pPr>
            <a:endParaRPr lang="en-US" sz="1400" dirty="0">
              <a:latin typeface="Arial" panose="020B0604020202020204" pitchFamily="34" charset="0"/>
              <a:ea typeface="Arial" panose="020B0604020202020204" pitchFamily="34" charset="0"/>
            </a:endParaRPr>
          </a:p>
          <a:p>
            <a:pPr>
              <a:lnSpc>
                <a:spcPct val="115000"/>
              </a:lnSpc>
            </a:pPr>
            <a:endParaRPr lang="en-US" sz="1400" dirty="0">
              <a:effectLst/>
              <a:latin typeface="Arial" panose="020B0604020202020204" pitchFamily="34" charset="0"/>
              <a:ea typeface="Arial" panose="020B0604020202020204" pitchFamily="34" charset="0"/>
            </a:endParaRPr>
          </a:p>
          <a:p>
            <a:pPr>
              <a:lnSpc>
                <a:spcPct val="115000"/>
              </a:lnSpc>
            </a:pPr>
            <a:endParaRPr lang="en-US" sz="1400" dirty="0">
              <a:latin typeface="Arial" panose="020B0604020202020204" pitchFamily="34" charset="0"/>
              <a:ea typeface="Arial" panose="020B0604020202020204" pitchFamily="34" charset="0"/>
            </a:endParaRPr>
          </a:p>
          <a:p>
            <a:pPr>
              <a:lnSpc>
                <a:spcPct val="115000"/>
              </a:lnSpc>
            </a:pPr>
            <a:endParaRPr lang="en-US" sz="1400" dirty="0">
              <a:effectLst/>
              <a:latin typeface="Arial" panose="020B0604020202020204" pitchFamily="34" charset="0"/>
              <a:ea typeface="Arial" panose="020B0604020202020204" pitchFamily="34" charset="0"/>
            </a:endParaRPr>
          </a:p>
          <a:p>
            <a:pPr>
              <a:lnSpc>
                <a:spcPct val="115000"/>
              </a:lnSpc>
            </a:pPr>
            <a:endParaRPr lang="en-US" sz="1400" dirty="0">
              <a:latin typeface="Arial" panose="020B0604020202020204" pitchFamily="34" charset="0"/>
              <a:ea typeface="Arial" panose="020B0604020202020204" pitchFamily="34" charset="0"/>
            </a:endParaRPr>
          </a:p>
          <a:p>
            <a:pPr>
              <a:lnSpc>
                <a:spcPct val="115000"/>
              </a:lnSpc>
            </a:pPr>
            <a:endParaRPr lang="en-US" sz="1400" dirty="0">
              <a:effectLst/>
              <a:latin typeface="Arial" panose="020B0604020202020204" pitchFamily="34" charset="0"/>
              <a:ea typeface="Arial" panose="020B0604020202020204" pitchFamily="34" charset="0"/>
            </a:endParaRPr>
          </a:p>
          <a:p>
            <a:pPr>
              <a:lnSpc>
                <a:spcPct val="115000"/>
              </a:lnSpc>
            </a:pPr>
            <a:endParaRPr lang="en-IN" sz="1400" dirty="0">
              <a:effectLst/>
              <a:latin typeface="Arial" panose="020B0604020202020204" pitchFamily="34" charset="0"/>
              <a:ea typeface="Arial" panose="020B0604020202020204" pitchFamily="34" charset="0"/>
            </a:endParaRPr>
          </a:p>
        </p:txBody>
      </p:sp>
      <p:sp>
        <p:nvSpPr>
          <p:cNvPr id="32" name="Oval 31">
            <a:extLst>
              <a:ext uri="{FF2B5EF4-FFF2-40B4-BE49-F238E27FC236}">
                <a16:creationId xmlns="" xmlns:a16="http://schemas.microsoft.com/office/drawing/2014/main" id="{04E1D1F0-F667-6244-9906-A7E8E360AA0C}"/>
              </a:ext>
            </a:extLst>
          </p:cNvPr>
          <p:cNvSpPr/>
          <p:nvPr/>
        </p:nvSpPr>
        <p:spPr>
          <a:xfrm>
            <a:off x="10435894" y="2034174"/>
            <a:ext cx="1329180" cy="536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4" name="Picture 33">
            <a:extLst>
              <a:ext uri="{FF2B5EF4-FFF2-40B4-BE49-F238E27FC236}">
                <a16:creationId xmlns="" xmlns:a16="http://schemas.microsoft.com/office/drawing/2014/main" id="{C084AA8C-D520-8AAE-B176-78E75D17A50C}"/>
              </a:ext>
            </a:extLst>
          </p:cNvPr>
          <p:cNvPicPr>
            <a:picLocks noChangeAspect="1"/>
          </p:cNvPicPr>
          <p:nvPr/>
        </p:nvPicPr>
        <p:blipFill>
          <a:blip r:embed="rId4"/>
          <a:stretch>
            <a:fillRect/>
          </a:stretch>
        </p:blipFill>
        <p:spPr>
          <a:xfrm>
            <a:off x="10448751" y="4577156"/>
            <a:ext cx="1341236" cy="547045"/>
          </a:xfrm>
          <a:prstGeom prst="rect">
            <a:avLst/>
          </a:prstGeom>
        </p:spPr>
      </p:pic>
      <p:cxnSp>
        <p:nvCxnSpPr>
          <p:cNvPr id="36" name="Straight Connector 35">
            <a:extLst>
              <a:ext uri="{FF2B5EF4-FFF2-40B4-BE49-F238E27FC236}">
                <a16:creationId xmlns="" xmlns:a16="http://schemas.microsoft.com/office/drawing/2014/main" id="{B3B6919B-1D05-C707-CD83-9DD5ED86048F}"/>
              </a:ext>
            </a:extLst>
          </p:cNvPr>
          <p:cNvCxnSpPr>
            <a:cxnSpLocks/>
            <a:stCxn id="32" idx="6"/>
          </p:cNvCxnSpPr>
          <p:nvPr/>
        </p:nvCxnSpPr>
        <p:spPr>
          <a:xfrm>
            <a:off x="11765074" y="2302520"/>
            <a:ext cx="0" cy="2580492"/>
          </a:xfrm>
          <a:prstGeom prst="line">
            <a:avLst/>
          </a:prstGeom>
        </p:spPr>
        <p:style>
          <a:lnRef idx="3">
            <a:schemeClr val="accent1"/>
          </a:lnRef>
          <a:fillRef idx="0">
            <a:schemeClr val="accent1"/>
          </a:fillRef>
          <a:effectRef idx="2">
            <a:schemeClr val="accent1"/>
          </a:effectRef>
          <a:fontRef idx="minor">
            <a:schemeClr val="tx1"/>
          </a:fontRef>
        </p:style>
      </p:cxnSp>
      <p:cxnSp>
        <p:nvCxnSpPr>
          <p:cNvPr id="38" name="Straight Connector 37">
            <a:extLst>
              <a:ext uri="{FF2B5EF4-FFF2-40B4-BE49-F238E27FC236}">
                <a16:creationId xmlns="" xmlns:a16="http://schemas.microsoft.com/office/drawing/2014/main" id="{689CD2CA-C873-75D2-DC3C-B874975DDF74}"/>
              </a:ext>
            </a:extLst>
          </p:cNvPr>
          <p:cNvCxnSpPr>
            <a:cxnSpLocks/>
            <a:stCxn id="32" idx="2"/>
            <a:endCxn id="34" idx="1"/>
          </p:cNvCxnSpPr>
          <p:nvPr/>
        </p:nvCxnSpPr>
        <p:spPr>
          <a:xfrm>
            <a:off x="10435894" y="2302520"/>
            <a:ext cx="12857" cy="2548159"/>
          </a:xfrm>
          <a:prstGeom prst="line">
            <a:avLst/>
          </a:prstGeom>
        </p:spPr>
        <p:style>
          <a:lnRef idx="3">
            <a:schemeClr val="accent1"/>
          </a:lnRef>
          <a:fillRef idx="0">
            <a:schemeClr val="accent1"/>
          </a:fillRef>
          <a:effectRef idx="2">
            <a:schemeClr val="accent1"/>
          </a:effectRef>
          <a:fontRef idx="minor">
            <a:schemeClr val="tx1"/>
          </a:fontRef>
        </p:style>
      </p:cxnSp>
      <p:sp>
        <p:nvSpPr>
          <p:cNvPr id="39" name="Rectangle 38">
            <a:extLst>
              <a:ext uri="{FF2B5EF4-FFF2-40B4-BE49-F238E27FC236}">
                <a16:creationId xmlns="" xmlns:a16="http://schemas.microsoft.com/office/drawing/2014/main" id="{B5B51915-19E0-5B8C-26D3-9EE340FCDD40}"/>
              </a:ext>
            </a:extLst>
          </p:cNvPr>
          <p:cNvSpPr/>
          <p:nvPr/>
        </p:nvSpPr>
        <p:spPr>
          <a:xfrm>
            <a:off x="2353611" y="1332732"/>
            <a:ext cx="7396659" cy="5244791"/>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40" name="Rectangle: Rounded Corners 21">
            <a:extLst>
              <a:ext uri="{FF2B5EF4-FFF2-40B4-BE49-F238E27FC236}">
                <a16:creationId xmlns="" xmlns:a16="http://schemas.microsoft.com/office/drawing/2014/main" id="{825E50DF-0B59-71AD-CCAA-CBDC14FE3254}"/>
              </a:ext>
            </a:extLst>
          </p:cNvPr>
          <p:cNvSpPr/>
          <p:nvPr/>
        </p:nvSpPr>
        <p:spPr>
          <a:xfrm>
            <a:off x="8121106" y="2971724"/>
            <a:ext cx="1074420" cy="1194712"/>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41" name="Rectangle: Rounded Corners 22">
            <a:extLst>
              <a:ext uri="{FF2B5EF4-FFF2-40B4-BE49-F238E27FC236}">
                <a16:creationId xmlns="" xmlns:a16="http://schemas.microsoft.com/office/drawing/2014/main" id="{C28C4B87-9E82-7DF7-CE61-FEFD18D0B5A5}"/>
              </a:ext>
            </a:extLst>
          </p:cNvPr>
          <p:cNvSpPr/>
          <p:nvPr/>
        </p:nvSpPr>
        <p:spPr>
          <a:xfrm>
            <a:off x="6595918" y="2024370"/>
            <a:ext cx="1159497" cy="3122360"/>
          </a:xfrm>
          <a:prstGeom prst="roundRect">
            <a:avLst>
              <a:gd name="adj" fmla="val 19106"/>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pic>
        <p:nvPicPr>
          <p:cNvPr id="42" name="Picture 41">
            <a:extLst>
              <a:ext uri="{FF2B5EF4-FFF2-40B4-BE49-F238E27FC236}">
                <a16:creationId xmlns="" xmlns:a16="http://schemas.microsoft.com/office/drawing/2014/main" id="{782EB2C8-C0F0-0F59-1E7F-531B0FD6981B}"/>
              </a:ext>
            </a:extLst>
          </p:cNvPr>
          <p:cNvPicPr>
            <a:picLocks noChangeAspect="1"/>
          </p:cNvPicPr>
          <p:nvPr/>
        </p:nvPicPr>
        <p:blipFill>
          <a:blip r:embed="rId5"/>
          <a:stretch>
            <a:fillRect/>
          </a:stretch>
        </p:blipFill>
        <p:spPr>
          <a:xfrm>
            <a:off x="4956154" y="2024370"/>
            <a:ext cx="1164437" cy="3127519"/>
          </a:xfrm>
          <a:prstGeom prst="rect">
            <a:avLst/>
          </a:prstGeom>
        </p:spPr>
      </p:pic>
      <p:pic>
        <p:nvPicPr>
          <p:cNvPr id="43" name="Picture 42">
            <a:extLst>
              <a:ext uri="{FF2B5EF4-FFF2-40B4-BE49-F238E27FC236}">
                <a16:creationId xmlns="" xmlns:a16="http://schemas.microsoft.com/office/drawing/2014/main" id="{D0B26C48-7081-FBDB-DEFF-59D9B9DAEAAE}"/>
              </a:ext>
            </a:extLst>
          </p:cNvPr>
          <p:cNvPicPr>
            <a:picLocks noChangeAspect="1"/>
          </p:cNvPicPr>
          <p:nvPr/>
        </p:nvPicPr>
        <p:blipFill>
          <a:blip r:embed="rId5"/>
          <a:stretch>
            <a:fillRect/>
          </a:stretch>
        </p:blipFill>
        <p:spPr>
          <a:xfrm>
            <a:off x="3127127" y="2019211"/>
            <a:ext cx="1164437" cy="3127519"/>
          </a:xfrm>
          <a:prstGeom prst="rect">
            <a:avLst/>
          </a:prstGeom>
        </p:spPr>
      </p:pic>
      <p:sp>
        <p:nvSpPr>
          <p:cNvPr id="44" name="Rectangle: Rounded Corners 31">
            <a:extLst>
              <a:ext uri="{FF2B5EF4-FFF2-40B4-BE49-F238E27FC236}">
                <a16:creationId xmlns="" xmlns:a16="http://schemas.microsoft.com/office/drawing/2014/main" id="{C3B1B9FD-2844-F5CF-3EFC-2117FF6D585F}"/>
              </a:ext>
            </a:extLst>
          </p:cNvPr>
          <p:cNvSpPr/>
          <p:nvPr/>
        </p:nvSpPr>
        <p:spPr>
          <a:xfrm>
            <a:off x="316196" y="2024370"/>
            <a:ext cx="1410034" cy="312236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Browser</a:t>
            </a:r>
          </a:p>
        </p:txBody>
      </p:sp>
      <p:sp>
        <p:nvSpPr>
          <p:cNvPr id="45" name="TextBox 44">
            <a:extLst>
              <a:ext uri="{FF2B5EF4-FFF2-40B4-BE49-F238E27FC236}">
                <a16:creationId xmlns="" xmlns:a16="http://schemas.microsoft.com/office/drawing/2014/main" id="{A8C74D10-F37B-2DA6-D890-50BA5C3E4E83}"/>
              </a:ext>
            </a:extLst>
          </p:cNvPr>
          <p:cNvSpPr txBox="1"/>
          <p:nvPr/>
        </p:nvSpPr>
        <p:spPr>
          <a:xfrm>
            <a:off x="3169641" y="2920386"/>
            <a:ext cx="1121923" cy="369332"/>
          </a:xfrm>
          <a:prstGeom prst="rect">
            <a:avLst/>
          </a:prstGeom>
          <a:noFill/>
        </p:spPr>
        <p:txBody>
          <a:bodyPr wrap="square" rtlCol="0">
            <a:spAutoFit/>
          </a:bodyPr>
          <a:lstStyle/>
          <a:p>
            <a:r>
              <a:rPr lang="en-IN" dirty="0"/>
              <a:t>Controller</a:t>
            </a:r>
          </a:p>
        </p:txBody>
      </p:sp>
      <p:sp>
        <p:nvSpPr>
          <p:cNvPr id="46" name="TextBox 45">
            <a:extLst>
              <a:ext uri="{FF2B5EF4-FFF2-40B4-BE49-F238E27FC236}">
                <a16:creationId xmlns="" xmlns:a16="http://schemas.microsoft.com/office/drawing/2014/main" id="{1B9A8C23-6DE6-DE7C-CECA-0E2CFDE93E9E}"/>
              </a:ext>
            </a:extLst>
          </p:cNvPr>
          <p:cNvSpPr txBox="1"/>
          <p:nvPr/>
        </p:nvSpPr>
        <p:spPr>
          <a:xfrm>
            <a:off x="5151834" y="2920386"/>
            <a:ext cx="858440" cy="369332"/>
          </a:xfrm>
          <a:prstGeom prst="rect">
            <a:avLst/>
          </a:prstGeom>
          <a:noFill/>
        </p:spPr>
        <p:txBody>
          <a:bodyPr wrap="none" rtlCol="0">
            <a:spAutoFit/>
          </a:bodyPr>
          <a:lstStyle/>
          <a:p>
            <a:r>
              <a:rPr lang="en-IN" dirty="0"/>
              <a:t>Service</a:t>
            </a:r>
          </a:p>
        </p:txBody>
      </p:sp>
      <p:sp>
        <p:nvSpPr>
          <p:cNvPr id="47" name="TextBox 46">
            <a:extLst>
              <a:ext uri="{FF2B5EF4-FFF2-40B4-BE49-F238E27FC236}">
                <a16:creationId xmlns="" xmlns:a16="http://schemas.microsoft.com/office/drawing/2014/main" id="{C5CDC3EC-672D-67CD-B4C5-8EC9A0A4128A}"/>
              </a:ext>
            </a:extLst>
          </p:cNvPr>
          <p:cNvSpPr txBox="1"/>
          <p:nvPr/>
        </p:nvSpPr>
        <p:spPr>
          <a:xfrm>
            <a:off x="8185243" y="3375649"/>
            <a:ext cx="1189428" cy="369332"/>
          </a:xfrm>
          <a:prstGeom prst="rect">
            <a:avLst/>
          </a:prstGeom>
          <a:noFill/>
        </p:spPr>
        <p:txBody>
          <a:bodyPr wrap="square" rtlCol="0">
            <a:spAutoFit/>
          </a:bodyPr>
          <a:lstStyle/>
          <a:p>
            <a:r>
              <a:rPr lang="en-IN" dirty="0"/>
              <a:t> Entity </a:t>
            </a:r>
          </a:p>
        </p:txBody>
      </p:sp>
      <p:sp>
        <p:nvSpPr>
          <p:cNvPr id="48" name="TextBox 47">
            <a:extLst>
              <a:ext uri="{FF2B5EF4-FFF2-40B4-BE49-F238E27FC236}">
                <a16:creationId xmlns="" xmlns:a16="http://schemas.microsoft.com/office/drawing/2014/main" id="{FEF1ED19-B26F-BD60-E8EE-4609B6686CD0}"/>
              </a:ext>
            </a:extLst>
          </p:cNvPr>
          <p:cNvSpPr txBox="1"/>
          <p:nvPr/>
        </p:nvSpPr>
        <p:spPr>
          <a:xfrm>
            <a:off x="6595918" y="3072786"/>
            <a:ext cx="1311897" cy="369332"/>
          </a:xfrm>
          <a:prstGeom prst="rect">
            <a:avLst/>
          </a:prstGeom>
          <a:noFill/>
        </p:spPr>
        <p:txBody>
          <a:bodyPr wrap="square" rtlCol="0">
            <a:spAutoFit/>
          </a:bodyPr>
          <a:lstStyle/>
          <a:p>
            <a:r>
              <a:rPr lang="en-IN" dirty="0"/>
              <a:t>Repository</a:t>
            </a:r>
          </a:p>
        </p:txBody>
      </p:sp>
      <p:cxnSp>
        <p:nvCxnSpPr>
          <p:cNvPr id="49" name="Straight Connector 48">
            <a:extLst>
              <a:ext uri="{FF2B5EF4-FFF2-40B4-BE49-F238E27FC236}">
                <a16:creationId xmlns="" xmlns:a16="http://schemas.microsoft.com/office/drawing/2014/main" id="{B1E8AE1F-E78C-3251-B578-5A0D4EF2A740}"/>
              </a:ext>
            </a:extLst>
          </p:cNvPr>
          <p:cNvCxnSpPr>
            <a:cxnSpLocks/>
          </p:cNvCxnSpPr>
          <p:nvPr/>
        </p:nvCxnSpPr>
        <p:spPr>
          <a:xfrm flipH="1" flipV="1">
            <a:off x="1011770" y="1711270"/>
            <a:ext cx="9443" cy="307941"/>
          </a:xfrm>
          <a:prstGeom prst="line">
            <a:avLst/>
          </a:prstGeom>
          <a:ln w="19050"/>
        </p:spPr>
        <p:style>
          <a:lnRef idx="2">
            <a:schemeClr val="dk1">
              <a:shade val="50000"/>
            </a:schemeClr>
          </a:lnRef>
          <a:fillRef idx="1">
            <a:schemeClr val="dk1"/>
          </a:fillRef>
          <a:effectRef idx="0">
            <a:schemeClr val="dk1"/>
          </a:effectRef>
          <a:fontRef idx="minor">
            <a:schemeClr val="lt1"/>
          </a:fontRef>
        </p:style>
      </p:cxnSp>
      <p:cxnSp>
        <p:nvCxnSpPr>
          <p:cNvPr id="50" name="Straight Connector 49">
            <a:extLst>
              <a:ext uri="{FF2B5EF4-FFF2-40B4-BE49-F238E27FC236}">
                <a16:creationId xmlns="" xmlns:a16="http://schemas.microsoft.com/office/drawing/2014/main" id="{6B7336E9-1CDA-22D1-2F4C-2D96C33D5719}"/>
              </a:ext>
            </a:extLst>
          </p:cNvPr>
          <p:cNvCxnSpPr>
            <a:cxnSpLocks/>
          </p:cNvCxnSpPr>
          <p:nvPr/>
        </p:nvCxnSpPr>
        <p:spPr>
          <a:xfrm>
            <a:off x="1011770" y="1711270"/>
            <a:ext cx="2697575" cy="24659"/>
          </a:xfrm>
          <a:prstGeom prst="line">
            <a:avLst/>
          </a:prstGeom>
          <a:ln w="19050"/>
        </p:spPr>
        <p:style>
          <a:lnRef idx="2">
            <a:schemeClr val="dk1">
              <a:shade val="50000"/>
            </a:schemeClr>
          </a:lnRef>
          <a:fillRef idx="1">
            <a:schemeClr val="dk1"/>
          </a:fillRef>
          <a:effectRef idx="0">
            <a:schemeClr val="dk1"/>
          </a:effectRef>
          <a:fontRef idx="minor">
            <a:schemeClr val="lt1"/>
          </a:fontRef>
        </p:style>
      </p:cxnSp>
      <p:cxnSp>
        <p:nvCxnSpPr>
          <p:cNvPr id="51" name="Straight Arrow Connector 50">
            <a:extLst>
              <a:ext uri="{FF2B5EF4-FFF2-40B4-BE49-F238E27FC236}">
                <a16:creationId xmlns="" xmlns:a16="http://schemas.microsoft.com/office/drawing/2014/main" id="{4777288C-0BE7-AF3B-A7BF-B5507E0899C2}"/>
              </a:ext>
            </a:extLst>
          </p:cNvPr>
          <p:cNvCxnSpPr>
            <a:cxnSpLocks/>
            <a:endCxn id="43" idx="0"/>
          </p:cNvCxnSpPr>
          <p:nvPr/>
        </p:nvCxnSpPr>
        <p:spPr>
          <a:xfrm>
            <a:off x="3709346" y="1735929"/>
            <a:ext cx="0" cy="283282"/>
          </a:xfrm>
          <a:prstGeom prst="straightConnector1">
            <a:avLst/>
          </a:prstGeom>
          <a:ln w="19050">
            <a:tailEnd type="triangle"/>
          </a:ln>
        </p:spPr>
        <p:style>
          <a:lnRef idx="2">
            <a:schemeClr val="dk1">
              <a:shade val="50000"/>
            </a:schemeClr>
          </a:lnRef>
          <a:fillRef idx="1">
            <a:schemeClr val="dk1"/>
          </a:fillRef>
          <a:effectRef idx="0">
            <a:schemeClr val="dk1"/>
          </a:effectRef>
          <a:fontRef idx="minor">
            <a:schemeClr val="lt1"/>
          </a:fontRef>
        </p:style>
      </p:cxnSp>
      <p:cxnSp>
        <p:nvCxnSpPr>
          <p:cNvPr id="52" name="Straight Arrow Connector 51">
            <a:extLst>
              <a:ext uri="{FF2B5EF4-FFF2-40B4-BE49-F238E27FC236}">
                <a16:creationId xmlns="" xmlns:a16="http://schemas.microsoft.com/office/drawing/2014/main" id="{8B190297-5465-8EBC-2E4D-E26BBE507FD1}"/>
              </a:ext>
            </a:extLst>
          </p:cNvPr>
          <p:cNvCxnSpPr>
            <a:cxnSpLocks/>
          </p:cNvCxnSpPr>
          <p:nvPr/>
        </p:nvCxnSpPr>
        <p:spPr>
          <a:xfrm flipH="1" flipV="1">
            <a:off x="952500" y="5146730"/>
            <a:ext cx="4105" cy="522550"/>
          </a:xfrm>
          <a:prstGeom prst="straightConnector1">
            <a:avLst/>
          </a:prstGeom>
          <a:ln w="19050">
            <a:tailEnd type="triangle"/>
          </a:ln>
        </p:spPr>
        <p:style>
          <a:lnRef idx="2">
            <a:schemeClr val="dk1">
              <a:shade val="50000"/>
            </a:schemeClr>
          </a:lnRef>
          <a:fillRef idx="1">
            <a:schemeClr val="dk1"/>
          </a:fillRef>
          <a:effectRef idx="0">
            <a:schemeClr val="dk1"/>
          </a:effectRef>
          <a:fontRef idx="minor">
            <a:schemeClr val="lt1"/>
          </a:fontRef>
        </p:style>
      </p:cxnSp>
      <p:cxnSp>
        <p:nvCxnSpPr>
          <p:cNvPr id="53" name="Straight Connector 52">
            <a:extLst>
              <a:ext uri="{FF2B5EF4-FFF2-40B4-BE49-F238E27FC236}">
                <a16:creationId xmlns="" xmlns:a16="http://schemas.microsoft.com/office/drawing/2014/main" id="{F2E44379-3720-754B-6F2B-D3D69780AFC1}"/>
              </a:ext>
            </a:extLst>
          </p:cNvPr>
          <p:cNvCxnSpPr>
            <a:cxnSpLocks/>
          </p:cNvCxnSpPr>
          <p:nvPr/>
        </p:nvCxnSpPr>
        <p:spPr>
          <a:xfrm>
            <a:off x="952500" y="5661660"/>
            <a:ext cx="2778102" cy="0"/>
          </a:xfrm>
          <a:prstGeom prst="line">
            <a:avLst/>
          </a:prstGeom>
          <a:ln w="19050"/>
        </p:spPr>
        <p:style>
          <a:lnRef idx="2">
            <a:schemeClr val="dk1">
              <a:shade val="50000"/>
            </a:schemeClr>
          </a:lnRef>
          <a:fillRef idx="1">
            <a:schemeClr val="dk1"/>
          </a:fillRef>
          <a:effectRef idx="0">
            <a:schemeClr val="dk1"/>
          </a:effectRef>
          <a:fontRef idx="minor">
            <a:schemeClr val="lt1"/>
          </a:fontRef>
        </p:style>
      </p:cxnSp>
      <p:cxnSp>
        <p:nvCxnSpPr>
          <p:cNvPr id="54" name="Straight Connector 53">
            <a:extLst>
              <a:ext uri="{FF2B5EF4-FFF2-40B4-BE49-F238E27FC236}">
                <a16:creationId xmlns="" xmlns:a16="http://schemas.microsoft.com/office/drawing/2014/main" id="{B7E7311F-A6B2-004C-D513-161AA5496DEC}"/>
              </a:ext>
            </a:extLst>
          </p:cNvPr>
          <p:cNvCxnSpPr/>
          <p:nvPr/>
        </p:nvCxnSpPr>
        <p:spPr>
          <a:xfrm>
            <a:off x="3730602" y="5146730"/>
            <a:ext cx="0" cy="522550"/>
          </a:xfrm>
          <a:prstGeom prst="line">
            <a:avLst/>
          </a:prstGeom>
          <a:ln w="19050"/>
        </p:spPr>
        <p:style>
          <a:lnRef idx="2">
            <a:schemeClr val="dk1">
              <a:shade val="50000"/>
            </a:schemeClr>
          </a:lnRef>
          <a:fillRef idx="1">
            <a:schemeClr val="dk1"/>
          </a:fillRef>
          <a:effectRef idx="0">
            <a:schemeClr val="dk1"/>
          </a:effectRef>
          <a:fontRef idx="minor">
            <a:schemeClr val="lt1"/>
          </a:fontRef>
        </p:style>
      </p:cxnSp>
      <p:cxnSp>
        <p:nvCxnSpPr>
          <p:cNvPr id="55" name="Straight Connector 54">
            <a:extLst>
              <a:ext uri="{FF2B5EF4-FFF2-40B4-BE49-F238E27FC236}">
                <a16:creationId xmlns="" xmlns:a16="http://schemas.microsoft.com/office/drawing/2014/main" id="{D87F58EF-21D7-B96C-DAFE-77FF6692CD13}"/>
              </a:ext>
            </a:extLst>
          </p:cNvPr>
          <p:cNvCxnSpPr/>
          <p:nvPr/>
        </p:nvCxnSpPr>
        <p:spPr>
          <a:xfrm flipV="1">
            <a:off x="3997960" y="1783080"/>
            <a:ext cx="0" cy="236131"/>
          </a:xfrm>
          <a:prstGeom prst="line">
            <a:avLst/>
          </a:prstGeom>
          <a:ln w="19050"/>
        </p:spPr>
        <p:style>
          <a:lnRef idx="2">
            <a:schemeClr val="dk1">
              <a:shade val="50000"/>
            </a:schemeClr>
          </a:lnRef>
          <a:fillRef idx="1">
            <a:schemeClr val="dk1"/>
          </a:fillRef>
          <a:effectRef idx="0">
            <a:schemeClr val="dk1"/>
          </a:effectRef>
          <a:fontRef idx="minor">
            <a:schemeClr val="lt1"/>
          </a:fontRef>
        </p:style>
      </p:cxnSp>
      <p:cxnSp>
        <p:nvCxnSpPr>
          <p:cNvPr id="56" name="Straight Connector 55">
            <a:extLst>
              <a:ext uri="{FF2B5EF4-FFF2-40B4-BE49-F238E27FC236}">
                <a16:creationId xmlns="" xmlns:a16="http://schemas.microsoft.com/office/drawing/2014/main" id="{43D9AA2D-871A-BAAA-F998-3B00DEDF7B5A}"/>
              </a:ext>
            </a:extLst>
          </p:cNvPr>
          <p:cNvCxnSpPr/>
          <p:nvPr/>
        </p:nvCxnSpPr>
        <p:spPr>
          <a:xfrm>
            <a:off x="3987800" y="1772920"/>
            <a:ext cx="1550572" cy="0"/>
          </a:xfrm>
          <a:prstGeom prst="line">
            <a:avLst/>
          </a:prstGeom>
          <a:ln w="19050"/>
        </p:spPr>
        <p:style>
          <a:lnRef idx="2">
            <a:schemeClr val="dk1">
              <a:shade val="50000"/>
            </a:schemeClr>
          </a:lnRef>
          <a:fillRef idx="1">
            <a:schemeClr val="dk1"/>
          </a:fillRef>
          <a:effectRef idx="0">
            <a:schemeClr val="dk1"/>
          </a:effectRef>
          <a:fontRef idx="minor">
            <a:schemeClr val="lt1"/>
          </a:fontRef>
        </p:style>
      </p:cxnSp>
      <p:cxnSp>
        <p:nvCxnSpPr>
          <p:cNvPr id="57" name="Straight Arrow Connector 56">
            <a:extLst>
              <a:ext uri="{FF2B5EF4-FFF2-40B4-BE49-F238E27FC236}">
                <a16:creationId xmlns="" xmlns:a16="http://schemas.microsoft.com/office/drawing/2014/main" id="{944D6340-0955-D140-7C5B-71F4E9F94990}"/>
              </a:ext>
            </a:extLst>
          </p:cNvPr>
          <p:cNvCxnSpPr>
            <a:endCxn id="42" idx="0"/>
          </p:cNvCxnSpPr>
          <p:nvPr/>
        </p:nvCxnSpPr>
        <p:spPr>
          <a:xfrm>
            <a:off x="5538372" y="1783080"/>
            <a:ext cx="1" cy="241290"/>
          </a:xfrm>
          <a:prstGeom prst="straightConnector1">
            <a:avLst/>
          </a:prstGeom>
          <a:ln w="19050">
            <a:tailEnd type="triangle"/>
          </a:ln>
        </p:spPr>
        <p:style>
          <a:lnRef idx="2">
            <a:schemeClr val="dk1">
              <a:shade val="50000"/>
            </a:schemeClr>
          </a:lnRef>
          <a:fillRef idx="1">
            <a:schemeClr val="dk1"/>
          </a:fillRef>
          <a:effectRef idx="0">
            <a:schemeClr val="dk1"/>
          </a:effectRef>
          <a:fontRef idx="minor">
            <a:schemeClr val="lt1"/>
          </a:fontRef>
        </p:style>
      </p:cxnSp>
      <p:cxnSp>
        <p:nvCxnSpPr>
          <p:cNvPr id="58" name="Straight Connector 57">
            <a:extLst>
              <a:ext uri="{FF2B5EF4-FFF2-40B4-BE49-F238E27FC236}">
                <a16:creationId xmlns="" xmlns:a16="http://schemas.microsoft.com/office/drawing/2014/main" id="{DA2B8811-C80E-A333-5A4A-BB6E02513134}"/>
              </a:ext>
            </a:extLst>
          </p:cNvPr>
          <p:cNvCxnSpPr/>
          <p:nvPr/>
        </p:nvCxnSpPr>
        <p:spPr>
          <a:xfrm flipV="1">
            <a:off x="5695333" y="1772589"/>
            <a:ext cx="0" cy="236131"/>
          </a:xfrm>
          <a:prstGeom prst="line">
            <a:avLst/>
          </a:prstGeom>
          <a:ln w="19050"/>
        </p:spPr>
        <p:style>
          <a:lnRef idx="2">
            <a:schemeClr val="dk1">
              <a:shade val="50000"/>
            </a:schemeClr>
          </a:lnRef>
          <a:fillRef idx="1">
            <a:schemeClr val="dk1"/>
          </a:fillRef>
          <a:effectRef idx="0">
            <a:schemeClr val="dk1"/>
          </a:effectRef>
          <a:fontRef idx="minor">
            <a:schemeClr val="lt1"/>
          </a:fontRef>
        </p:style>
      </p:cxnSp>
      <p:cxnSp>
        <p:nvCxnSpPr>
          <p:cNvPr id="59" name="Straight Connector 58">
            <a:extLst>
              <a:ext uri="{FF2B5EF4-FFF2-40B4-BE49-F238E27FC236}">
                <a16:creationId xmlns="" xmlns:a16="http://schemas.microsoft.com/office/drawing/2014/main" id="{9A0E0F94-1914-8519-D293-ABDF084A0696}"/>
              </a:ext>
            </a:extLst>
          </p:cNvPr>
          <p:cNvCxnSpPr/>
          <p:nvPr/>
        </p:nvCxnSpPr>
        <p:spPr>
          <a:xfrm>
            <a:off x="5685173" y="1762429"/>
            <a:ext cx="1550572" cy="0"/>
          </a:xfrm>
          <a:prstGeom prst="line">
            <a:avLst/>
          </a:prstGeom>
          <a:ln w="19050"/>
        </p:spPr>
        <p:style>
          <a:lnRef idx="2">
            <a:schemeClr val="dk1">
              <a:shade val="50000"/>
            </a:schemeClr>
          </a:lnRef>
          <a:fillRef idx="1">
            <a:schemeClr val="dk1"/>
          </a:fillRef>
          <a:effectRef idx="0">
            <a:schemeClr val="dk1"/>
          </a:effectRef>
          <a:fontRef idx="minor">
            <a:schemeClr val="lt1"/>
          </a:fontRef>
        </p:style>
      </p:cxnSp>
      <p:cxnSp>
        <p:nvCxnSpPr>
          <p:cNvPr id="60" name="Straight Arrow Connector 59">
            <a:extLst>
              <a:ext uri="{FF2B5EF4-FFF2-40B4-BE49-F238E27FC236}">
                <a16:creationId xmlns="" xmlns:a16="http://schemas.microsoft.com/office/drawing/2014/main" id="{E7ACF791-707B-E18D-F872-44B233D48C67}"/>
              </a:ext>
            </a:extLst>
          </p:cNvPr>
          <p:cNvCxnSpPr/>
          <p:nvPr/>
        </p:nvCxnSpPr>
        <p:spPr>
          <a:xfrm>
            <a:off x="7235745" y="1772589"/>
            <a:ext cx="1" cy="241290"/>
          </a:xfrm>
          <a:prstGeom prst="straightConnector1">
            <a:avLst/>
          </a:prstGeom>
          <a:ln w="19050">
            <a:tailEnd type="triangle"/>
          </a:ln>
        </p:spPr>
        <p:style>
          <a:lnRef idx="2">
            <a:schemeClr val="dk1">
              <a:shade val="50000"/>
            </a:schemeClr>
          </a:lnRef>
          <a:fillRef idx="1">
            <a:schemeClr val="dk1"/>
          </a:fillRef>
          <a:effectRef idx="0">
            <a:schemeClr val="dk1"/>
          </a:effectRef>
          <a:fontRef idx="minor">
            <a:schemeClr val="lt1"/>
          </a:fontRef>
        </p:style>
      </p:cxnSp>
      <p:cxnSp>
        <p:nvCxnSpPr>
          <p:cNvPr id="61" name="Straight Connector 60">
            <a:extLst>
              <a:ext uri="{FF2B5EF4-FFF2-40B4-BE49-F238E27FC236}">
                <a16:creationId xmlns="" xmlns:a16="http://schemas.microsoft.com/office/drawing/2014/main" id="{9E580A03-5236-9D6F-C6E4-DC676882EE30}"/>
              </a:ext>
            </a:extLst>
          </p:cNvPr>
          <p:cNvCxnSpPr>
            <a:cxnSpLocks/>
          </p:cNvCxnSpPr>
          <p:nvPr/>
        </p:nvCxnSpPr>
        <p:spPr>
          <a:xfrm flipV="1">
            <a:off x="7468029" y="1798043"/>
            <a:ext cx="0" cy="236131"/>
          </a:xfrm>
          <a:prstGeom prst="line">
            <a:avLst/>
          </a:prstGeom>
          <a:ln w="19050"/>
        </p:spPr>
        <p:style>
          <a:lnRef idx="2">
            <a:schemeClr val="dk1">
              <a:shade val="50000"/>
            </a:schemeClr>
          </a:lnRef>
          <a:fillRef idx="1">
            <a:schemeClr val="dk1"/>
          </a:fillRef>
          <a:effectRef idx="0">
            <a:schemeClr val="dk1"/>
          </a:effectRef>
          <a:fontRef idx="minor">
            <a:schemeClr val="lt1"/>
          </a:fontRef>
        </p:style>
      </p:cxnSp>
      <p:cxnSp>
        <p:nvCxnSpPr>
          <p:cNvPr id="62" name="Straight Connector 61">
            <a:extLst>
              <a:ext uri="{FF2B5EF4-FFF2-40B4-BE49-F238E27FC236}">
                <a16:creationId xmlns="" xmlns:a16="http://schemas.microsoft.com/office/drawing/2014/main" id="{32B7B7DE-D414-1787-0B00-BCF56A7D423F}"/>
              </a:ext>
            </a:extLst>
          </p:cNvPr>
          <p:cNvCxnSpPr>
            <a:cxnSpLocks/>
          </p:cNvCxnSpPr>
          <p:nvPr/>
        </p:nvCxnSpPr>
        <p:spPr>
          <a:xfrm flipV="1">
            <a:off x="7457869" y="1783080"/>
            <a:ext cx="1191869" cy="4803"/>
          </a:xfrm>
          <a:prstGeom prst="line">
            <a:avLst/>
          </a:prstGeom>
          <a:ln w="19050"/>
        </p:spPr>
        <p:style>
          <a:lnRef idx="2">
            <a:schemeClr val="dk1">
              <a:shade val="50000"/>
            </a:schemeClr>
          </a:lnRef>
          <a:fillRef idx="1">
            <a:schemeClr val="dk1"/>
          </a:fillRef>
          <a:effectRef idx="0">
            <a:schemeClr val="dk1"/>
          </a:effectRef>
          <a:fontRef idx="minor">
            <a:schemeClr val="lt1"/>
          </a:fontRef>
        </p:style>
      </p:cxnSp>
      <p:cxnSp>
        <p:nvCxnSpPr>
          <p:cNvPr id="63" name="Straight Arrow Connector 62">
            <a:extLst>
              <a:ext uri="{FF2B5EF4-FFF2-40B4-BE49-F238E27FC236}">
                <a16:creationId xmlns="" xmlns:a16="http://schemas.microsoft.com/office/drawing/2014/main" id="{1809B67B-2944-2C30-2ACA-E6C5BE7CE84C}"/>
              </a:ext>
            </a:extLst>
          </p:cNvPr>
          <p:cNvCxnSpPr>
            <a:cxnSpLocks/>
            <a:endCxn id="40" idx="0"/>
          </p:cNvCxnSpPr>
          <p:nvPr/>
        </p:nvCxnSpPr>
        <p:spPr>
          <a:xfrm>
            <a:off x="8649738" y="1783080"/>
            <a:ext cx="8578" cy="1188644"/>
          </a:xfrm>
          <a:prstGeom prst="straightConnector1">
            <a:avLst/>
          </a:prstGeom>
          <a:ln w="19050">
            <a:tailEnd type="triangle"/>
          </a:ln>
        </p:spPr>
        <p:style>
          <a:lnRef idx="2">
            <a:schemeClr val="dk1">
              <a:shade val="50000"/>
            </a:schemeClr>
          </a:lnRef>
          <a:fillRef idx="1">
            <a:schemeClr val="dk1"/>
          </a:fillRef>
          <a:effectRef idx="0">
            <a:schemeClr val="dk1"/>
          </a:effectRef>
          <a:fontRef idx="minor">
            <a:schemeClr val="lt1"/>
          </a:fontRef>
        </p:style>
      </p:cxnSp>
      <p:cxnSp>
        <p:nvCxnSpPr>
          <p:cNvPr id="64" name="Straight Connector 63">
            <a:extLst>
              <a:ext uri="{FF2B5EF4-FFF2-40B4-BE49-F238E27FC236}">
                <a16:creationId xmlns="" xmlns:a16="http://schemas.microsoft.com/office/drawing/2014/main" id="{E49B2E71-DDFC-B66E-8BF4-3ECF7DF44FC1}"/>
              </a:ext>
            </a:extLst>
          </p:cNvPr>
          <p:cNvCxnSpPr>
            <a:cxnSpLocks/>
            <a:stCxn id="40" idx="2"/>
          </p:cNvCxnSpPr>
          <p:nvPr/>
        </p:nvCxnSpPr>
        <p:spPr>
          <a:xfrm flipH="1">
            <a:off x="8634197" y="4166436"/>
            <a:ext cx="24119" cy="1502844"/>
          </a:xfrm>
          <a:prstGeom prst="line">
            <a:avLst/>
          </a:prstGeom>
          <a:ln w="19050"/>
        </p:spPr>
        <p:style>
          <a:lnRef idx="2">
            <a:schemeClr val="dk1">
              <a:shade val="50000"/>
            </a:schemeClr>
          </a:lnRef>
          <a:fillRef idx="1">
            <a:schemeClr val="dk1"/>
          </a:fillRef>
          <a:effectRef idx="0">
            <a:schemeClr val="dk1"/>
          </a:effectRef>
          <a:fontRef idx="minor">
            <a:schemeClr val="lt1"/>
          </a:fontRef>
        </p:style>
      </p:cxnSp>
      <p:cxnSp>
        <p:nvCxnSpPr>
          <p:cNvPr id="65" name="Straight Connector 64">
            <a:extLst>
              <a:ext uri="{FF2B5EF4-FFF2-40B4-BE49-F238E27FC236}">
                <a16:creationId xmlns="" xmlns:a16="http://schemas.microsoft.com/office/drawing/2014/main" id="{AFF911C3-7DE4-B58A-2123-2217B6D05640}"/>
              </a:ext>
            </a:extLst>
          </p:cNvPr>
          <p:cNvCxnSpPr/>
          <p:nvPr/>
        </p:nvCxnSpPr>
        <p:spPr>
          <a:xfrm flipH="1">
            <a:off x="7151881" y="5661660"/>
            <a:ext cx="1482316" cy="0"/>
          </a:xfrm>
          <a:prstGeom prst="line">
            <a:avLst/>
          </a:prstGeom>
          <a:ln w="19050"/>
        </p:spPr>
        <p:style>
          <a:lnRef idx="2">
            <a:schemeClr val="dk1">
              <a:shade val="50000"/>
            </a:schemeClr>
          </a:lnRef>
          <a:fillRef idx="1">
            <a:schemeClr val="dk1"/>
          </a:fillRef>
          <a:effectRef idx="0">
            <a:schemeClr val="dk1"/>
          </a:effectRef>
          <a:fontRef idx="minor">
            <a:schemeClr val="lt1"/>
          </a:fontRef>
        </p:style>
      </p:cxnSp>
      <p:cxnSp>
        <p:nvCxnSpPr>
          <p:cNvPr id="66" name="Straight Arrow Connector 65">
            <a:extLst>
              <a:ext uri="{FF2B5EF4-FFF2-40B4-BE49-F238E27FC236}">
                <a16:creationId xmlns="" xmlns:a16="http://schemas.microsoft.com/office/drawing/2014/main" id="{D548F501-56FC-E973-0F32-293AB55F10F1}"/>
              </a:ext>
            </a:extLst>
          </p:cNvPr>
          <p:cNvCxnSpPr>
            <a:cxnSpLocks/>
            <a:endCxn id="41" idx="2"/>
          </p:cNvCxnSpPr>
          <p:nvPr/>
        </p:nvCxnSpPr>
        <p:spPr>
          <a:xfrm flipV="1">
            <a:off x="7175667" y="5146730"/>
            <a:ext cx="0" cy="550641"/>
          </a:xfrm>
          <a:prstGeom prst="straightConnector1">
            <a:avLst/>
          </a:prstGeom>
          <a:ln w="19050">
            <a:tailEnd type="triangle"/>
          </a:ln>
        </p:spPr>
        <p:style>
          <a:lnRef idx="2">
            <a:schemeClr val="dk1">
              <a:shade val="50000"/>
            </a:schemeClr>
          </a:lnRef>
          <a:fillRef idx="1">
            <a:schemeClr val="dk1"/>
          </a:fillRef>
          <a:effectRef idx="0">
            <a:schemeClr val="dk1"/>
          </a:effectRef>
          <a:fontRef idx="minor">
            <a:schemeClr val="lt1"/>
          </a:fontRef>
        </p:style>
      </p:cxnSp>
      <p:cxnSp>
        <p:nvCxnSpPr>
          <p:cNvPr id="67" name="Straight Connector 66">
            <a:extLst>
              <a:ext uri="{FF2B5EF4-FFF2-40B4-BE49-F238E27FC236}">
                <a16:creationId xmlns="" xmlns:a16="http://schemas.microsoft.com/office/drawing/2014/main" id="{5436DB23-5720-CC7B-7E02-7129CD288B18}"/>
              </a:ext>
            </a:extLst>
          </p:cNvPr>
          <p:cNvCxnSpPr>
            <a:cxnSpLocks/>
          </p:cNvCxnSpPr>
          <p:nvPr/>
        </p:nvCxnSpPr>
        <p:spPr>
          <a:xfrm>
            <a:off x="6908799" y="5146730"/>
            <a:ext cx="0" cy="514930"/>
          </a:xfrm>
          <a:prstGeom prst="line">
            <a:avLst/>
          </a:prstGeom>
          <a:ln w="19050"/>
        </p:spPr>
        <p:style>
          <a:lnRef idx="2">
            <a:schemeClr val="dk1">
              <a:shade val="50000"/>
            </a:schemeClr>
          </a:lnRef>
          <a:fillRef idx="1">
            <a:schemeClr val="dk1"/>
          </a:fillRef>
          <a:effectRef idx="0">
            <a:schemeClr val="dk1"/>
          </a:effectRef>
          <a:fontRef idx="minor">
            <a:schemeClr val="lt1"/>
          </a:fontRef>
        </p:style>
      </p:cxnSp>
      <p:cxnSp>
        <p:nvCxnSpPr>
          <p:cNvPr id="68" name="Straight Connector 67">
            <a:extLst>
              <a:ext uri="{FF2B5EF4-FFF2-40B4-BE49-F238E27FC236}">
                <a16:creationId xmlns="" xmlns:a16="http://schemas.microsoft.com/office/drawing/2014/main" id="{F6E1292A-BB27-F7E2-1362-F50BB2F7DA2B}"/>
              </a:ext>
            </a:extLst>
          </p:cNvPr>
          <p:cNvCxnSpPr/>
          <p:nvPr/>
        </p:nvCxnSpPr>
        <p:spPr>
          <a:xfrm flipH="1">
            <a:off x="5538372" y="5661660"/>
            <a:ext cx="1370427" cy="7620"/>
          </a:xfrm>
          <a:prstGeom prst="line">
            <a:avLst/>
          </a:prstGeom>
          <a:ln w="19050"/>
        </p:spPr>
        <p:style>
          <a:lnRef idx="2">
            <a:schemeClr val="dk1">
              <a:shade val="50000"/>
            </a:schemeClr>
          </a:lnRef>
          <a:fillRef idx="1">
            <a:schemeClr val="dk1"/>
          </a:fillRef>
          <a:effectRef idx="0">
            <a:schemeClr val="dk1"/>
          </a:effectRef>
          <a:fontRef idx="minor">
            <a:schemeClr val="lt1"/>
          </a:fontRef>
        </p:style>
      </p:cxnSp>
      <p:cxnSp>
        <p:nvCxnSpPr>
          <p:cNvPr id="69" name="Straight Arrow Connector 68">
            <a:extLst>
              <a:ext uri="{FF2B5EF4-FFF2-40B4-BE49-F238E27FC236}">
                <a16:creationId xmlns="" xmlns:a16="http://schemas.microsoft.com/office/drawing/2014/main" id="{F944FAC6-2A8E-7716-F910-9E4CA2D596A1}"/>
              </a:ext>
            </a:extLst>
          </p:cNvPr>
          <p:cNvCxnSpPr>
            <a:endCxn id="42" idx="2"/>
          </p:cNvCxnSpPr>
          <p:nvPr/>
        </p:nvCxnSpPr>
        <p:spPr>
          <a:xfrm flipV="1">
            <a:off x="5538372" y="5151889"/>
            <a:ext cx="1" cy="5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 xmlns:a16="http://schemas.microsoft.com/office/drawing/2014/main" id="{EA7A4705-D28E-1E14-9977-9C110483AD9F}"/>
              </a:ext>
            </a:extLst>
          </p:cNvPr>
          <p:cNvCxnSpPr>
            <a:cxnSpLocks/>
            <a:endCxn id="42" idx="2"/>
          </p:cNvCxnSpPr>
          <p:nvPr/>
        </p:nvCxnSpPr>
        <p:spPr>
          <a:xfrm flipH="1" flipV="1">
            <a:off x="5538373" y="5151889"/>
            <a:ext cx="10869" cy="513581"/>
          </a:xfrm>
          <a:prstGeom prst="straightConnector1">
            <a:avLst/>
          </a:prstGeom>
          <a:ln w="19050">
            <a:tailEnd type="triangle"/>
          </a:ln>
        </p:spPr>
        <p:style>
          <a:lnRef idx="2">
            <a:schemeClr val="dk1">
              <a:shade val="50000"/>
            </a:schemeClr>
          </a:lnRef>
          <a:fillRef idx="1">
            <a:schemeClr val="dk1"/>
          </a:fillRef>
          <a:effectRef idx="0">
            <a:schemeClr val="dk1"/>
          </a:effectRef>
          <a:fontRef idx="minor">
            <a:schemeClr val="lt1"/>
          </a:fontRef>
        </p:style>
      </p:cxnSp>
      <p:cxnSp>
        <p:nvCxnSpPr>
          <p:cNvPr id="71" name="Straight Arrow Connector 70">
            <a:extLst>
              <a:ext uri="{FF2B5EF4-FFF2-40B4-BE49-F238E27FC236}">
                <a16:creationId xmlns="" xmlns:a16="http://schemas.microsoft.com/office/drawing/2014/main" id="{F2E646BD-C351-BD11-0634-698D07059A08}"/>
              </a:ext>
            </a:extLst>
          </p:cNvPr>
          <p:cNvCxnSpPr/>
          <p:nvPr/>
        </p:nvCxnSpPr>
        <p:spPr>
          <a:xfrm>
            <a:off x="9195526" y="3289718"/>
            <a:ext cx="1240368" cy="0"/>
          </a:xfrm>
          <a:prstGeom prst="straightConnector1">
            <a:avLst/>
          </a:prstGeom>
          <a:ln w="19050">
            <a:tailEnd type="triangle"/>
          </a:ln>
        </p:spPr>
        <p:style>
          <a:lnRef idx="2">
            <a:schemeClr val="dk1">
              <a:shade val="50000"/>
            </a:schemeClr>
          </a:lnRef>
          <a:fillRef idx="1">
            <a:schemeClr val="dk1"/>
          </a:fillRef>
          <a:effectRef idx="0">
            <a:schemeClr val="dk1"/>
          </a:effectRef>
          <a:fontRef idx="minor">
            <a:schemeClr val="lt1"/>
          </a:fontRef>
        </p:style>
      </p:cxnSp>
      <p:cxnSp>
        <p:nvCxnSpPr>
          <p:cNvPr id="72" name="Straight Arrow Connector 71">
            <a:extLst>
              <a:ext uri="{FF2B5EF4-FFF2-40B4-BE49-F238E27FC236}">
                <a16:creationId xmlns="" xmlns:a16="http://schemas.microsoft.com/office/drawing/2014/main" id="{EDC9B913-E050-EF95-895B-19EC053F981C}"/>
              </a:ext>
            </a:extLst>
          </p:cNvPr>
          <p:cNvCxnSpPr/>
          <p:nvPr/>
        </p:nvCxnSpPr>
        <p:spPr>
          <a:xfrm flipH="1" flipV="1">
            <a:off x="9195526" y="3759526"/>
            <a:ext cx="1240368" cy="9195"/>
          </a:xfrm>
          <a:prstGeom prst="straightConnector1">
            <a:avLst/>
          </a:prstGeom>
          <a:ln w="19050">
            <a:tailEnd type="triangle"/>
          </a:ln>
        </p:spPr>
        <p:style>
          <a:lnRef idx="2">
            <a:schemeClr val="dk1">
              <a:shade val="50000"/>
            </a:schemeClr>
          </a:lnRef>
          <a:fillRef idx="1">
            <a:schemeClr val="dk1"/>
          </a:fillRef>
          <a:effectRef idx="0">
            <a:schemeClr val="dk1"/>
          </a:effectRef>
          <a:fontRef idx="minor">
            <a:schemeClr val="lt1"/>
          </a:fontRef>
        </p:style>
      </p:cxnSp>
      <p:sp>
        <p:nvSpPr>
          <p:cNvPr id="73" name="TextBox 72">
            <a:extLst>
              <a:ext uri="{FF2B5EF4-FFF2-40B4-BE49-F238E27FC236}">
                <a16:creationId xmlns="" xmlns:a16="http://schemas.microsoft.com/office/drawing/2014/main" id="{202442DE-D9C5-166B-A891-49320681A779}"/>
              </a:ext>
            </a:extLst>
          </p:cNvPr>
          <p:cNvSpPr txBox="1"/>
          <p:nvPr/>
        </p:nvSpPr>
        <p:spPr>
          <a:xfrm>
            <a:off x="10460206" y="3442118"/>
            <a:ext cx="1469169" cy="646331"/>
          </a:xfrm>
          <a:prstGeom prst="rect">
            <a:avLst/>
          </a:prstGeom>
          <a:noFill/>
        </p:spPr>
        <p:txBody>
          <a:bodyPr wrap="square" rtlCol="0">
            <a:spAutoFit/>
          </a:bodyPr>
          <a:lstStyle/>
          <a:p>
            <a:r>
              <a:rPr lang="en-IN" dirty="0"/>
              <a:t>  Database</a:t>
            </a:r>
            <a:br>
              <a:rPr lang="en-IN" dirty="0"/>
            </a:br>
            <a:r>
              <a:rPr lang="en-IN" dirty="0"/>
              <a:t>   (MySQL)</a:t>
            </a:r>
          </a:p>
        </p:txBody>
      </p:sp>
      <p:sp>
        <p:nvSpPr>
          <p:cNvPr id="74" name="TextBox 73">
            <a:extLst>
              <a:ext uri="{FF2B5EF4-FFF2-40B4-BE49-F238E27FC236}">
                <a16:creationId xmlns="" xmlns:a16="http://schemas.microsoft.com/office/drawing/2014/main" id="{77700D24-B842-9AE8-1B7A-8A43AB5F5087}"/>
              </a:ext>
            </a:extLst>
          </p:cNvPr>
          <p:cNvSpPr txBox="1"/>
          <p:nvPr/>
        </p:nvSpPr>
        <p:spPr>
          <a:xfrm>
            <a:off x="4956154" y="5971833"/>
            <a:ext cx="3627119" cy="369331"/>
          </a:xfrm>
          <a:prstGeom prst="rect">
            <a:avLst/>
          </a:prstGeom>
          <a:noFill/>
        </p:spPr>
        <p:txBody>
          <a:bodyPr wrap="square" rtlCol="0">
            <a:spAutoFit/>
          </a:bodyPr>
          <a:lstStyle/>
          <a:p>
            <a:r>
              <a:rPr lang="en-IN" dirty="0"/>
              <a:t>Springboot Application</a:t>
            </a:r>
          </a:p>
        </p:txBody>
      </p:sp>
      <p:sp>
        <p:nvSpPr>
          <p:cNvPr id="75" name="TextBox 74">
            <a:extLst>
              <a:ext uri="{FF2B5EF4-FFF2-40B4-BE49-F238E27FC236}">
                <a16:creationId xmlns="" xmlns:a16="http://schemas.microsoft.com/office/drawing/2014/main" id="{CD6C90C8-D837-4BDC-5352-69F97A83A834}"/>
              </a:ext>
            </a:extLst>
          </p:cNvPr>
          <p:cNvSpPr txBox="1"/>
          <p:nvPr/>
        </p:nvSpPr>
        <p:spPr>
          <a:xfrm>
            <a:off x="536241" y="3921300"/>
            <a:ext cx="1027012" cy="369332"/>
          </a:xfrm>
          <a:prstGeom prst="rect">
            <a:avLst/>
          </a:prstGeom>
          <a:noFill/>
        </p:spPr>
        <p:txBody>
          <a:bodyPr wrap="none" rtlCol="0">
            <a:spAutoFit/>
          </a:bodyPr>
          <a:lstStyle/>
          <a:p>
            <a:r>
              <a:rPr lang="en-IN" dirty="0"/>
              <a:t>(ReactJS)</a:t>
            </a:r>
          </a:p>
        </p:txBody>
      </p:sp>
      <p:sp>
        <p:nvSpPr>
          <p:cNvPr id="76" name="TextBox 75">
            <a:extLst>
              <a:ext uri="{FF2B5EF4-FFF2-40B4-BE49-F238E27FC236}">
                <a16:creationId xmlns="" xmlns:a16="http://schemas.microsoft.com/office/drawing/2014/main" id="{9A8AAED2-1E36-6215-E6FE-978834108984}"/>
              </a:ext>
            </a:extLst>
          </p:cNvPr>
          <p:cNvSpPr txBox="1"/>
          <p:nvPr/>
        </p:nvSpPr>
        <p:spPr>
          <a:xfrm>
            <a:off x="199788" y="938531"/>
            <a:ext cx="1223989" cy="369332"/>
          </a:xfrm>
          <a:prstGeom prst="rect">
            <a:avLst/>
          </a:prstGeom>
          <a:noFill/>
        </p:spPr>
        <p:txBody>
          <a:bodyPr wrap="none" rtlCol="0">
            <a:spAutoFit/>
          </a:bodyPr>
          <a:lstStyle/>
          <a:p>
            <a:r>
              <a:rPr lang="en-IN" dirty="0"/>
              <a:t>Data Flow  </a:t>
            </a:r>
          </a:p>
        </p:txBody>
      </p:sp>
      <p:cxnSp>
        <p:nvCxnSpPr>
          <p:cNvPr id="77" name="Straight Arrow Connector 76">
            <a:extLst>
              <a:ext uri="{FF2B5EF4-FFF2-40B4-BE49-F238E27FC236}">
                <a16:creationId xmlns="" xmlns:a16="http://schemas.microsoft.com/office/drawing/2014/main" id="{435EF5B4-3B00-64A9-2283-D12519773EB6}"/>
              </a:ext>
            </a:extLst>
          </p:cNvPr>
          <p:cNvCxnSpPr>
            <a:cxnSpLocks/>
          </p:cNvCxnSpPr>
          <p:nvPr/>
        </p:nvCxnSpPr>
        <p:spPr>
          <a:xfrm flipV="1">
            <a:off x="1237771" y="1140719"/>
            <a:ext cx="771588" cy="14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 xmlns:a16="http://schemas.microsoft.com/office/drawing/2014/main" id="{155020B0-171B-019C-A493-17BE05C97B54}"/>
              </a:ext>
            </a:extLst>
          </p:cNvPr>
          <p:cNvSpPr txBox="1"/>
          <p:nvPr/>
        </p:nvSpPr>
        <p:spPr>
          <a:xfrm>
            <a:off x="367448" y="1324774"/>
            <a:ext cx="1097352" cy="369332"/>
          </a:xfrm>
          <a:prstGeom prst="rect">
            <a:avLst/>
          </a:prstGeom>
          <a:noFill/>
        </p:spPr>
        <p:txBody>
          <a:bodyPr wrap="none" rtlCol="0">
            <a:spAutoFit/>
          </a:bodyPr>
          <a:lstStyle/>
          <a:p>
            <a:r>
              <a:rPr lang="en-IN" dirty="0"/>
              <a:t>Front end</a:t>
            </a:r>
          </a:p>
        </p:txBody>
      </p:sp>
      <p:sp>
        <p:nvSpPr>
          <p:cNvPr id="79" name="TextBox 78">
            <a:extLst>
              <a:ext uri="{FF2B5EF4-FFF2-40B4-BE49-F238E27FC236}">
                <a16:creationId xmlns="" xmlns:a16="http://schemas.microsoft.com/office/drawing/2014/main" id="{31230726-D8ED-A6D4-946E-1C7760A1A465}"/>
              </a:ext>
            </a:extLst>
          </p:cNvPr>
          <p:cNvSpPr txBox="1"/>
          <p:nvPr/>
        </p:nvSpPr>
        <p:spPr>
          <a:xfrm>
            <a:off x="5173326" y="1386247"/>
            <a:ext cx="1087157" cy="369332"/>
          </a:xfrm>
          <a:prstGeom prst="rect">
            <a:avLst/>
          </a:prstGeom>
          <a:noFill/>
        </p:spPr>
        <p:txBody>
          <a:bodyPr wrap="none" rtlCol="0">
            <a:spAutoFit/>
          </a:bodyPr>
          <a:lstStyle/>
          <a:p>
            <a:r>
              <a:rPr lang="en-IN" dirty="0"/>
              <a:t>Back end </a:t>
            </a:r>
          </a:p>
        </p:txBody>
      </p:sp>
    </p:spTree>
    <p:extLst>
      <p:ext uri="{BB962C8B-B14F-4D97-AF65-F5344CB8AC3E}">
        <p14:creationId xmlns:p14="http://schemas.microsoft.com/office/powerpoint/2010/main" val="342818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a:t>
            </a:r>
            <a:r>
              <a:rPr lang="en-IN" sz="2400" b="1" dirty="0" smtClean="0">
                <a:solidFill>
                  <a:schemeClr val="bg1"/>
                </a:solidFill>
                <a:effectLst/>
                <a:latin typeface="Times New Roman" panose="02020603050405020304" pitchFamily="18" charset="0"/>
                <a:ea typeface="Arial" panose="020B0604020202020204" pitchFamily="34" charset="0"/>
              </a:rPr>
              <a:t>Overview </a:t>
            </a:r>
            <a:r>
              <a:rPr lang="en-IN" sz="2400" b="1" dirty="0" smtClean="0">
                <a:solidFill>
                  <a:schemeClr val="bg1"/>
                </a:solidFill>
                <a:effectLst/>
                <a:latin typeface="Times New Roman" panose="02020603050405020304" pitchFamily="18" charset="0"/>
                <a:ea typeface="Arial" panose="020B0604020202020204" pitchFamily="34" charset="0"/>
              </a:rPr>
              <a:t>(2)</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 xmlns:a16="http://schemas.microsoft.com/office/drawing/2014/main" id="{9E6CB871-F71A-0AA9-2DC6-C9AA195CBD29}"/>
              </a:ext>
            </a:extLst>
          </p:cNvPr>
          <p:cNvSpPr txBox="1"/>
          <p:nvPr/>
        </p:nvSpPr>
        <p:spPr>
          <a:xfrm>
            <a:off x="490219" y="1349647"/>
            <a:ext cx="10828020" cy="7135800"/>
          </a:xfrm>
          <a:prstGeom prst="rect">
            <a:avLst/>
          </a:prstGeom>
          <a:noFill/>
        </p:spPr>
        <p:txBody>
          <a:bodyPr wrap="square">
            <a:spAutoFit/>
          </a:bodyPr>
          <a:lstStyle/>
          <a:p>
            <a:pPr>
              <a:lnSpc>
                <a:spcPct val="115000"/>
              </a:lnSpc>
            </a:pPr>
            <a:r>
              <a:rPr lang="en-US" sz="2000" b="1" u="sng" dirty="0" smtClean="0">
                <a:solidFill>
                  <a:srgbClr val="FF0000"/>
                </a:solidFill>
                <a:latin typeface="Times New Roman" pitchFamily="18" charset="0"/>
                <a:ea typeface="Arial" panose="020B0604020202020204" pitchFamily="34" charset="0"/>
                <a:cs typeface="Times New Roman" pitchFamily="18" charset="0"/>
              </a:rPr>
              <a:t>Technologies   Used:</a:t>
            </a:r>
            <a:endParaRPr lang="en-US" sz="2000" b="1" u="sng" dirty="0" smtClean="0">
              <a:latin typeface="Times New Roman" pitchFamily="18" charset="0"/>
              <a:ea typeface="Arial" panose="020B0604020202020204" pitchFamily="34" charset="0"/>
              <a:cs typeface="Times New Roman" pitchFamily="18" charset="0"/>
            </a:endParaRPr>
          </a:p>
          <a:p>
            <a:pPr algn="just">
              <a:lnSpc>
                <a:spcPct val="115000"/>
              </a:lnSpc>
            </a:pPr>
            <a:r>
              <a:rPr lang="en-US" b="1" dirty="0" smtClean="0">
                <a:latin typeface="Times New Roman" pitchFamily="18" charset="0"/>
                <a:ea typeface="Arial" panose="020B0604020202020204" pitchFamily="34" charset="0"/>
                <a:cs typeface="Times New Roman" pitchFamily="18" charset="0"/>
              </a:rPr>
              <a:t>1. Front End Used :</a:t>
            </a:r>
          </a:p>
          <a:p>
            <a:pPr algn="just">
              <a:lnSpc>
                <a:spcPct val="115000"/>
              </a:lnSpc>
            </a:pPr>
            <a:r>
              <a:rPr lang="en-US" b="1" dirty="0" smtClean="0">
                <a:latin typeface="Times New Roman" pitchFamily="18" charset="0"/>
                <a:ea typeface="Arial" panose="020B0604020202020204" pitchFamily="34" charset="0"/>
                <a:cs typeface="Times New Roman" pitchFamily="18" charset="0"/>
              </a:rPr>
              <a:t>  </a:t>
            </a:r>
            <a:r>
              <a:rPr lang="en-US" dirty="0" smtClean="0">
                <a:latin typeface="Times New Roman" pitchFamily="18" charset="0"/>
                <a:ea typeface="Arial" panose="020B0604020202020204" pitchFamily="34" charset="0"/>
                <a:cs typeface="Times New Roman" pitchFamily="18" charset="0"/>
              </a:rPr>
              <a:t>React JS(Visual studio code )</a:t>
            </a:r>
          </a:p>
          <a:p>
            <a:pPr algn="just">
              <a:lnSpc>
                <a:spcPct val="115000"/>
              </a:lnSpc>
            </a:pPr>
            <a:endParaRPr lang="en-US" dirty="0" smtClean="0">
              <a:latin typeface="Times New Roman" pitchFamily="18" charset="0"/>
              <a:ea typeface="Arial" panose="020B0604020202020204" pitchFamily="34" charset="0"/>
              <a:cs typeface="Times New Roman" pitchFamily="18" charset="0"/>
            </a:endParaRPr>
          </a:p>
          <a:p>
            <a:pPr algn="just">
              <a:lnSpc>
                <a:spcPct val="115000"/>
              </a:lnSpc>
            </a:pPr>
            <a:r>
              <a:rPr lang="en-US" b="1" dirty="0" smtClean="0">
                <a:latin typeface="Times New Roman" pitchFamily="18" charset="0"/>
                <a:ea typeface="Arial" panose="020B0604020202020204" pitchFamily="34" charset="0"/>
                <a:cs typeface="Times New Roman" pitchFamily="18" charset="0"/>
              </a:rPr>
              <a:t>2. Back-end Used : </a:t>
            </a:r>
          </a:p>
          <a:p>
            <a:pPr marL="285750" indent="-285750" algn="just">
              <a:lnSpc>
                <a:spcPct val="115000"/>
              </a:lnSpc>
              <a:buFont typeface="Arial" pitchFamily="34" charset="0"/>
              <a:buChar char="•"/>
            </a:pPr>
            <a:r>
              <a:rPr lang="en-US" dirty="0" smtClean="0">
                <a:latin typeface="Times New Roman" pitchFamily="18" charset="0"/>
                <a:ea typeface="Arial" panose="020B0604020202020204" pitchFamily="34" charset="0"/>
                <a:cs typeface="Times New Roman" pitchFamily="18" charset="0"/>
              </a:rPr>
              <a:t>Spring Boot Java (Eclipse IDE)</a:t>
            </a:r>
          </a:p>
          <a:p>
            <a:pPr marL="285750" indent="-285750" algn="just">
              <a:lnSpc>
                <a:spcPct val="115000"/>
              </a:lnSpc>
              <a:buFont typeface="Arial" pitchFamily="34" charset="0"/>
              <a:buChar char="•"/>
            </a:pPr>
            <a:r>
              <a:rPr lang="en-US" dirty="0" smtClean="0">
                <a:latin typeface="Times New Roman" pitchFamily="18" charset="0"/>
                <a:ea typeface="Arial" panose="020B0604020202020204" pitchFamily="34" charset="0"/>
                <a:cs typeface="Times New Roman" pitchFamily="18" charset="0"/>
              </a:rPr>
              <a:t>Dependencies : Spring </a:t>
            </a:r>
            <a:r>
              <a:rPr lang="en-US" dirty="0" err="1" smtClean="0">
                <a:latin typeface="Times New Roman" pitchFamily="18" charset="0"/>
                <a:ea typeface="Arial" panose="020B0604020202020204" pitchFamily="34" charset="0"/>
                <a:cs typeface="Times New Roman" pitchFamily="18" charset="0"/>
              </a:rPr>
              <a:t>devtools</a:t>
            </a:r>
            <a:r>
              <a:rPr lang="en-US" dirty="0" smtClean="0">
                <a:latin typeface="Times New Roman" pitchFamily="18" charset="0"/>
                <a:ea typeface="Arial" panose="020B0604020202020204" pitchFamily="34" charset="0"/>
                <a:cs typeface="Times New Roman" pitchFamily="18" charset="0"/>
              </a:rPr>
              <a:t>, Spring </a:t>
            </a:r>
            <a:r>
              <a:rPr lang="en-US" dirty="0" smtClean="0">
                <a:latin typeface="Times New Roman" pitchFamily="18" charset="0"/>
                <a:ea typeface="Arial" panose="020B0604020202020204" pitchFamily="34" charset="0"/>
                <a:cs typeface="Times New Roman" pitchFamily="18" charset="0"/>
              </a:rPr>
              <a:t>security, Spring </a:t>
            </a:r>
            <a:r>
              <a:rPr lang="en-US" dirty="0" smtClean="0">
                <a:latin typeface="Times New Roman" pitchFamily="18" charset="0"/>
                <a:ea typeface="Arial" panose="020B0604020202020204" pitchFamily="34" charset="0"/>
                <a:cs typeface="Times New Roman" pitchFamily="18" charset="0"/>
              </a:rPr>
              <a:t>JPA, MYSQL Driver, Lombok, Spring Web</a:t>
            </a:r>
          </a:p>
          <a:p>
            <a:pPr algn="just">
              <a:lnSpc>
                <a:spcPct val="115000"/>
              </a:lnSpc>
            </a:pPr>
            <a:endParaRPr lang="en-US" b="1" dirty="0" smtClean="0">
              <a:latin typeface="Times New Roman" pitchFamily="18" charset="0"/>
              <a:ea typeface="Arial" panose="020B0604020202020204" pitchFamily="34" charset="0"/>
              <a:cs typeface="Times New Roman" pitchFamily="18" charset="0"/>
            </a:endParaRPr>
          </a:p>
          <a:p>
            <a:pPr algn="just">
              <a:lnSpc>
                <a:spcPct val="115000"/>
              </a:lnSpc>
            </a:pPr>
            <a:r>
              <a:rPr lang="en-US" b="1" dirty="0" smtClean="0">
                <a:latin typeface="Times New Roman" pitchFamily="18" charset="0"/>
                <a:ea typeface="Arial" panose="020B0604020202020204" pitchFamily="34" charset="0"/>
                <a:cs typeface="Times New Roman" pitchFamily="18" charset="0"/>
              </a:rPr>
              <a:t>3. Database Used : </a:t>
            </a:r>
            <a:r>
              <a:rPr lang="en-US" dirty="0" smtClean="0">
                <a:latin typeface="Times New Roman" pitchFamily="18" charset="0"/>
                <a:ea typeface="Arial" panose="020B0604020202020204" pitchFamily="34" charset="0"/>
                <a:cs typeface="Times New Roman" pitchFamily="18" charset="0"/>
              </a:rPr>
              <a:t>MYSQL (SQL </a:t>
            </a:r>
            <a:r>
              <a:rPr lang="en-US" dirty="0" err="1" smtClean="0">
                <a:latin typeface="Times New Roman" pitchFamily="18" charset="0"/>
                <a:ea typeface="Arial" panose="020B0604020202020204" pitchFamily="34" charset="0"/>
                <a:cs typeface="Times New Roman" pitchFamily="18" charset="0"/>
              </a:rPr>
              <a:t>Yog</a:t>
            </a:r>
            <a:r>
              <a:rPr lang="en-US" dirty="0" smtClean="0">
                <a:latin typeface="Times New Roman" pitchFamily="18" charset="0"/>
                <a:ea typeface="Arial" panose="020B0604020202020204" pitchFamily="34" charset="0"/>
                <a:cs typeface="Times New Roman" pitchFamily="18" charset="0"/>
              </a:rPr>
              <a:t>)</a:t>
            </a:r>
          </a:p>
          <a:p>
            <a:pPr algn="just">
              <a:lnSpc>
                <a:spcPct val="115000"/>
              </a:lnSpc>
            </a:pPr>
            <a:endParaRPr lang="en-US" b="1" dirty="0" smtClean="0">
              <a:latin typeface="Times New Roman" pitchFamily="18" charset="0"/>
              <a:ea typeface="Arial" panose="020B0604020202020204" pitchFamily="34" charset="0"/>
              <a:cs typeface="Times New Roman" pitchFamily="18" charset="0"/>
            </a:endParaRPr>
          </a:p>
          <a:p>
            <a:pPr algn="just">
              <a:lnSpc>
                <a:spcPct val="115000"/>
              </a:lnSpc>
            </a:pPr>
            <a:r>
              <a:rPr lang="en-US" b="1" dirty="0" smtClean="0">
                <a:latin typeface="Times New Roman" pitchFamily="18" charset="0"/>
                <a:ea typeface="Arial" panose="020B0604020202020204" pitchFamily="34" charset="0"/>
                <a:cs typeface="Times New Roman" pitchFamily="18" charset="0"/>
              </a:rPr>
              <a:t>4. Postman : </a:t>
            </a:r>
            <a:r>
              <a:rPr lang="en-US" dirty="0" smtClean="0">
                <a:latin typeface="Times New Roman" pitchFamily="18" charset="0"/>
                <a:ea typeface="Arial" panose="020B0604020202020204" pitchFamily="34" charset="0"/>
                <a:cs typeface="Times New Roman" pitchFamily="18" charset="0"/>
              </a:rPr>
              <a:t>For checking the API’s</a:t>
            </a:r>
          </a:p>
          <a:p>
            <a:pPr algn="just">
              <a:lnSpc>
                <a:spcPct val="115000"/>
              </a:lnSpc>
            </a:pPr>
            <a:r>
              <a:rPr lang="en-US" dirty="0">
                <a:latin typeface="Times New Roman" pitchFamily="18" charset="0"/>
                <a:cs typeface="Times New Roman" pitchFamily="18" charset="0"/>
              </a:rPr>
              <a:t>Functions:</a:t>
            </a:r>
          </a:p>
          <a:p>
            <a:pPr algn="just">
              <a:lnSpc>
                <a:spcPct val="115000"/>
              </a:lnSpc>
            </a:pPr>
            <a:r>
              <a:rPr lang="en-US" dirty="0">
                <a:latin typeface="Times New Roman" pitchFamily="18" charset="0"/>
                <a:cs typeface="Times New Roman" pitchFamily="18" charset="0"/>
              </a:rPr>
              <a:t>1) Crud Operations</a:t>
            </a:r>
          </a:p>
          <a:p>
            <a:pPr algn="just">
              <a:lnSpc>
                <a:spcPct val="115000"/>
              </a:lnSpc>
            </a:pPr>
            <a:r>
              <a:rPr lang="en-US" dirty="0">
                <a:latin typeface="Times New Roman" pitchFamily="18" charset="0"/>
                <a:cs typeface="Times New Roman" pitchFamily="18" charset="0"/>
              </a:rPr>
              <a:t>2) Modules- Admin model, User </a:t>
            </a:r>
            <a:r>
              <a:rPr lang="en-US" dirty="0" smtClean="0">
                <a:latin typeface="Times New Roman" pitchFamily="18" charset="0"/>
                <a:cs typeface="Times New Roman" pitchFamily="18" charset="0"/>
              </a:rPr>
              <a:t>model</a:t>
            </a:r>
          </a:p>
          <a:p>
            <a:pPr algn="just">
              <a:lnSpc>
                <a:spcPct val="115000"/>
              </a:lnSpc>
            </a:pPr>
            <a:endParaRPr lang="en-US" dirty="0" smtClean="0">
              <a:latin typeface="Times New Roman" pitchFamily="18" charset="0"/>
              <a:cs typeface="Times New Roman" pitchFamily="18" charset="0"/>
            </a:endParaRPr>
          </a:p>
          <a:p>
            <a:pPr algn="just">
              <a:lnSpc>
                <a:spcPct val="115000"/>
              </a:lnSpc>
            </a:pPr>
            <a:r>
              <a:rPr lang="en-US" b="1" dirty="0" smtClean="0">
                <a:latin typeface="Times New Roman" pitchFamily="18" charset="0"/>
                <a:cs typeface="Times New Roman" pitchFamily="18" charset="0"/>
              </a:rPr>
              <a:t>5.Node JS:  </a:t>
            </a:r>
            <a:r>
              <a:rPr lang="en-US" dirty="0" smtClean="0">
                <a:latin typeface="Times New Roman" pitchFamily="18" charset="0"/>
                <a:cs typeface="Times New Roman" pitchFamily="18" charset="0"/>
              </a:rPr>
              <a:t>It is used to provide the </a:t>
            </a:r>
            <a:r>
              <a:rPr lang="en-US" dirty="0" err="1" smtClean="0">
                <a:latin typeface="Times New Roman" pitchFamily="18" charset="0"/>
                <a:cs typeface="Times New Roman" pitchFamily="18" charset="0"/>
              </a:rPr>
              <a:t>npm</a:t>
            </a:r>
            <a:r>
              <a:rPr lang="en-US" dirty="0" smtClean="0">
                <a:latin typeface="Times New Roman" pitchFamily="18" charset="0"/>
                <a:cs typeface="Times New Roman" pitchFamily="18" charset="0"/>
              </a:rPr>
              <a:t> tool, which is used to manage dependencies and install and manage libraries,  modules and other resources required by your project.</a:t>
            </a:r>
            <a:endParaRPr lang="en-US" dirty="0" smtClean="0">
              <a:latin typeface="Times New Roman" pitchFamily="18" charset="0"/>
              <a:cs typeface="Times New Roman" pitchFamily="18" charset="0"/>
            </a:endParaRPr>
          </a:p>
          <a:p>
            <a:pPr algn="just">
              <a:lnSpc>
                <a:spcPct val="115000"/>
              </a:lnSpc>
            </a:pPr>
            <a:endParaRPr lang="en-US" dirty="0">
              <a:latin typeface="Times New Roman" pitchFamily="18" charset="0"/>
              <a:cs typeface="Times New Roman" pitchFamily="18" charset="0"/>
            </a:endParaRPr>
          </a:p>
          <a:p>
            <a:pPr marL="285750" indent="-285750" algn="just">
              <a:lnSpc>
                <a:spcPct val="115000"/>
              </a:lnSpc>
              <a:buFont typeface="Arial" pitchFamily="34" charset="0"/>
              <a:buChar char="•"/>
            </a:pPr>
            <a:endParaRPr lang="en-US" dirty="0">
              <a:latin typeface="Times New Roman" pitchFamily="18" charset="0"/>
              <a:ea typeface="Arial" panose="020B0604020202020204" pitchFamily="34" charset="0"/>
              <a:cs typeface="Times New Roman" pitchFamily="18" charset="0"/>
            </a:endParaRPr>
          </a:p>
          <a:p>
            <a:pPr algn="just">
              <a:lnSpc>
                <a:spcPct val="115000"/>
              </a:lnSpc>
            </a:pPr>
            <a:endParaRPr lang="en-US" dirty="0" smtClean="0">
              <a:latin typeface="Times New Roman" pitchFamily="18" charset="0"/>
              <a:ea typeface="Arial" panose="020B0604020202020204" pitchFamily="34" charset="0"/>
              <a:cs typeface="Times New Roman" pitchFamily="18" charset="0"/>
            </a:endParaRPr>
          </a:p>
          <a:p>
            <a:pPr marL="285750" indent="-285750" algn="just">
              <a:lnSpc>
                <a:spcPct val="115000"/>
              </a:lnSpc>
              <a:buFont typeface="Arial" pitchFamily="34" charset="0"/>
              <a:buChar char="•"/>
            </a:pPr>
            <a:endParaRPr lang="en-US" dirty="0" smtClean="0">
              <a:latin typeface="Times New Roman" pitchFamily="18" charset="0"/>
              <a:ea typeface="Arial" panose="020B0604020202020204" pitchFamily="34" charset="0"/>
              <a:cs typeface="Times New Roman" pitchFamily="18" charset="0"/>
            </a:endParaRPr>
          </a:p>
          <a:p>
            <a:pPr marL="342900" indent="-342900" algn="just">
              <a:lnSpc>
                <a:spcPct val="115000"/>
              </a:lnSpc>
              <a:buAutoNum type="arabicPeriod"/>
            </a:pPr>
            <a:endParaRPr lang="en-US" dirty="0" smtClean="0">
              <a:latin typeface="Times New Roman" pitchFamily="18" charset="0"/>
              <a:ea typeface="Arial" panose="020B0604020202020204" pitchFamily="34" charset="0"/>
              <a:cs typeface="Times New Roman" pitchFamily="18" charset="0"/>
            </a:endParaRPr>
          </a:p>
        </p:txBody>
      </p:sp>
      <p:pic>
        <p:nvPicPr>
          <p:cNvPr id="614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9949" t="10117" r="13010" b="9339"/>
          <a:stretch/>
        </p:blipFill>
        <p:spPr bwMode="auto">
          <a:xfrm>
            <a:off x="7479324" y="3938955"/>
            <a:ext cx="3540369" cy="1910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3798" y="1332062"/>
            <a:ext cx="25431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5759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a:t>
            </a:r>
            <a:r>
              <a:rPr lang="en-IN" sz="2400" b="1" dirty="0" smtClean="0">
                <a:solidFill>
                  <a:schemeClr val="bg1"/>
                </a:solidFill>
                <a:effectLst/>
                <a:latin typeface="Times New Roman" panose="02020603050405020304" pitchFamily="18" charset="0"/>
                <a:ea typeface="Arial" panose="020B0604020202020204" pitchFamily="34" charset="0"/>
              </a:rPr>
              <a:t>Overview </a:t>
            </a:r>
            <a:r>
              <a:rPr lang="en-IN" sz="2400" b="1" dirty="0" smtClean="0">
                <a:solidFill>
                  <a:schemeClr val="bg1"/>
                </a:solidFill>
                <a:effectLst/>
                <a:latin typeface="Times New Roman" panose="02020603050405020304" pitchFamily="18" charset="0"/>
                <a:ea typeface="Arial" panose="020B0604020202020204" pitchFamily="34" charset="0"/>
              </a:rPr>
              <a:t>(3)</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 xmlns:a16="http://schemas.microsoft.com/office/drawing/2014/main" id="{9E6CB871-F71A-0AA9-2DC6-C9AA195CBD29}"/>
              </a:ext>
            </a:extLst>
          </p:cNvPr>
          <p:cNvSpPr txBox="1"/>
          <p:nvPr/>
        </p:nvSpPr>
        <p:spPr>
          <a:xfrm>
            <a:off x="490219" y="1349647"/>
            <a:ext cx="10623257" cy="4941353"/>
          </a:xfrm>
          <a:prstGeom prst="rect">
            <a:avLst/>
          </a:prstGeom>
          <a:noFill/>
        </p:spPr>
        <p:txBody>
          <a:bodyPr wrap="square">
            <a:spAutoFit/>
          </a:bodyPr>
          <a:lstStyle/>
          <a:p>
            <a:pPr>
              <a:lnSpc>
                <a:spcPct val="115000"/>
              </a:lnSpc>
            </a:pPr>
            <a:r>
              <a:rPr lang="en-US" sz="2000" b="1" u="sng" dirty="0" smtClean="0">
                <a:solidFill>
                  <a:srgbClr val="FF0000"/>
                </a:solidFill>
                <a:latin typeface="Times New Roman" pitchFamily="18" charset="0"/>
                <a:ea typeface="Arial" panose="020B0604020202020204" pitchFamily="34" charset="0"/>
                <a:cs typeface="Times New Roman" pitchFamily="18" charset="0"/>
              </a:rPr>
              <a:t>FUNCTIONALITIES  IMPLEMENTED:</a:t>
            </a:r>
          </a:p>
          <a:p>
            <a:pPr>
              <a:lnSpc>
                <a:spcPct val="115000"/>
              </a:lnSpc>
            </a:pPr>
            <a:endParaRPr lang="en-US" sz="2000" b="1" u="sng" dirty="0" smtClean="0">
              <a:latin typeface="Times New Roman" pitchFamily="18" charset="0"/>
              <a:ea typeface="Arial" panose="020B0604020202020204" pitchFamily="34" charset="0"/>
              <a:cs typeface="Times New Roman" pitchFamily="18" charset="0"/>
            </a:endParaRPr>
          </a:p>
          <a:p>
            <a:pPr algn="just">
              <a:lnSpc>
                <a:spcPct val="115000"/>
              </a:lnSpc>
            </a:pPr>
            <a:r>
              <a:rPr lang="en-US" b="1" dirty="0" smtClean="0">
                <a:latin typeface="Times New Roman" pitchFamily="18" charset="0"/>
                <a:ea typeface="Arial" panose="020B0604020202020204" pitchFamily="34" charset="0"/>
                <a:cs typeface="Times New Roman" pitchFamily="18" charset="0"/>
              </a:rPr>
              <a:t>1. User Registration  : </a:t>
            </a:r>
            <a:r>
              <a:rPr lang="en-US" dirty="0" smtClean="0">
                <a:latin typeface="Times New Roman" pitchFamily="18" charset="0"/>
                <a:ea typeface="Arial" panose="020B0604020202020204" pitchFamily="34" charset="0"/>
                <a:cs typeface="Times New Roman" pitchFamily="18" charset="0"/>
              </a:rPr>
              <a:t>If customer is new then he will register with all the necessary details.</a:t>
            </a:r>
          </a:p>
          <a:p>
            <a:pPr algn="just">
              <a:lnSpc>
                <a:spcPct val="115000"/>
              </a:lnSpc>
            </a:pPr>
            <a:r>
              <a:rPr lang="en-US" b="1" dirty="0" smtClean="0">
                <a:latin typeface="Times New Roman" pitchFamily="18" charset="0"/>
                <a:ea typeface="Arial" panose="020B0604020202020204" pitchFamily="34" charset="0"/>
                <a:cs typeface="Times New Roman" pitchFamily="18" charset="0"/>
              </a:rPr>
              <a:t>2. Login /Logout feature  : </a:t>
            </a:r>
            <a:r>
              <a:rPr lang="en-US" dirty="0" smtClean="0">
                <a:latin typeface="Times New Roman" pitchFamily="18" charset="0"/>
                <a:ea typeface="Arial" panose="020B0604020202020204" pitchFamily="34" charset="0"/>
                <a:cs typeface="Times New Roman" pitchFamily="18" charset="0"/>
              </a:rPr>
              <a:t>After Registration he will login through registered email and password.</a:t>
            </a:r>
          </a:p>
          <a:p>
            <a:pPr algn="just">
              <a:lnSpc>
                <a:spcPct val="115000"/>
              </a:lnSpc>
            </a:pPr>
            <a:r>
              <a:rPr lang="en-US" b="1" dirty="0" smtClean="0">
                <a:latin typeface="Times New Roman" pitchFamily="18" charset="0"/>
                <a:ea typeface="Arial" panose="020B0604020202020204" pitchFamily="34" charset="0"/>
                <a:cs typeface="Times New Roman" pitchFamily="18" charset="0"/>
              </a:rPr>
              <a:t>3. Explore Menu  : </a:t>
            </a:r>
            <a:r>
              <a:rPr lang="en-US" dirty="0" smtClean="0">
                <a:latin typeface="Times New Roman" pitchFamily="18" charset="0"/>
                <a:ea typeface="Arial" panose="020B0604020202020204" pitchFamily="34" charset="0"/>
                <a:cs typeface="Times New Roman" pitchFamily="18" charset="0"/>
              </a:rPr>
              <a:t>Customer will search for required menu items in menu list.</a:t>
            </a:r>
          </a:p>
          <a:p>
            <a:pPr algn="just">
              <a:lnSpc>
                <a:spcPct val="115000"/>
              </a:lnSpc>
            </a:pPr>
            <a:r>
              <a:rPr lang="en-US" b="1" dirty="0" smtClean="0">
                <a:latin typeface="Times New Roman" pitchFamily="18" charset="0"/>
                <a:ea typeface="Arial" panose="020B0604020202020204" pitchFamily="34" charset="0"/>
                <a:cs typeface="Times New Roman" pitchFamily="18" charset="0"/>
              </a:rPr>
              <a:t>4. Add to Cart  : </a:t>
            </a:r>
            <a:r>
              <a:rPr lang="en-US" dirty="0" smtClean="0">
                <a:latin typeface="Times New Roman" pitchFamily="18" charset="0"/>
                <a:ea typeface="Arial" panose="020B0604020202020204" pitchFamily="34" charset="0"/>
                <a:cs typeface="Times New Roman" pitchFamily="18" charset="0"/>
              </a:rPr>
              <a:t>Customer will add the items to cart through add to cart option.</a:t>
            </a:r>
          </a:p>
          <a:p>
            <a:pPr algn="just">
              <a:lnSpc>
                <a:spcPct val="115000"/>
              </a:lnSpc>
            </a:pPr>
            <a:r>
              <a:rPr lang="en-US" b="1" dirty="0" smtClean="0">
                <a:latin typeface="Times New Roman" pitchFamily="18" charset="0"/>
                <a:ea typeface="Arial" panose="020B0604020202020204" pitchFamily="34" charset="0"/>
                <a:cs typeface="Times New Roman" pitchFamily="18" charset="0"/>
              </a:rPr>
              <a:t>5. View cart  : </a:t>
            </a:r>
            <a:r>
              <a:rPr lang="en-US" dirty="0" smtClean="0">
                <a:latin typeface="Times New Roman" pitchFamily="18" charset="0"/>
                <a:ea typeface="Arial" panose="020B0604020202020204" pitchFamily="34" charset="0"/>
                <a:cs typeface="Times New Roman" pitchFamily="18" charset="0"/>
              </a:rPr>
              <a:t>Here customer can view the items which were added to the cart. He can also add the items and delete the necessary items needed.</a:t>
            </a:r>
          </a:p>
          <a:p>
            <a:pPr algn="just">
              <a:lnSpc>
                <a:spcPct val="115000"/>
              </a:lnSpc>
            </a:pPr>
            <a:r>
              <a:rPr lang="en-US" b="1" dirty="0" smtClean="0">
                <a:latin typeface="Times New Roman" pitchFamily="18" charset="0"/>
                <a:ea typeface="Arial" panose="020B0604020202020204" pitchFamily="34" charset="0"/>
                <a:cs typeface="Times New Roman" pitchFamily="18" charset="0"/>
              </a:rPr>
              <a:t>6. Checkout /Payment/Delivery : </a:t>
            </a:r>
            <a:r>
              <a:rPr lang="en-US" dirty="0" smtClean="0">
                <a:latin typeface="Times New Roman" pitchFamily="18" charset="0"/>
                <a:ea typeface="Arial" panose="020B0604020202020204" pitchFamily="34" charset="0"/>
                <a:cs typeface="Times New Roman" pitchFamily="18" charset="0"/>
              </a:rPr>
              <a:t>Here customer will  pay the bill through given options, he will mention the address details and place the order.</a:t>
            </a:r>
          </a:p>
          <a:p>
            <a:pPr algn="just">
              <a:lnSpc>
                <a:spcPct val="115000"/>
              </a:lnSpc>
            </a:pPr>
            <a:r>
              <a:rPr lang="en-US" b="1" dirty="0" smtClean="0">
                <a:latin typeface="Times New Roman" pitchFamily="18" charset="0"/>
                <a:ea typeface="Arial" panose="020B0604020202020204" pitchFamily="34" charset="0"/>
                <a:cs typeface="Times New Roman" pitchFamily="18" charset="0"/>
              </a:rPr>
              <a:t>7. Admin features/Login : </a:t>
            </a:r>
            <a:r>
              <a:rPr lang="en-US" dirty="0" smtClean="0">
                <a:latin typeface="Times New Roman" pitchFamily="18" charset="0"/>
                <a:ea typeface="Arial" panose="020B0604020202020204" pitchFamily="34" charset="0"/>
                <a:cs typeface="Times New Roman" pitchFamily="18" charset="0"/>
              </a:rPr>
              <a:t>Admin can login through email and password.</a:t>
            </a:r>
          </a:p>
          <a:p>
            <a:pPr algn="just">
              <a:lnSpc>
                <a:spcPct val="115000"/>
              </a:lnSpc>
            </a:pPr>
            <a:r>
              <a:rPr lang="en-US" b="1" dirty="0" smtClean="0">
                <a:latin typeface="Times New Roman" pitchFamily="18" charset="0"/>
                <a:ea typeface="Arial" panose="020B0604020202020204" pitchFamily="34" charset="0"/>
                <a:cs typeface="Times New Roman" pitchFamily="18" charset="0"/>
              </a:rPr>
              <a:t>8. Restaurant : </a:t>
            </a:r>
            <a:r>
              <a:rPr lang="en-US" dirty="0" smtClean="0">
                <a:latin typeface="Times New Roman" pitchFamily="18" charset="0"/>
                <a:ea typeface="Arial" panose="020B0604020202020204" pitchFamily="34" charset="0"/>
                <a:cs typeface="Times New Roman" pitchFamily="18" charset="0"/>
              </a:rPr>
              <a:t>Admin can perform the below operations, restaurant list is visible here.</a:t>
            </a:r>
          </a:p>
          <a:p>
            <a:pPr algn="just">
              <a:lnSpc>
                <a:spcPct val="115000"/>
              </a:lnSpc>
            </a:pPr>
            <a:r>
              <a:rPr lang="en-US" b="1" dirty="0" smtClean="0">
                <a:latin typeface="Times New Roman" pitchFamily="18" charset="0"/>
                <a:ea typeface="Arial" panose="020B0604020202020204" pitchFamily="34" charset="0"/>
                <a:cs typeface="Times New Roman" pitchFamily="18" charset="0"/>
              </a:rPr>
              <a:t>9. Add restaurant : </a:t>
            </a:r>
            <a:r>
              <a:rPr lang="en-US" dirty="0" smtClean="0">
                <a:latin typeface="Times New Roman" pitchFamily="18" charset="0"/>
                <a:ea typeface="Arial" panose="020B0604020202020204" pitchFamily="34" charset="0"/>
                <a:cs typeface="Times New Roman" pitchFamily="18" charset="0"/>
              </a:rPr>
              <a:t>Admin can add the required restaurant.</a:t>
            </a:r>
          </a:p>
          <a:p>
            <a:pPr algn="just">
              <a:lnSpc>
                <a:spcPct val="115000"/>
              </a:lnSpc>
            </a:pPr>
            <a:r>
              <a:rPr lang="en-US" b="1" dirty="0" smtClean="0">
                <a:latin typeface="Times New Roman" pitchFamily="18" charset="0"/>
                <a:ea typeface="Arial" panose="020B0604020202020204" pitchFamily="34" charset="0"/>
                <a:cs typeface="Times New Roman" pitchFamily="18" charset="0"/>
              </a:rPr>
              <a:t>10. Update restaurant :  </a:t>
            </a:r>
            <a:r>
              <a:rPr lang="en-US" dirty="0">
                <a:latin typeface="Times New Roman" pitchFamily="18" charset="0"/>
                <a:ea typeface="Arial" panose="020B0604020202020204" pitchFamily="34" charset="0"/>
                <a:cs typeface="Times New Roman" pitchFamily="18" charset="0"/>
              </a:rPr>
              <a:t>Admin </a:t>
            </a:r>
            <a:r>
              <a:rPr lang="en-US" dirty="0" smtClean="0">
                <a:latin typeface="Times New Roman" pitchFamily="18" charset="0"/>
                <a:ea typeface="Arial" panose="020B0604020202020204" pitchFamily="34" charset="0"/>
                <a:cs typeface="Times New Roman" pitchFamily="18" charset="0"/>
              </a:rPr>
              <a:t>can update  </a:t>
            </a:r>
            <a:r>
              <a:rPr lang="en-US" dirty="0">
                <a:latin typeface="Times New Roman" pitchFamily="18" charset="0"/>
                <a:ea typeface="Arial" panose="020B0604020202020204" pitchFamily="34" charset="0"/>
                <a:cs typeface="Times New Roman" pitchFamily="18" charset="0"/>
              </a:rPr>
              <a:t>the required </a:t>
            </a:r>
            <a:r>
              <a:rPr lang="en-US" dirty="0" smtClean="0">
                <a:latin typeface="Times New Roman" pitchFamily="18" charset="0"/>
                <a:ea typeface="Arial" panose="020B0604020202020204" pitchFamily="34" charset="0"/>
                <a:cs typeface="Times New Roman" pitchFamily="18" charset="0"/>
              </a:rPr>
              <a:t>restaurant</a:t>
            </a:r>
            <a:r>
              <a:rPr lang="en-US" dirty="0">
                <a:latin typeface="Times New Roman" pitchFamily="18" charset="0"/>
                <a:ea typeface="Arial" panose="020B0604020202020204" pitchFamily="34" charset="0"/>
                <a:cs typeface="Times New Roman" pitchFamily="18" charset="0"/>
              </a:rPr>
              <a:t> </a:t>
            </a:r>
            <a:r>
              <a:rPr lang="en-US" dirty="0" smtClean="0">
                <a:latin typeface="Times New Roman" pitchFamily="18" charset="0"/>
                <a:ea typeface="Arial" panose="020B0604020202020204" pitchFamily="34" charset="0"/>
                <a:cs typeface="Times New Roman" pitchFamily="18" charset="0"/>
              </a:rPr>
              <a:t>through ID.</a:t>
            </a:r>
          </a:p>
          <a:p>
            <a:pPr algn="just">
              <a:lnSpc>
                <a:spcPct val="115000"/>
              </a:lnSpc>
            </a:pPr>
            <a:r>
              <a:rPr lang="en-US" b="1" dirty="0" smtClean="0">
                <a:latin typeface="Times New Roman" pitchFamily="18" charset="0"/>
                <a:ea typeface="Arial" panose="020B0604020202020204" pitchFamily="34" charset="0"/>
                <a:cs typeface="Times New Roman" pitchFamily="18" charset="0"/>
              </a:rPr>
              <a:t>11. Delete restaurant  : </a:t>
            </a:r>
            <a:r>
              <a:rPr lang="en-US" dirty="0">
                <a:latin typeface="Times New Roman" pitchFamily="18" charset="0"/>
                <a:ea typeface="Arial" panose="020B0604020202020204" pitchFamily="34" charset="0"/>
                <a:cs typeface="Times New Roman" pitchFamily="18" charset="0"/>
              </a:rPr>
              <a:t>Admin </a:t>
            </a:r>
            <a:r>
              <a:rPr lang="en-US" dirty="0" smtClean="0">
                <a:latin typeface="Times New Roman" pitchFamily="18" charset="0"/>
                <a:ea typeface="Arial" panose="020B0604020202020204" pitchFamily="34" charset="0"/>
                <a:cs typeface="Times New Roman" pitchFamily="18" charset="0"/>
              </a:rPr>
              <a:t>can delete the </a:t>
            </a:r>
            <a:r>
              <a:rPr lang="en-US" dirty="0">
                <a:latin typeface="Times New Roman" pitchFamily="18" charset="0"/>
                <a:ea typeface="Arial" panose="020B0604020202020204" pitchFamily="34" charset="0"/>
                <a:cs typeface="Times New Roman" pitchFamily="18" charset="0"/>
              </a:rPr>
              <a:t>required </a:t>
            </a:r>
            <a:r>
              <a:rPr lang="en-US" dirty="0" smtClean="0">
                <a:latin typeface="Times New Roman" pitchFamily="18" charset="0"/>
                <a:ea typeface="Arial" panose="020B0604020202020204" pitchFamily="34" charset="0"/>
                <a:cs typeface="Times New Roman" pitchFamily="18" charset="0"/>
              </a:rPr>
              <a:t>restaurant.</a:t>
            </a:r>
            <a:endParaRPr lang="en-US" sz="2000" b="1" dirty="0">
              <a:effectLst/>
              <a:latin typeface="Times New Roman" pitchFamily="18" charset="0"/>
              <a:ea typeface="Arial" panose="020B0604020202020204" pitchFamily="34" charset="0"/>
              <a:cs typeface="Times New Roman" pitchFamily="18" charset="0"/>
            </a:endParaRPr>
          </a:p>
        </p:txBody>
      </p:sp>
    </p:spTree>
    <p:extLst>
      <p:ext uri="{BB962C8B-B14F-4D97-AF65-F5344CB8AC3E}">
        <p14:creationId xmlns:p14="http://schemas.microsoft.com/office/powerpoint/2010/main" val="3937016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517065"/>
          </a:xfrm>
          <a:prstGeom prst="rect">
            <a:avLst/>
          </a:prstGeom>
          <a:solidFill>
            <a:srgbClr val="FF6709"/>
          </a:solidFill>
        </p:spPr>
        <p:txBody>
          <a:bodyPr wrap="square" rtlCol="0">
            <a:spAutoFit/>
          </a:bodyPr>
          <a:lstStyle/>
          <a:p>
            <a:pPr>
              <a:lnSpc>
                <a:spcPct val="115000"/>
              </a:lnSpc>
            </a:pPr>
            <a:r>
              <a:rPr lang="en-IN" sz="2400" b="1" dirty="0" smtClean="0">
                <a:solidFill>
                  <a:schemeClr val="bg1"/>
                </a:solidFill>
                <a:latin typeface="Times New Roman" panose="02020603050405020304" pitchFamily="18" charset="0"/>
                <a:ea typeface="Arial" panose="020B0604020202020204" pitchFamily="34" charset="0"/>
              </a:rPr>
              <a:t>Architecture</a:t>
            </a:r>
            <a:r>
              <a:rPr lang="en-IN" sz="2400" b="1" dirty="0" smtClean="0">
                <a:solidFill>
                  <a:schemeClr val="bg1"/>
                </a:solidFill>
                <a:effectLst/>
                <a:latin typeface="Times New Roman" panose="02020603050405020304" pitchFamily="18" charset="0"/>
                <a:ea typeface="Arial" panose="020B0604020202020204" pitchFamily="34" charset="0"/>
              </a:rPr>
              <a:t> </a:t>
            </a:r>
            <a:r>
              <a:rPr lang="en-IN" sz="2400" b="1" dirty="0">
                <a:solidFill>
                  <a:schemeClr val="bg1"/>
                </a:solidFill>
                <a:effectLst/>
                <a:latin typeface="Times New Roman" panose="02020603050405020304" pitchFamily="18" charset="0"/>
                <a:ea typeface="Arial" panose="020B0604020202020204" pitchFamily="34" charset="0"/>
              </a:rPr>
              <a:t>Design</a:t>
            </a:r>
            <a:endParaRPr lang="en-IN" sz="1400" dirty="0">
              <a:solidFill>
                <a:schemeClr val="bg1"/>
              </a:solidFill>
              <a:effectLst/>
              <a:latin typeface="Arial" panose="020B0604020202020204" pitchFamily="34" charset="0"/>
              <a:ea typeface="Arial" panose="020B0604020202020204" pitchFamily="34" charset="0"/>
            </a:endParaRPr>
          </a:p>
        </p:txBody>
      </p:sp>
      <p:pic>
        <p:nvPicPr>
          <p:cNvPr id="2050" name="Picture 2" descr="C:\Users\Manisha\Pictures\Screenshots\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2277" y="1349647"/>
            <a:ext cx="9015046" cy="5309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2566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User Interface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 xmlns:a16="http://schemas.microsoft.com/office/drawing/2014/main" id="{665F3BBB-36FE-E6E4-6217-C50A5E5EF88B}"/>
              </a:ext>
            </a:extLst>
          </p:cNvPr>
          <p:cNvSpPr txBox="1"/>
          <p:nvPr/>
        </p:nvSpPr>
        <p:spPr>
          <a:xfrm>
            <a:off x="490219" y="1349647"/>
            <a:ext cx="10236395" cy="416204"/>
          </a:xfrm>
          <a:prstGeom prst="rect">
            <a:avLst/>
          </a:prstGeom>
          <a:noFill/>
        </p:spPr>
        <p:txBody>
          <a:bodyPr wrap="square">
            <a:spAutoFit/>
          </a:bodyPr>
          <a:lstStyle/>
          <a:p>
            <a:pPr algn="ctr">
              <a:lnSpc>
                <a:spcPct val="115000"/>
              </a:lnSpc>
            </a:pPr>
            <a:r>
              <a:rPr lang="en-US" sz="2000" b="1" dirty="0" smtClean="0">
                <a:latin typeface="Arial" panose="020B0604020202020204" pitchFamily="34" charset="0"/>
                <a:ea typeface="Arial" panose="020B0604020202020204" pitchFamily="34" charset="0"/>
              </a:rPr>
              <a:t>SEQUENCE DIAGRAM</a:t>
            </a:r>
            <a:endParaRPr lang="en-IN" sz="2000" b="1" dirty="0">
              <a:effectLst/>
              <a:latin typeface="Arial" panose="020B0604020202020204" pitchFamily="34" charset="0"/>
              <a:ea typeface="Arial" panose="020B0604020202020204"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8023" y="4015887"/>
            <a:ext cx="2530475" cy="145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8235" y="4194694"/>
            <a:ext cx="1671027" cy="10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86353" y="4346575"/>
            <a:ext cx="1186907" cy="729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descr="C:\Users\Manisha\Pictures\Screenshots\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6431" y="1863969"/>
            <a:ext cx="8593015" cy="4806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6525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MGSA Template" id="{7EF025AB-56D0-42C6-8D01-6D7BD15986E7}" vid="{13FEAC2C-1A59-4677-B9C8-864B00C2BF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5882</TotalTime>
  <Words>885</Words>
  <Application>Microsoft Office PowerPoint</Application>
  <PresentationFormat>Custom</PresentationFormat>
  <Paragraphs>159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Manisha</cp:lastModifiedBy>
  <cp:revision>115</cp:revision>
  <dcterms:created xsi:type="dcterms:W3CDTF">2023-04-15T11:22:40Z</dcterms:created>
  <dcterms:modified xsi:type="dcterms:W3CDTF">2023-06-01T07:00:59Z</dcterms:modified>
</cp:coreProperties>
</file>