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57" r:id="rId4"/>
    <p:sldId id="258" r:id="rId5"/>
    <p:sldId id="262" r:id="rId6"/>
    <p:sldId id="259" r:id="rId7"/>
    <p:sldId id="260" r:id="rId8"/>
    <p:sldId id="261" r:id="rId9"/>
    <p:sldId id="263" r:id="rId10"/>
    <p:sldId id="264" r:id="rId11"/>
    <p:sldId id="265" r:id="rId12"/>
    <p:sldId id="266" r:id="rId13"/>
    <p:sldId id="267" r:id="rId14"/>
    <p:sldId id="268" r:id="rId15"/>
    <p:sldId id="269" r:id="rId16"/>
    <p:sldId id="270" r:id="rId17"/>
    <p:sldId id="272"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panose="020B0604020202020204"/>
                <a:ea typeface="+mj-ea"/>
                <a:cs typeface="+mj-cs"/>
              </a:rPr>
              <a:t>“</a:t>
            </a:r>
            <a:endParaRPr lang="en-US" sz="12200" b="0" i="0" dirty="0">
              <a:solidFill>
                <a:schemeClr val="accent1">
                  <a:lumMod val="60000"/>
                  <a:lumOff val="40000"/>
                </a:schemeClr>
              </a:solidFill>
              <a:latin typeface="Arial" panose="020B0604020202020204"/>
              <a:ea typeface="+mj-ea"/>
              <a:cs typeface="+mj-cs"/>
            </a:endParaRP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panose="020B0604020202020204"/>
                <a:ea typeface="+mj-ea"/>
                <a:cs typeface="+mj-cs"/>
              </a:rPr>
              <a:t>”</a:t>
            </a:r>
            <a:endParaRPr lang="en-US" sz="12200" b="0" i="0" dirty="0">
              <a:solidFill>
                <a:schemeClr val="accent1">
                  <a:lumMod val="60000"/>
                  <a:lumOff val="40000"/>
                </a:schemeClr>
              </a:solidFill>
              <a:latin typeface="Arial" panose="020B0604020202020204"/>
              <a:ea typeface="+mj-ea"/>
              <a:cs typeface="+mj-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7"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44"/>
          <a:stretch>
            <a:fillRect/>
          </a:stretch>
        </p:blipFill>
        <p:spPr>
          <a:xfrm>
            <a:off x="0" y="2669685"/>
            <a:ext cx="4035669"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618960-8005-486C-9A75-10CB2AAC16F9}"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18810" y="408940"/>
            <a:ext cx="8825658" cy="3329581"/>
          </a:xfrm>
        </p:spPr>
        <p:txBody>
          <a:bodyPr/>
          <a:p>
            <a:r>
              <a:rPr lang="en-US" sz="3200" b="1" dirty="0">
                <a:latin typeface="Times New Roman" panose="02020603050405020304" pitchFamily="18" charset="0"/>
                <a:cs typeface="Times New Roman" panose="02020603050405020304" pitchFamily="18" charset="0"/>
                <a:sym typeface="+mn-ea"/>
              </a:rPr>
              <a:t>IMPLEMENTATION OF THE AUTOMATED CAR DAMAGE DETECTION SYSTEM USING PYTHON</a:t>
            </a:r>
            <a:br>
              <a:rPr lang="en-US" sz="3200" dirty="0">
                <a:latin typeface="Times New Roman" panose="02020603050405020304" pitchFamily="18" charset="0"/>
                <a:cs typeface="Times New Roman" panose="02020603050405020304" pitchFamily="18" charset="0"/>
              </a:rPr>
            </a:br>
            <a:endParaRPr lang="en-US" sz="3200"/>
          </a:p>
        </p:txBody>
      </p:sp>
      <p:sp>
        <p:nvSpPr>
          <p:cNvPr id="5" name="Subtitle 4"/>
          <p:cNvSpPr>
            <a:spLocks noGrp="1"/>
          </p:cNvSpPr>
          <p:nvPr>
            <p:ph type="subTitle" idx="1"/>
          </p:nvPr>
        </p:nvSpPr>
        <p:spPr>
          <a:xfrm>
            <a:off x="1518810" y="3810910"/>
            <a:ext cx="8825658" cy="861420"/>
          </a:xfrm>
        </p:spPr>
        <p:txBody>
          <a:bodyPr>
            <a:normAutofit fontScale="25000"/>
          </a:bodyPr>
          <a:p>
            <a:pPr algn="r"/>
            <a:r>
              <a:rPr lang="en-US" sz="4800">
                <a:solidFill>
                  <a:schemeClr val="tx1"/>
                </a:solidFill>
                <a:latin typeface="Times New Roman" panose="02020603050405020304" pitchFamily="18" charset="0"/>
                <a:cs typeface="Times New Roman" panose="02020603050405020304" pitchFamily="18" charset="0"/>
              </a:rPr>
              <a:t>Submitted by</a:t>
            </a:r>
            <a:endParaRPr lang="en-US" sz="4800">
              <a:solidFill>
                <a:schemeClr val="tx1"/>
              </a:solidFill>
              <a:latin typeface="Times New Roman" panose="02020603050405020304" pitchFamily="18" charset="0"/>
              <a:cs typeface="Times New Roman" panose="02020603050405020304" pitchFamily="18" charset="0"/>
            </a:endParaRPr>
          </a:p>
          <a:p>
            <a:pPr algn="r"/>
            <a:r>
              <a:rPr lang="en-US" sz="4800">
                <a:solidFill>
                  <a:schemeClr val="tx1"/>
                </a:solidFill>
                <a:latin typeface="Times New Roman" panose="02020603050405020304" pitchFamily="18" charset="0"/>
                <a:cs typeface="Times New Roman" panose="02020603050405020304" pitchFamily="18" charset="0"/>
              </a:rPr>
              <a:t>Narendra kolla</a:t>
            </a:r>
            <a:endParaRPr lang="en-US" sz="4800">
              <a:solidFill>
                <a:schemeClr val="tx1"/>
              </a:solidFill>
              <a:latin typeface="Times New Roman" panose="02020603050405020304" pitchFamily="18" charset="0"/>
              <a:cs typeface="Times New Roman" panose="02020603050405020304" pitchFamily="18" charset="0"/>
            </a:endParaRPr>
          </a:p>
          <a:p>
            <a:pPr algn="r"/>
            <a:r>
              <a:rPr lang="en-US" sz="4800">
                <a:solidFill>
                  <a:schemeClr val="tx1"/>
                </a:solidFill>
                <a:latin typeface="Times New Roman" panose="02020603050405020304" pitchFamily="18" charset="0"/>
                <a:cs typeface="Times New Roman" panose="02020603050405020304" pitchFamily="18" charset="0"/>
              </a:rPr>
              <a:t>Lok Sundeep Pulukuri</a:t>
            </a:r>
            <a:endParaRPr lang="en-US" sz="4800">
              <a:solidFill>
                <a:schemeClr val="tx1"/>
              </a:solidFill>
              <a:latin typeface="Times New Roman" panose="02020603050405020304" pitchFamily="18" charset="0"/>
              <a:cs typeface="Times New Roman" panose="02020603050405020304" pitchFamily="18" charset="0"/>
            </a:endParaRPr>
          </a:p>
          <a:p>
            <a:pPr algn="r"/>
            <a:r>
              <a:rPr lang="en-US" sz="4800">
                <a:solidFill>
                  <a:schemeClr val="tx1"/>
                </a:solidFill>
                <a:latin typeface="Times New Roman" panose="02020603050405020304" pitchFamily="18" charset="0"/>
                <a:cs typeface="Times New Roman" panose="02020603050405020304" pitchFamily="18" charset="0"/>
              </a:rPr>
              <a:t>Kalyan Mandavalli</a:t>
            </a:r>
            <a:endParaRPr lang="en-US" sz="4800">
              <a:solidFill>
                <a:schemeClr val="tx1"/>
              </a:solidFill>
              <a:latin typeface="Times New Roman" panose="02020603050405020304" pitchFamily="18" charset="0"/>
              <a:cs typeface="Times New Roman" panose="02020603050405020304" pitchFamily="18" charset="0"/>
            </a:endParaRPr>
          </a:p>
          <a:p>
            <a:pPr algn="r"/>
            <a:r>
              <a:rPr lang="en-US" sz="4800">
                <a:solidFill>
                  <a:schemeClr val="tx1"/>
                </a:solidFill>
                <a:latin typeface="Times New Roman" panose="02020603050405020304" pitchFamily="18" charset="0"/>
                <a:cs typeface="Times New Roman" panose="02020603050405020304" pitchFamily="18" charset="0"/>
              </a:rPr>
              <a:t>Shankar Perumalla</a:t>
            </a:r>
            <a:endParaRPr lang="en-US" sz="4800">
              <a:solidFill>
                <a:schemeClr val="tx1"/>
              </a:solidFill>
              <a:latin typeface="Times New Roman" panose="02020603050405020304" pitchFamily="18" charset="0"/>
              <a:cs typeface="Times New Roman" panose="02020603050405020304" pitchFamily="18" charset="0"/>
            </a:endParaRPr>
          </a:p>
          <a:p>
            <a:pPr algn="r"/>
            <a:endParaRPr lang="en-US" sz="4800">
              <a:solidFill>
                <a:schemeClr val="tx1"/>
              </a:solidFill>
              <a:latin typeface="Times New Roman" panose="02020603050405020304" pitchFamily="18" charset="0"/>
              <a:cs typeface="Times New Roman" panose="02020603050405020304" pitchFamily="18" charset="0"/>
            </a:endParaRPr>
          </a:p>
          <a:p>
            <a:pPr algn="r"/>
            <a:r>
              <a:rPr lang="en-US" sz="4800">
                <a:solidFill>
                  <a:schemeClr val="tx1"/>
                </a:solidFill>
                <a:latin typeface="Times New Roman" panose="02020603050405020304" pitchFamily="18" charset="0"/>
                <a:cs typeface="Times New Roman" panose="02020603050405020304" pitchFamily="18" charset="0"/>
              </a:rPr>
              <a:t>Submitted to</a:t>
            </a:r>
            <a:endParaRPr lang="en-US" sz="4800">
              <a:solidFill>
                <a:schemeClr val="tx1"/>
              </a:solidFill>
              <a:latin typeface="Times New Roman" panose="02020603050405020304" pitchFamily="18" charset="0"/>
              <a:cs typeface="Times New Roman" panose="02020603050405020304" pitchFamily="18" charset="0"/>
            </a:endParaRPr>
          </a:p>
          <a:p>
            <a:pPr algn="r"/>
            <a:r>
              <a:rPr lang="en-US" sz="4800">
                <a:solidFill>
                  <a:schemeClr val="tx1"/>
                </a:solidFill>
                <a:latin typeface="Times New Roman" panose="02020603050405020304" pitchFamily="18" charset="0"/>
                <a:cs typeface="Times New Roman" panose="02020603050405020304" pitchFamily="18" charset="0"/>
              </a:rPr>
              <a:t>Prof.Syed Jawad hussain shah</a:t>
            </a:r>
            <a:endParaRPr lang="en-US" sz="48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dirty="0">
                <a:latin typeface="Times New Roman" panose="02020603050405020304" pitchFamily="18" charset="0"/>
                <a:cs typeface="Times New Roman" panose="02020603050405020304" pitchFamily="18" charset="0"/>
                <a:sym typeface="+mn-ea"/>
              </a:rPr>
              <a:t>Result and discussion</a:t>
            </a:r>
            <a:br>
              <a:rPr lang="en-US" dirty="0"/>
            </a:br>
            <a:endParaRPr lang="en-US"/>
          </a:p>
        </p:txBody>
      </p:sp>
      <p:sp>
        <p:nvSpPr>
          <p:cNvPr id="3" name="Content Placeholder 2"/>
          <p:cNvSpPr>
            <a:spLocks noGrp="1"/>
          </p:cNvSpPr>
          <p:nvPr>
            <p:ph sz="half" idx="1"/>
          </p:nvPr>
        </p:nvSpPr>
        <p:spPr>
          <a:xfrm>
            <a:off x="1102995" y="2060575"/>
            <a:ext cx="4977130" cy="4196080"/>
          </a:xfrm>
        </p:spPr>
        <p:txBody>
          <a:bodyPr>
            <a:normAutofit/>
          </a:bodyPr>
          <a:p>
            <a:r>
              <a:rPr lang="en-US" sz="2000" dirty="0">
                <a:latin typeface="Times New Roman" panose="02020603050405020304" pitchFamily="18" charset="0"/>
                <a:cs typeface="Times New Roman" panose="02020603050405020304" pitchFamily="18" charset="0"/>
                <a:sym typeface="+mn-ea"/>
              </a:rPr>
              <a:t>The above figure is visualizing the number of samples as well as the number of epochs and the size of the batch.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sym typeface="+mn-ea"/>
              </a:rPr>
              <a:t>The </a:t>
            </a:r>
            <a:r>
              <a:rPr lang="en-US" sz="2000" dirty="0">
                <a:latin typeface="Times New Roman" panose="02020603050405020304" pitchFamily="18" charset="0"/>
                <a:cs typeface="Times New Roman" panose="02020603050405020304" pitchFamily="18" charset="0"/>
                <a:sym typeface="+mn-ea"/>
              </a:rPr>
              <a:t>number of train samples is 400, and the number of validation samples is 100.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sym typeface="+mn-ea"/>
              </a:rPr>
              <a:t>The </a:t>
            </a:r>
            <a:r>
              <a:rPr lang="en-US" sz="2000" dirty="0">
                <a:latin typeface="Times New Roman" panose="02020603050405020304" pitchFamily="18" charset="0"/>
                <a:cs typeface="Times New Roman" panose="02020603050405020304" pitchFamily="18" charset="0"/>
                <a:sym typeface="+mn-ea"/>
              </a:rPr>
              <a:t>batch size is 16 and the number of epochs is 10</a:t>
            </a:r>
            <a:r>
              <a:rPr lang="en-US" sz="2000" dirty="0" smtClean="0">
                <a:latin typeface="Times New Roman" panose="02020603050405020304" pitchFamily="18" charset="0"/>
                <a:cs typeface="Times New Roman" panose="02020603050405020304" pitchFamily="18" charset="0"/>
                <a:sym typeface="+mn-ea"/>
              </a:rPr>
              <a:t>.</a:t>
            </a:r>
            <a:br>
              <a:rPr lang="en-US" sz="2000" dirty="0">
                <a:latin typeface="Times New Roman" panose="02020603050405020304" pitchFamily="18" charset="0"/>
                <a:cs typeface="Times New Roman" panose="02020603050405020304" pitchFamily="18" charset="0"/>
                <a:sym typeface="+mn-ea"/>
              </a:rPr>
            </a:br>
            <a:endParaRPr lang="en-US" sz="2000" dirty="0">
              <a:latin typeface="Times New Roman" panose="02020603050405020304" pitchFamily="18" charset="0"/>
              <a:cs typeface="Times New Roman" panose="02020603050405020304" pitchFamily="18" charset="0"/>
            </a:endParaRPr>
          </a:p>
          <a:p>
            <a:endParaRPr lang="en-US" sz="2000"/>
          </a:p>
        </p:txBody>
      </p:sp>
      <p:pic>
        <p:nvPicPr>
          <p:cNvPr id="6152" name="Picture 8" descr="https://lh5.googleusercontent.com/6hELWdTk9yWziMbxFrDOQDQO8LGqDFZ1IVtlk029lYxP4BlmY-3LYB2aFM6f4l3sX4n2DEtS3_HgVenrVj3ZXYS_Cyp7kaRgtLoJ1biQ3ehLl44lMOaGADvxstOuVvvuFiBRyGX1ektjoIzDCgT6DFiCYH2kAmulatwQYMWc4ZYArrLoprEMP-oQpcY4Fw"/>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6298565" y="3075305"/>
            <a:ext cx="4396105" cy="21666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dirty="0">
                <a:latin typeface="Times New Roman" panose="02020603050405020304" pitchFamily="18" charset="0"/>
                <a:cs typeface="Times New Roman" panose="02020603050405020304" pitchFamily="18" charset="0"/>
                <a:sym typeface="+mn-ea"/>
              </a:rPr>
              <a:t>Result and discussion</a:t>
            </a:r>
            <a:br>
              <a:rPr lang="en-US" dirty="0"/>
            </a:br>
            <a:endParaRPr lang="en-US"/>
          </a:p>
        </p:txBody>
      </p:sp>
      <p:sp>
        <p:nvSpPr>
          <p:cNvPr id="3" name="Content Placeholder 2"/>
          <p:cNvSpPr>
            <a:spLocks noGrp="1"/>
          </p:cNvSpPr>
          <p:nvPr>
            <p:ph sz="half" idx="1"/>
          </p:nvPr>
        </p:nvSpPr>
        <p:spPr>
          <a:xfrm>
            <a:off x="1102995" y="2060575"/>
            <a:ext cx="5580380" cy="4196080"/>
          </a:xfrm>
        </p:spPr>
        <p:txBody>
          <a:bodyPr>
            <a:normAutofit/>
          </a:bodyPr>
          <a:p>
            <a:r>
              <a:rPr lang="en-US" dirty="0">
                <a:latin typeface="Times New Roman" panose="02020603050405020304" pitchFamily="18" charset="0"/>
                <a:cs typeface="Times New Roman" panose="02020603050405020304" pitchFamily="18" charset="0"/>
                <a:sym typeface="+mn-ea"/>
              </a:rPr>
              <a:t>A few challenges need to be faced during the research work as the dataset that is used here is limited and does not contain a wide range of images and information.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sym typeface="+mn-ea"/>
              </a:rPr>
              <a:t>Along </a:t>
            </a:r>
            <a:r>
              <a:rPr lang="en-US" dirty="0">
                <a:latin typeface="Times New Roman" panose="02020603050405020304" pitchFamily="18" charset="0"/>
                <a:cs typeface="Times New Roman" panose="02020603050405020304" pitchFamily="18" charset="0"/>
                <a:sym typeface="+mn-ea"/>
              </a:rPr>
              <a:t>with that, the images that are in the dataset contain some pictures with improper angles, low lighting, and low resolution.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sym typeface="+mn-ea"/>
              </a:rPr>
              <a:t>These </a:t>
            </a:r>
            <a:r>
              <a:rPr lang="en-US" dirty="0">
                <a:latin typeface="Times New Roman" panose="02020603050405020304" pitchFamily="18" charset="0"/>
                <a:cs typeface="Times New Roman" panose="02020603050405020304" pitchFamily="18" charset="0"/>
                <a:sym typeface="+mn-ea"/>
              </a:rPr>
              <a:t>factors of images are important in the classification of images as well as for performing Convolution Neural Networks(CNN) on the image dataset</a:t>
            </a:r>
            <a:r>
              <a:rPr lang="en-US" dirty="0" smtClean="0">
                <a:latin typeface="Times New Roman" panose="02020603050405020304" pitchFamily="18" charset="0"/>
                <a:cs typeface="Times New Roman" panose="02020603050405020304" pitchFamily="18" charset="0"/>
                <a:sym typeface="+mn-ea"/>
              </a:rPr>
              <a:t>.</a:t>
            </a:r>
            <a:endParaRPr lang="en-US" dirty="0">
              <a:latin typeface="Times New Roman" panose="02020603050405020304" pitchFamily="18" charset="0"/>
              <a:cs typeface="Times New Roman" panose="02020603050405020304" pitchFamily="18" charset="0"/>
            </a:endParaRPr>
          </a:p>
          <a:p>
            <a:endParaRPr lang="en-US"/>
          </a:p>
        </p:txBody>
      </p:sp>
      <p:pic>
        <p:nvPicPr>
          <p:cNvPr id="7170" name="Picture 2" descr="https://lh6.googleusercontent.com/T0saJ3kru-hCHyolurvtUE1UVY04n3vo6UaJA8IlYuj7G1RR9eIpA-fctNVkkXAJAI6OU_C-N9HWDOHzP2M80jgjmAV5E--hDoz4tnw_zQq0CltgzHGLS6di68mAxqolUs6nP2kEfBRcK2l-u032rM-aFjQVJkld7oNz18whsYe4mkgxuHxHciknpZrZbg"/>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7215505" y="2060575"/>
            <a:ext cx="3496945" cy="41998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dirty="0">
                <a:latin typeface="Times New Roman" panose="02020603050405020304" pitchFamily="18" charset="0"/>
                <a:cs typeface="Times New Roman" panose="02020603050405020304" pitchFamily="18" charset="0"/>
                <a:sym typeface="+mn-ea"/>
              </a:rPr>
              <a:t>Conclusion</a:t>
            </a:r>
            <a:br>
              <a:rPr lang="en-US" b="1" dirty="0">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sz="half" idx="1"/>
          </p:nvPr>
        </p:nvSpPr>
        <p:spPr>
          <a:xfrm>
            <a:off x="1102995" y="2060575"/>
            <a:ext cx="8947785" cy="4196080"/>
          </a:xfrm>
        </p:spPr>
        <p:txBody>
          <a:bodyPr>
            <a:normAutofit/>
          </a:bodyPr>
          <a:p>
            <a:pPr algn="just"/>
            <a:r>
              <a:rPr lang="en-US" sz="2400" dirty="0">
                <a:latin typeface="Times New Roman" panose="02020603050405020304" pitchFamily="18" charset="0"/>
                <a:cs typeface="Times New Roman" panose="02020603050405020304" pitchFamily="18" charset="0"/>
                <a:sym typeface="+mn-ea"/>
              </a:rPr>
              <a:t>This report on the topic of “automated car damage detection system” is created and discussed</a:t>
            </a:r>
            <a:r>
              <a:rPr lang="en-US" sz="2400" dirty="0" smtClean="0">
                <a:latin typeface="Times New Roman" panose="02020603050405020304" pitchFamily="18" charset="0"/>
                <a:cs typeface="Times New Roman" panose="02020603050405020304" pitchFamily="18" charset="0"/>
                <a:sym typeface="+mn-ea"/>
              </a:rPr>
              <a:t>.</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sym typeface="+mn-ea"/>
              </a:rPr>
              <a:t>The creation of the system for implementation of the detection system of car damage is automated and there is no requirement for any manual or human effort.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sym typeface="+mn-ea"/>
              </a:rPr>
              <a:t>The </a:t>
            </a:r>
            <a:r>
              <a:rPr lang="en-US" sz="2400" dirty="0">
                <a:latin typeface="Times New Roman" panose="02020603050405020304" pitchFamily="18" charset="0"/>
                <a:cs typeface="Times New Roman" panose="02020603050405020304" pitchFamily="18" charset="0"/>
                <a:sym typeface="+mn-ea"/>
              </a:rPr>
              <a:t>dataset that is used in this project is attached to this report. The entire system for the detection of damaged cars is based on the dataset. </a:t>
            </a:r>
            <a:endParaRPr lang="en-US" sz="2400" dirty="0">
              <a:latin typeface="Times New Roman" panose="02020603050405020304" pitchFamily="18" charset="0"/>
              <a:cs typeface="Times New Roman" panose="02020603050405020304" pitchFamily="18" charset="0"/>
            </a:endParaRPr>
          </a:p>
          <a:p>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dirty="0">
                <a:latin typeface="Times New Roman" panose="02020603050405020304" pitchFamily="18" charset="0"/>
                <a:cs typeface="Times New Roman" panose="02020603050405020304" pitchFamily="18" charset="0"/>
                <a:sym typeface="+mn-ea"/>
              </a:rPr>
              <a:t>Conclusion</a:t>
            </a:r>
            <a:br>
              <a:rPr lang="en-US" dirty="0"/>
            </a:br>
            <a:endParaRPr lang="en-US"/>
          </a:p>
        </p:txBody>
      </p:sp>
      <p:sp>
        <p:nvSpPr>
          <p:cNvPr id="3" name="Content Placeholder 2"/>
          <p:cNvSpPr>
            <a:spLocks noGrp="1"/>
          </p:cNvSpPr>
          <p:nvPr>
            <p:ph sz="half" idx="1"/>
          </p:nvPr>
        </p:nvSpPr>
        <p:spPr>
          <a:xfrm>
            <a:off x="1102995" y="2060575"/>
            <a:ext cx="8947785" cy="4196080"/>
          </a:xfrm>
        </p:spPr>
        <p:txBody>
          <a:bodyPr>
            <a:normAutofit/>
          </a:bodyPr>
          <a:p>
            <a:pPr algn="just"/>
            <a:r>
              <a:rPr lang="en-US" sz="3000" dirty="0">
                <a:latin typeface="Times New Roman" panose="02020603050405020304" pitchFamily="18" charset="0"/>
                <a:cs typeface="Times New Roman" panose="02020603050405020304" pitchFamily="18" charset="0"/>
                <a:sym typeface="+mn-ea"/>
              </a:rPr>
              <a:t>The entire system for the detection of damaged cars is based on the dataset.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sym typeface="+mn-ea"/>
              </a:rPr>
              <a:t>The </a:t>
            </a:r>
            <a:r>
              <a:rPr lang="en-US" sz="3000" dirty="0">
                <a:latin typeface="Times New Roman" panose="02020603050405020304" pitchFamily="18" charset="0"/>
                <a:cs typeface="Times New Roman" panose="02020603050405020304" pitchFamily="18" charset="0"/>
                <a:sym typeface="+mn-ea"/>
              </a:rPr>
              <a:t>codes that are required for developing this system are written using python programming language on the </a:t>
            </a:r>
            <a:r>
              <a:rPr lang="en-US" sz="3000" dirty="0" err="1">
                <a:latin typeface="Times New Roman" panose="02020603050405020304" pitchFamily="18" charset="0"/>
                <a:cs typeface="Times New Roman" panose="02020603050405020304" pitchFamily="18" charset="0"/>
                <a:sym typeface="+mn-ea"/>
              </a:rPr>
              <a:t>jupyter</a:t>
            </a:r>
            <a:r>
              <a:rPr lang="en-US" sz="3000" dirty="0">
                <a:latin typeface="Times New Roman" panose="02020603050405020304" pitchFamily="18" charset="0"/>
                <a:cs typeface="Times New Roman" panose="02020603050405020304" pitchFamily="18" charset="0"/>
                <a:sym typeface="+mn-ea"/>
              </a:rPr>
              <a:t> notebook</a:t>
            </a:r>
            <a:r>
              <a:rPr lang="en-US" sz="3000" dirty="0" smtClean="0">
                <a:latin typeface="Times New Roman" panose="02020603050405020304" pitchFamily="18" charset="0"/>
                <a:cs typeface="Times New Roman" panose="02020603050405020304" pitchFamily="18" charset="0"/>
                <a:sym typeface="+mn-ea"/>
              </a:rPr>
              <a:t>.</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sym typeface="+mn-ea"/>
              </a:rPr>
              <a:t> </a:t>
            </a:r>
            <a:r>
              <a:rPr lang="en-US" sz="3000" dirty="0">
                <a:latin typeface="Times New Roman" panose="02020603050405020304" pitchFamily="18" charset="0"/>
                <a:cs typeface="Times New Roman" panose="02020603050405020304" pitchFamily="18" charset="0"/>
                <a:sym typeface="+mn-ea"/>
              </a:rPr>
              <a:t>The libraries of python are used here such as </a:t>
            </a:r>
            <a:r>
              <a:rPr lang="en-US" sz="3000" dirty="0" err="1">
                <a:latin typeface="Times New Roman" panose="02020603050405020304" pitchFamily="18" charset="0"/>
                <a:cs typeface="Times New Roman" panose="02020603050405020304" pitchFamily="18" charset="0"/>
                <a:sym typeface="+mn-ea"/>
              </a:rPr>
              <a:t>NumPy</a:t>
            </a:r>
            <a:r>
              <a:rPr lang="en-US" sz="3000" dirty="0">
                <a:latin typeface="Times New Roman" panose="02020603050405020304" pitchFamily="18" charset="0"/>
                <a:cs typeface="Times New Roman" panose="02020603050405020304" pitchFamily="18" charset="0"/>
                <a:sym typeface="+mn-ea"/>
              </a:rPr>
              <a:t>, panda, and more.</a:t>
            </a:r>
            <a:endParaRPr lang="en-US" sz="3000" dirty="0">
              <a:latin typeface="Times New Roman" panose="02020603050405020304" pitchFamily="18" charset="0"/>
              <a:cs typeface="Times New Roman" panose="02020603050405020304" pitchFamily="18" charset="0"/>
            </a:endParaRPr>
          </a:p>
          <a:p>
            <a:endParaRPr lang="en-US" sz="3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dirty="0">
                <a:latin typeface="Times New Roman" panose="02020603050405020304" pitchFamily="18" charset="0"/>
                <a:cs typeface="Times New Roman" panose="02020603050405020304" pitchFamily="18" charset="0"/>
                <a:sym typeface="+mn-ea"/>
              </a:rPr>
              <a:t>Conclusion</a:t>
            </a:r>
            <a:br>
              <a:rPr lang="en-US" dirty="0"/>
            </a:br>
            <a:endParaRPr lang="en-US"/>
          </a:p>
        </p:txBody>
      </p:sp>
      <p:sp>
        <p:nvSpPr>
          <p:cNvPr id="3" name="Content Placeholder 2"/>
          <p:cNvSpPr>
            <a:spLocks noGrp="1"/>
          </p:cNvSpPr>
          <p:nvPr>
            <p:ph sz="half" idx="1"/>
          </p:nvPr>
        </p:nvSpPr>
        <p:spPr>
          <a:xfrm>
            <a:off x="1102995" y="2060575"/>
            <a:ext cx="8947785" cy="4196080"/>
          </a:xfrm>
        </p:spPr>
        <p:txBody>
          <a:bodyPr>
            <a:normAutofit/>
          </a:bodyPr>
          <a:p>
            <a:r>
              <a:rPr lang="en-US" sz="3200" dirty="0">
                <a:latin typeface="Times New Roman" panose="02020603050405020304" pitchFamily="18" charset="0"/>
                <a:cs typeface="Times New Roman" panose="02020603050405020304" pitchFamily="18" charset="0"/>
                <a:sym typeface="+mn-ea"/>
              </a:rPr>
              <a:t>In addition to that, this research work on system development is developed with consideration of all the legal, ethical, and commercial issues</a:t>
            </a:r>
            <a:r>
              <a:rPr lang="en-US" sz="3200" dirty="0" smtClean="0">
                <a:latin typeface="Times New Roman" panose="02020603050405020304" pitchFamily="18" charset="0"/>
                <a:cs typeface="Times New Roman" panose="02020603050405020304" pitchFamily="18" charset="0"/>
                <a:sym typeface="+mn-ea"/>
              </a:rPr>
              <a:t>.</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sym typeface="+mn-ea"/>
              </a:rPr>
              <a:t> </a:t>
            </a:r>
            <a:r>
              <a:rPr lang="en-US" sz="3200" dirty="0">
                <a:latin typeface="Times New Roman" panose="02020603050405020304" pitchFamily="18" charset="0"/>
                <a:cs typeface="Times New Roman" panose="02020603050405020304" pitchFamily="18" charset="0"/>
                <a:sym typeface="+mn-ea"/>
              </a:rPr>
              <a:t>It can be stated that this report does not evaluate any rules or regulations that are made for the development of any system using machine learning.</a:t>
            </a:r>
            <a:endParaRPr lang="en-US" sz="3200" dirty="0">
              <a:latin typeface="Times New Roman" panose="02020603050405020304" pitchFamily="18" charset="0"/>
              <a:cs typeface="Times New Roman" panose="02020603050405020304" pitchFamily="18" charset="0"/>
            </a:endParaRPr>
          </a:p>
          <a:p>
            <a:endParaRPr lang="en-US" sz="3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dirty="0">
                <a:latin typeface="Times New Roman" panose="02020603050405020304" pitchFamily="18" charset="0"/>
                <a:cs typeface="Times New Roman" panose="02020603050405020304" pitchFamily="18" charset="0"/>
                <a:sym typeface="+mn-ea"/>
              </a:rPr>
              <a:t>Conclusion</a:t>
            </a:r>
            <a:br>
              <a:rPr lang="en-US" dirty="0"/>
            </a:br>
            <a:endParaRPr lang="en-US"/>
          </a:p>
        </p:txBody>
      </p:sp>
      <p:sp>
        <p:nvSpPr>
          <p:cNvPr id="3" name="Content Placeholder 2"/>
          <p:cNvSpPr>
            <a:spLocks noGrp="1"/>
          </p:cNvSpPr>
          <p:nvPr>
            <p:ph sz="half" idx="1"/>
          </p:nvPr>
        </p:nvSpPr>
        <p:spPr>
          <a:xfrm>
            <a:off x="1102995" y="2060575"/>
            <a:ext cx="8948420" cy="4196080"/>
          </a:xfrm>
        </p:spPr>
        <p:txBody>
          <a:bodyPr>
            <a:normAutofit/>
          </a:bodyPr>
          <a:p>
            <a:pPr algn="just"/>
            <a:r>
              <a:rPr lang="en-US" sz="3200" dirty="0">
                <a:latin typeface="Times New Roman" panose="02020603050405020304" pitchFamily="18" charset="0"/>
                <a:cs typeface="Times New Roman" panose="02020603050405020304" pitchFamily="18" charset="0"/>
                <a:sym typeface="+mn-ea"/>
              </a:rPr>
              <a:t>The model that is created in this research work can be further improved.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sym typeface="+mn-ea"/>
              </a:rPr>
              <a:t>In </a:t>
            </a:r>
            <a:r>
              <a:rPr lang="en-US" sz="3200" dirty="0">
                <a:latin typeface="Times New Roman" panose="02020603050405020304" pitchFamily="18" charset="0"/>
                <a:cs typeface="Times New Roman" panose="02020603050405020304" pitchFamily="18" charset="0"/>
                <a:sym typeface="+mn-ea"/>
              </a:rPr>
              <a:t>order to improve the developed system another dataset can be used which contains a wider range of information or data.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sym typeface="+mn-ea"/>
              </a:rPr>
              <a:t>The </a:t>
            </a:r>
            <a:r>
              <a:rPr lang="en-US" sz="3200" dirty="0">
                <a:latin typeface="Times New Roman" panose="02020603050405020304" pitchFamily="18" charset="0"/>
                <a:cs typeface="Times New Roman" panose="02020603050405020304" pitchFamily="18" charset="0"/>
                <a:sym typeface="+mn-ea"/>
              </a:rPr>
              <a:t>entire system can be developed on the cloud with the use of more durable and secure hardware</a:t>
            </a:r>
            <a:r>
              <a:rPr lang="en-US" sz="3200" dirty="0" smtClean="0">
                <a:latin typeface="Times New Roman" panose="02020603050405020304" pitchFamily="18" charset="0"/>
                <a:cs typeface="Times New Roman" panose="02020603050405020304" pitchFamily="18" charset="0"/>
                <a:sym typeface="+mn-ea"/>
              </a:rPr>
              <a:t>.</a:t>
            </a:r>
            <a:endParaRPr lang="en-US" sz="3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dirty="0" smtClean="0">
                <a:latin typeface="Times New Roman" panose="02020603050405020304" pitchFamily="18" charset="0"/>
                <a:cs typeface="Times New Roman" panose="02020603050405020304" pitchFamily="18" charset="0"/>
                <a:sym typeface="+mn-ea"/>
              </a:rPr>
              <a:t>Reference </a:t>
            </a:r>
            <a:endParaRPr lang="en-US"/>
          </a:p>
        </p:txBody>
      </p:sp>
      <p:sp>
        <p:nvSpPr>
          <p:cNvPr id="3" name="Content Placeholder 2"/>
          <p:cNvSpPr>
            <a:spLocks noGrp="1"/>
          </p:cNvSpPr>
          <p:nvPr>
            <p:ph sz="half" idx="1"/>
          </p:nvPr>
        </p:nvSpPr>
        <p:spPr>
          <a:xfrm>
            <a:off x="1102995" y="1696720"/>
            <a:ext cx="8947785" cy="4196080"/>
          </a:xfrm>
        </p:spPr>
        <p:txBody>
          <a:bodyPr>
            <a:noAutofit/>
          </a:bodyPr>
          <a:p>
            <a:pPr algn="just"/>
            <a:r>
              <a:rPr lang="en-US" sz="1900" dirty="0" err="1">
                <a:latin typeface="Times New Roman" panose="02020603050405020304" pitchFamily="18" charset="0"/>
                <a:cs typeface="Times New Roman" panose="02020603050405020304" pitchFamily="18" charset="0"/>
                <a:sym typeface="+mn-ea"/>
              </a:rPr>
              <a:t>Patil</a:t>
            </a:r>
            <a:r>
              <a:rPr lang="en-US" sz="1900" dirty="0">
                <a:latin typeface="Times New Roman" panose="02020603050405020304" pitchFamily="18" charset="0"/>
                <a:cs typeface="Times New Roman" panose="02020603050405020304" pitchFamily="18" charset="0"/>
                <a:sym typeface="+mn-ea"/>
              </a:rPr>
              <a:t>, D.D., Shah, T., </a:t>
            </a:r>
            <a:r>
              <a:rPr lang="en-US" sz="1900" dirty="0" err="1">
                <a:latin typeface="Times New Roman" panose="02020603050405020304" pitchFamily="18" charset="0"/>
                <a:cs typeface="Times New Roman" panose="02020603050405020304" pitchFamily="18" charset="0"/>
                <a:sym typeface="+mn-ea"/>
              </a:rPr>
              <a:t>Konuri</a:t>
            </a:r>
            <a:r>
              <a:rPr lang="en-US" sz="1900" dirty="0">
                <a:latin typeface="Times New Roman" panose="02020603050405020304" pitchFamily="18" charset="0"/>
                <a:cs typeface="Times New Roman" panose="02020603050405020304" pitchFamily="18" charset="0"/>
                <a:sym typeface="+mn-ea"/>
              </a:rPr>
              <a:t>, S., </a:t>
            </a:r>
            <a:r>
              <a:rPr lang="en-US" sz="1900" dirty="0" err="1">
                <a:latin typeface="Times New Roman" panose="02020603050405020304" pitchFamily="18" charset="0"/>
                <a:cs typeface="Times New Roman" panose="02020603050405020304" pitchFamily="18" charset="0"/>
                <a:sym typeface="+mn-ea"/>
              </a:rPr>
              <a:t>Challa</a:t>
            </a:r>
            <a:r>
              <a:rPr lang="en-US" sz="1900" dirty="0">
                <a:latin typeface="Times New Roman" panose="02020603050405020304" pitchFamily="18" charset="0"/>
                <a:cs typeface="Times New Roman" panose="02020603050405020304" pitchFamily="18" charset="0"/>
                <a:sym typeface="+mn-ea"/>
              </a:rPr>
              <a:t>, A.K. and </a:t>
            </a:r>
            <a:r>
              <a:rPr lang="en-US" sz="1900" dirty="0" err="1">
                <a:latin typeface="Times New Roman" panose="02020603050405020304" pitchFamily="18" charset="0"/>
                <a:cs typeface="Times New Roman" panose="02020603050405020304" pitchFamily="18" charset="0"/>
                <a:sym typeface="+mn-ea"/>
              </a:rPr>
              <a:t>Rawool</a:t>
            </a:r>
            <a:r>
              <a:rPr lang="en-US" sz="1900" dirty="0">
                <a:latin typeface="Times New Roman" panose="02020603050405020304" pitchFamily="18" charset="0"/>
                <a:cs typeface="Times New Roman" panose="02020603050405020304" pitchFamily="18" charset="0"/>
                <a:sym typeface="+mn-ea"/>
              </a:rPr>
              <a:t>, R., 2019. Car Accident Detection and Car Health Monitoring using IoT. International Journal of Research in Engineering, Science and Management, 2(4), pp.22-26.</a:t>
            </a:r>
            <a:endParaRPr lang="en-US" sz="1900" dirty="0">
              <a:latin typeface="Times New Roman" panose="02020603050405020304" pitchFamily="18" charset="0"/>
              <a:cs typeface="Times New Roman" panose="02020603050405020304" pitchFamily="18" charset="0"/>
            </a:endParaRPr>
          </a:p>
          <a:p>
            <a:pPr algn="just"/>
            <a:r>
              <a:rPr lang="en-US" sz="1900" dirty="0" err="1">
                <a:latin typeface="Times New Roman" panose="02020603050405020304" pitchFamily="18" charset="0"/>
                <a:cs typeface="Times New Roman" panose="02020603050405020304" pitchFamily="18" charset="0"/>
                <a:sym typeface="+mn-ea"/>
              </a:rPr>
              <a:t>Murshed</a:t>
            </a:r>
            <a:r>
              <a:rPr lang="en-US" sz="1900" dirty="0">
                <a:latin typeface="Times New Roman" panose="02020603050405020304" pitchFamily="18" charset="0"/>
                <a:cs typeface="Times New Roman" panose="02020603050405020304" pitchFamily="18" charset="0"/>
                <a:sym typeface="+mn-ea"/>
              </a:rPr>
              <a:t>, M. and Chowdhury, M.S., 2019, January. An IoT based car accident prevention and detection system with smart brake control. In Proc. Int. Conf. Appl. </a:t>
            </a:r>
            <a:r>
              <a:rPr lang="en-US" sz="1900" dirty="0" err="1">
                <a:latin typeface="Times New Roman" panose="02020603050405020304" pitchFamily="18" charset="0"/>
                <a:cs typeface="Times New Roman" panose="02020603050405020304" pitchFamily="18" charset="0"/>
                <a:sym typeface="+mn-ea"/>
              </a:rPr>
              <a:t>Techn</a:t>
            </a:r>
            <a:r>
              <a:rPr lang="en-US" sz="1900" dirty="0">
                <a:latin typeface="Times New Roman" panose="02020603050405020304" pitchFamily="18" charset="0"/>
                <a:cs typeface="Times New Roman" panose="02020603050405020304" pitchFamily="18" charset="0"/>
                <a:sym typeface="+mn-ea"/>
              </a:rPr>
              <a:t>. Inf. Sci.(</a:t>
            </a:r>
            <a:r>
              <a:rPr lang="en-US" sz="1900" dirty="0" err="1">
                <a:latin typeface="Times New Roman" panose="02020603050405020304" pitchFamily="18" charset="0"/>
                <a:cs typeface="Times New Roman" panose="02020603050405020304" pitchFamily="18" charset="0"/>
                <a:sym typeface="+mn-ea"/>
              </a:rPr>
              <a:t>iCATIS</a:t>
            </a:r>
            <a:r>
              <a:rPr lang="en-US" sz="1900" dirty="0">
                <a:latin typeface="Times New Roman" panose="02020603050405020304" pitchFamily="18" charset="0"/>
                <a:cs typeface="Times New Roman" panose="02020603050405020304" pitchFamily="18" charset="0"/>
                <a:sym typeface="+mn-ea"/>
              </a:rPr>
              <a:t>) (Vol. 23).</a:t>
            </a:r>
            <a:endParaRPr lang="en-US" sz="1900" dirty="0">
              <a:latin typeface="Times New Roman" panose="02020603050405020304" pitchFamily="18" charset="0"/>
              <a:cs typeface="Times New Roman" panose="02020603050405020304" pitchFamily="18" charset="0"/>
            </a:endParaRPr>
          </a:p>
          <a:p>
            <a:pPr algn="just"/>
            <a:r>
              <a:rPr lang="en-US" sz="1900" dirty="0" err="1">
                <a:latin typeface="Times New Roman" panose="02020603050405020304" pitchFamily="18" charset="0"/>
                <a:cs typeface="Times New Roman" panose="02020603050405020304" pitchFamily="18" charset="0"/>
                <a:sym typeface="+mn-ea"/>
              </a:rPr>
              <a:t>Pathik</a:t>
            </a:r>
            <a:r>
              <a:rPr lang="en-US" sz="1900" dirty="0">
                <a:latin typeface="Times New Roman" panose="02020603050405020304" pitchFamily="18" charset="0"/>
                <a:cs typeface="Times New Roman" panose="02020603050405020304" pitchFamily="18" charset="0"/>
                <a:sym typeface="+mn-ea"/>
              </a:rPr>
              <a:t>, N., Gupta, R.K., </a:t>
            </a:r>
            <a:r>
              <a:rPr lang="en-US" sz="1900" dirty="0" err="1">
                <a:latin typeface="Times New Roman" panose="02020603050405020304" pitchFamily="18" charset="0"/>
                <a:cs typeface="Times New Roman" panose="02020603050405020304" pitchFamily="18" charset="0"/>
                <a:sym typeface="+mn-ea"/>
              </a:rPr>
              <a:t>Sahu</a:t>
            </a:r>
            <a:r>
              <a:rPr lang="en-US" sz="1900" dirty="0">
                <a:latin typeface="Times New Roman" panose="02020603050405020304" pitchFamily="18" charset="0"/>
                <a:cs typeface="Times New Roman" panose="02020603050405020304" pitchFamily="18" charset="0"/>
                <a:sym typeface="+mn-ea"/>
              </a:rPr>
              <a:t>, Y., Sharma, A., </a:t>
            </a:r>
            <a:r>
              <a:rPr lang="en-US" sz="1900" dirty="0" err="1">
                <a:latin typeface="Times New Roman" panose="02020603050405020304" pitchFamily="18" charset="0"/>
                <a:cs typeface="Times New Roman" panose="02020603050405020304" pitchFamily="18" charset="0"/>
                <a:sym typeface="+mn-ea"/>
              </a:rPr>
              <a:t>Masud</a:t>
            </a:r>
            <a:r>
              <a:rPr lang="en-US" sz="1900" dirty="0">
                <a:latin typeface="Times New Roman" panose="02020603050405020304" pitchFamily="18" charset="0"/>
                <a:cs typeface="Times New Roman" panose="02020603050405020304" pitchFamily="18" charset="0"/>
                <a:sym typeface="+mn-ea"/>
              </a:rPr>
              <a:t>, M. and Baz, M., 2022. AI enabled accident detection and alert system using </a:t>
            </a:r>
            <a:r>
              <a:rPr lang="en-US" sz="1900" dirty="0" err="1">
                <a:latin typeface="Times New Roman" panose="02020603050405020304" pitchFamily="18" charset="0"/>
                <a:cs typeface="Times New Roman" panose="02020603050405020304" pitchFamily="18" charset="0"/>
                <a:sym typeface="+mn-ea"/>
              </a:rPr>
              <a:t>iot</a:t>
            </a:r>
            <a:r>
              <a:rPr lang="en-US" sz="1900" dirty="0">
                <a:latin typeface="Times New Roman" panose="02020603050405020304" pitchFamily="18" charset="0"/>
                <a:cs typeface="Times New Roman" panose="02020603050405020304" pitchFamily="18" charset="0"/>
                <a:sym typeface="+mn-ea"/>
              </a:rPr>
              <a:t> and deep learning for smart cities. Sustainability, 14(13), p.7701.</a:t>
            </a:r>
            <a:endParaRPr lang="en-US" sz="1900" dirty="0">
              <a:latin typeface="Times New Roman" panose="02020603050405020304" pitchFamily="18" charset="0"/>
              <a:cs typeface="Times New Roman" panose="02020603050405020304" pitchFamily="18" charset="0"/>
            </a:endParaRPr>
          </a:p>
          <a:p>
            <a:pPr algn="just"/>
            <a:r>
              <a:rPr lang="en-US" sz="1900" dirty="0" err="1">
                <a:latin typeface="Times New Roman" panose="02020603050405020304" pitchFamily="18" charset="0"/>
                <a:cs typeface="Times New Roman" panose="02020603050405020304" pitchFamily="18" charset="0"/>
                <a:sym typeface="+mn-ea"/>
              </a:rPr>
              <a:t>Azimi</a:t>
            </a:r>
            <a:r>
              <a:rPr lang="en-US" sz="1900" dirty="0">
                <a:latin typeface="Times New Roman" panose="02020603050405020304" pitchFamily="18" charset="0"/>
                <a:cs typeface="Times New Roman" panose="02020603050405020304" pitchFamily="18" charset="0"/>
                <a:sym typeface="+mn-ea"/>
              </a:rPr>
              <a:t>, M., </a:t>
            </a:r>
            <a:r>
              <a:rPr lang="en-US" sz="1900" dirty="0" err="1">
                <a:latin typeface="Times New Roman" panose="02020603050405020304" pitchFamily="18" charset="0"/>
                <a:cs typeface="Times New Roman" panose="02020603050405020304" pitchFamily="18" charset="0"/>
                <a:sym typeface="+mn-ea"/>
              </a:rPr>
              <a:t>Eslamlou</a:t>
            </a:r>
            <a:r>
              <a:rPr lang="en-US" sz="1900" dirty="0">
                <a:latin typeface="Times New Roman" panose="02020603050405020304" pitchFamily="18" charset="0"/>
                <a:cs typeface="Times New Roman" panose="02020603050405020304" pitchFamily="18" charset="0"/>
                <a:sym typeface="+mn-ea"/>
              </a:rPr>
              <a:t>, A.D. and </a:t>
            </a:r>
            <a:r>
              <a:rPr lang="en-US" sz="1900" dirty="0" err="1">
                <a:latin typeface="Times New Roman" panose="02020603050405020304" pitchFamily="18" charset="0"/>
                <a:cs typeface="Times New Roman" panose="02020603050405020304" pitchFamily="18" charset="0"/>
                <a:sym typeface="+mn-ea"/>
              </a:rPr>
              <a:t>Pekcan</a:t>
            </a:r>
            <a:r>
              <a:rPr lang="en-US" sz="1900" dirty="0">
                <a:latin typeface="Times New Roman" panose="02020603050405020304" pitchFamily="18" charset="0"/>
                <a:cs typeface="Times New Roman" panose="02020603050405020304" pitchFamily="18" charset="0"/>
                <a:sym typeface="+mn-ea"/>
              </a:rPr>
              <a:t>, G., 2020. Data-driven structural health monitoring and damage detection through deep learning: State-of-the-art review. Sensors, 20(10), p.2778.</a:t>
            </a:r>
            <a:endParaRPr lang="en-US" sz="1900" dirty="0">
              <a:latin typeface="Times New Roman" panose="02020603050405020304" pitchFamily="18" charset="0"/>
              <a:cs typeface="Times New Roman" panose="02020603050405020304" pitchFamily="18" charset="0"/>
            </a:endParaRPr>
          </a:p>
          <a:p>
            <a:pPr algn="just"/>
            <a:r>
              <a:rPr lang="en-US" sz="1900" dirty="0" err="1">
                <a:latin typeface="Times New Roman" panose="02020603050405020304" pitchFamily="18" charset="0"/>
                <a:cs typeface="Times New Roman" panose="02020603050405020304" pitchFamily="18" charset="0"/>
                <a:sym typeface="+mn-ea"/>
              </a:rPr>
              <a:t>Heidari</a:t>
            </a:r>
            <a:r>
              <a:rPr lang="en-US" sz="1900" dirty="0">
                <a:latin typeface="Times New Roman" panose="02020603050405020304" pitchFamily="18" charset="0"/>
                <a:cs typeface="Times New Roman" panose="02020603050405020304" pitchFamily="18" charset="0"/>
                <a:sym typeface="+mn-ea"/>
              </a:rPr>
              <a:t>, M.J., </a:t>
            </a:r>
            <a:r>
              <a:rPr lang="en-US" sz="1900" dirty="0" err="1">
                <a:latin typeface="Times New Roman" panose="02020603050405020304" pitchFamily="18" charset="0"/>
                <a:cs typeface="Times New Roman" panose="02020603050405020304" pitchFamily="18" charset="0"/>
                <a:sym typeface="+mn-ea"/>
              </a:rPr>
              <a:t>Najafi</a:t>
            </a:r>
            <a:r>
              <a:rPr lang="en-US" sz="1900" dirty="0">
                <a:latin typeface="Times New Roman" panose="02020603050405020304" pitchFamily="18" charset="0"/>
                <a:cs typeface="Times New Roman" panose="02020603050405020304" pitchFamily="18" charset="0"/>
                <a:sym typeface="+mn-ea"/>
              </a:rPr>
              <a:t>, A. and Borges, J.G., 2022. Forest Roads Damage Detection Based on Objected Detection Deep Learning Algorithms</a:t>
            </a:r>
            <a:r>
              <a:rPr lang="en-US" sz="1900" dirty="0" smtClean="0">
                <a:latin typeface="Times New Roman" panose="02020603050405020304" pitchFamily="18" charset="0"/>
                <a:cs typeface="Times New Roman" panose="02020603050405020304" pitchFamily="18" charset="0"/>
                <a:sym typeface="+mn-ea"/>
              </a:rPr>
              <a:t>.</a:t>
            </a:r>
            <a:endParaRPr lang="en-US" sz="19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677139" y="1274763"/>
            <a:ext cx="8842484" cy="4973637"/>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dirty="0">
                <a:latin typeface="Times New Roman" panose="02020603050405020304" pitchFamily="18" charset="0"/>
                <a:cs typeface="Times New Roman" panose="02020603050405020304" pitchFamily="18" charset="0"/>
                <a:sym typeface="+mn-ea"/>
              </a:rPr>
              <a:t>Introduction</a:t>
            </a:r>
            <a:br>
              <a:rPr lang="en-US" dirty="0">
                <a:latin typeface="Times New Roman" panose="02020603050405020304" pitchFamily="18" charset="0"/>
                <a:cs typeface="Times New Roman" panose="02020603050405020304" pitchFamily="18" charset="0"/>
                <a:sym typeface="+mn-ea"/>
              </a:rPr>
            </a:br>
            <a:br>
              <a:rPr lang="en-US" dirty="0">
                <a:latin typeface="Times New Roman" panose="02020603050405020304" pitchFamily="18" charset="0"/>
                <a:cs typeface="Times New Roman" panose="02020603050405020304" pitchFamily="18" charset="0"/>
                <a:sym typeface="+mn-ea"/>
              </a:rPr>
            </a:br>
            <a:br>
              <a:rPr lang="en-US" dirty="0">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sz="half" idx="1"/>
          </p:nvPr>
        </p:nvSpPr>
        <p:spPr>
          <a:xfrm>
            <a:off x="1102995" y="2060575"/>
            <a:ext cx="5570220" cy="4196080"/>
          </a:xfrm>
        </p:spPr>
        <p:txBody>
          <a:bodyPr/>
          <a:p>
            <a:r>
              <a:rPr lang="en-US" sz="2400" dirty="0">
                <a:latin typeface="Times New Roman" panose="02020603050405020304" pitchFamily="18" charset="0"/>
                <a:cs typeface="Times New Roman" panose="02020603050405020304" pitchFamily="18" charset="0"/>
                <a:sym typeface="+mn-ea"/>
              </a:rPr>
              <a:t>This research paper is discussing the car damage detection system and its implementation over the “automated car damage detection system”.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sym typeface="+mn-ea"/>
              </a:rPr>
              <a:t>A </a:t>
            </a:r>
            <a:r>
              <a:rPr lang="en-US" sz="2400" dirty="0">
                <a:latin typeface="Times New Roman" panose="02020603050405020304" pitchFamily="18" charset="0"/>
                <a:cs typeface="Times New Roman" panose="02020603050405020304" pitchFamily="18" charset="0"/>
                <a:sym typeface="+mn-ea"/>
              </a:rPr>
              <a:t>system for the detection of car damage is going to be created with the use of the programming language python.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sym typeface="+mn-ea"/>
              </a:rPr>
              <a:t>The </a:t>
            </a:r>
            <a:r>
              <a:rPr lang="en-US" sz="2400" dirty="0">
                <a:latin typeface="Times New Roman" panose="02020603050405020304" pitchFamily="18" charset="0"/>
                <a:cs typeface="Times New Roman" panose="02020603050405020304" pitchFamily="18" charset="0"/>
                <a:sym typeface="+mn-ea"/>
              </a:rPr>
              <a:t>python programming language will be written on the software platform </a:t>
            </a:r>
            <a:r>
              <a:rPr lang="en-US" sz="2400" dirty="0" err="1">
                <a:latin typeface="Times New Roman" panose="02020603050405020304" pitchFamily="18" charset="0"/>
                <a:cs typeface="Times New Roman" panose="02020603050405020304" pitchFamily="18" charset="0"/>
                <a:sym typeface="+mn-ea"/>
              </a:rPr>
              <a:t>Jupyter</a:t>
            </a:r>
            <a:r>
              <a:rPr lang="en-US" sz="2400" dirty="0">
                <a:latin typeface="Times New Roman" panose="02020603050405020304" pitchFamily="18" charset="0"/>
                <a:cs typeface="Times New Roman" panose="02020603050405020304" pitchFamily="18" charset="0"/>
                <a:sym typeface="+mn-ea"/>
              </a:rPr>
              <a:t> Notebook.</a:t>
            </a:r>
            <a:endParaRPr lang="en-US" sz="2400" dirty="0">
              <a:latin typeface="Times New Roman" panose="02020603050405020304" pitchFamily="18" charset="0"/>
              <a:cs typeface="Times New Roman" panose="02020603050405020304" pitchFamily="18" charset="0"/>
            </a:endParaRPr>
          </a:p>
          <a:p>
            <a:endParaRPr lang="en-US" sz="2400"/>
          </a:p>
        </p:txBody>
      </p:sp>
      <p:pic>
        <p:nvPicPr>
          <p:cNvPr id="1028" name="Picture 4" descr="Why Estimating Car Damage with Machine Learning Is Hard | Altoros"/>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7150735" y="2386965"/>
            <a:ext cx="4396105" cy="32461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dirty="0">
                <a:latin typeface="Times New Roman" panose="02020603050405020304" pitchFamily="18" charset="0"/>
                <a:cs typeface="Times New Roman" panose="02020603050405020304" pitchFamily="18" charset="0"/>
                <a:sym typeface="+mn-ea"/>
              </a:rPr>
              <a:t>Introduction</a:t>
            </a:r>
            <a:br>
              <a:rPr lang="en-US" dirty="0">
                <a:latin typeface="Times New Roman" panose="02020603050405020304" pitchFamily="18" charset="0"/>
                <a:cs typeface="Times New Roman" panose="02020603050405020304" pitchFamily="18" charset="0"/>
                <a:sym typeface="+mn-ea"/>
              </a:rPr>
            </a:br>
            <a:br>
              <a:rPr lang="en-US" dirty="0">
                <a:latin typeface="Times New Roman" panose="02020603050405020304" pitchFamily="18" charset="0"/>
                <a:cs typeface="Times New Roman" panose="02020603050405020304" pitchFamily="18" charset="0"/>
                <a:sym typeface="+mn-ea"/>
              </a:rPr>
            </a:br>
            <a:br>
              <a:rPr lang="en-US" dirty="0">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sz="half" idx="1"/>
          </p:nvPr>
        </p:nvSpPr>
        <p:spPr>
          <a:xfrm>
            <a:off x="1102995" y="2060575"/>
            <a:ext cx="5777230" cy="4196080"/>
          </a:xfrm>
        </p:spPr>
        <p:txBody>
          <a:bodyPr>
            <a:noAutofit/>
          </a:bodyPr>
          <a:p>
            <a:pPr algn="just"/>
            <a:r>
              <a:rPr lang="en-US" sz="2400" dirty="0">
                <a:latin typeface="Times New Roman" panose="02020603050405020304" pitchFamily="18" charset="0"/>
                <a:cs typeface="Times New Roman" panose="02020603050405020304" pitchFamily="18" charset="0"/>
                <a:sym typeface="+mn-ea"/>
              </a:rPr>
              <a:t>The automobile industry is expanding day by day with its advanced technologies along with the growing insurance market for automobiles.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sym typeface="+mn-ea"/>
              </a:rPr>
              <a:t>As </a:t>
            </a:r>
            <a:r>
              <a:rPr lang="en-US" sz="2400" dirty="0">
                <a:latin typeface="Times New Roman" panose="02020603050405020304" pitchFamily="18" charset="0"/>
                <a:cs typeface="Times New Roman" panose="02020603050405020304" pitchFamily="18" charset="0"/>
                <a:sym typeface="+mn-ea"/>
              </a:rPr>
              <a:t>with the advanced technologies of automobiles, the accidents and damages of cars are an important topic that needs to be observed.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sym typeface="+mn-ea"/>
              </a:rPr>
              <a:t>In </a:t>
            </a:r>
            <a:r>
              <a:rPr lang="en-US" sz="2400" dirty="0">
                <a:latin typeface="Times New Roman" panose="02020603050405020304" pitchFamily="18" charset="0"/>
                <a:cs typeface="Times New Roman" panose="02020603050405020304" pitchFamily="18" charset="0"/>
                <a:sym typeface="+mn-ea"/>
              </a:rPr>
              <a:t>any occurrence of any accident, the claims for the damaged car are filled in a traditional way of form fill up.</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6" name="Content Placeholder 5"/>
          <p:cNvPicPr>
            <a:picLocks noChangeAspect="1"/>
          </p:cNvPicPr>
          <p:nvPr>
            <p:ph sz="half" idx="2"/>
          </p:nvPr>
        </p:nvPicPr>
        <p:blipFill>
          <a:blip r:embed="rId1"/>
          <a:stretch>
            <a:fillRect/>
          </a:stretch>
        </p:blipFill>
        <p:spPr>
          <a:xfrm>
            <a:off x="7005320" y="2849880"/>
            <a:ext cx="4396105" cy="26168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dirty="0">
                <a:latin typeface="Times New Roman" panose="02020603050405020304" pitchFamily="18" charset="0"/>
                <a:cs typeface="Times New Roman" panose="02020603050405020304" pitchFamily="18" charset="0"/>
                <a:sym typeface="+mn-ea"/>
              </a:rPr>
              <a:t>Introduction</a:t>
            </a:r>
            <a:br>
              <a:rPr lang="en-US" dirty="0">
                <a:latin typeface="Times New Roman" panose="02020603050405020304" pitchFamily="18" charset="0"/>
                <a:cs typeface="Times New Roman" panose="02020603050405020304" pitchFamily="18" charset="0"/>
                <a:sym typeface="+mn-ea"/>
              </a:rPr>
            </a:br>
            <a:br>
              <a:rPr lang="en-US" dirty="0">
                <a:latin typeface="Times New Roman" panose="02020603050405020304" pitchFamily="18" charset="0"/>
                <a:cs typeface="Times New Roman" panose="02020603050405020304" pitchFamily="18" charset="0"/>
                <a:sym typeface="+mn-ea"/>
              </a:rPr>
            </a:br>
            <a:br>
              <a:rPr lang="en-US" dirty="0">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sz="half" idx="1"/>
          </p:nvPr>
        </p:nvSpPr>
        <p:spPr>
          <a:xfrm>
            <a:off x="1102995" y="2060575"/>
            <a:ext cx="5372735" cy="4196080"/>
          </a:xfrm>
        </p:spPr>
        <p:txBody>
          <a:bodyPr>
            <a:noAutofit/>
          </a:bodyPr>
          <a:p>
            <a:pPr algn="just"/>
            <a:r>
              <a:rPr lang="en-US" sz="1900" dirty="0">
                <a:latin typeface="Times New Roman" panose="02020603050405020304" pitchFamily="18" charset="0"/>
                <a:cs typeface="Times New Roman" panose="02020603050405020304" pitchFamily="18" charset="0"/>
                <a:sym typeface="+mn-ea"/>
              </a:rPr>
              <a:t>In the traditional process, an inspector needs to physically analyze the car for assessing the entirety of the damage and the estimation of the cost to repair the damaged car. </a:t>
            </a:r>
            <a:endParaRPr lang="en-US" sz="1900" dirty="0" smtClean="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sym typeface="+mn-ea"/>
              </a:rPr>
              <a:t>In </a:t>
            </a:r>
            <a:r>
              <a:rPr lang="en-US" sz="1900" dirty="0">
                <a:latin typeface="Times New Roman" panose="02020603050405020304" pitchFamily="18" charset="0"/>
                <a:cs typeface="Times New Roman" panose="02020603050405020304" pitchFamily="18" charset="0"/>
                <a:sym typeface="+mn-ea"/>
              </a:rPr>
              <a:t>the traditional way, there are always chances of accusing errors as the process is manual, and chances of human error are high. And because of the mitigation of human error, an automatic detection system of car damage needs to be created using machine learning. </a:t>
            </a:r>
            <a:endParaRPr lang="en-US" sz="1900" dirty="0" smtClean="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sym typeface="+mn-ea"/>
              </a:rPr>
              <a:t>This </a:t>
            </a:r>
            <a:r>
              <a:rPr lang="en-US" sz="1900" dirty="0">
                <a:latin typeface="Times New Roman" panose="02020603050405020304" pitchFamily="18" charset="0"/>
                <a:cs typeface="Times New Roman" panose="02020603050405020304" pitchFamily="18" charset="0"/>
                <a:sym typeface="+mn-ea"/>
              </a:rPr>
              <a:t>will make the process remote-controlled and as well as the process will be more convenient. The detection system for car damage will be developed with the use of Convolution Neural Networks(CNN).</a:t>
            </a:r>
            <a:endParaRPr lang="en-US" sz="1900" dirty="0">
              <a:latin typeface="Times New Roman" panose="02020603050405020304" pitchFamily="18" charset="0"/>
              <a:cs typeface="Times New Roman" panose="02020603050405020304" pitchFamily="18" charset="0"/>
            </a:endParaRPr>
          </a:p>
          <a:p>
            <a:pPr marL="0" indent="0" algn="just">
              <a:buNone/>
            </a:pPr>
            <a:endParaRPr lang="en-US" sz="19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p:txBody>
      </p:sp>
      <p:pic>
        <p:nvPicPr>
          <p:cNvPr id="2050" name="Picture 2" descr="Automation for accident reports processing - FiveSdigital"/>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6734175" y="2633345"/>
            <a:ext cx="41275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dirty="0">
                <a:latin typeface="Times New Roman" panose="02020603050405020304" pitchFamily="18" charset="0"/>
                <a:cs typeface="Times New Roman" panose="02020603050405020304" pitchFamily="18" charset="0"/>
                <a:sym typeface="+mn-ea"/>
              </a:rPr>
              <a:t>Result and discussion</a:t>
            </a:r>
            <a:br>
              <a:rPr lang="en-US" b="1" dirty="0">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102995" y="2060575"/>
            <a:ext cx="9497060" cy="4196080"/>
          </a:xfrm>
        </p:spPr>
        <p:txBody>
          <a:bodyPr>
            <a:normAutofit/>
          </a:bodyPr>
          <a:p>
            <a:pPr algn="just"/>
            <a:r>
              <a:rPr lang="en-US" sz="2800" dirty="0">
                <a:latin typeface="Times New Roman" panose="02020603050405020304" pitchFamily="18" charset="0"/>
                <a:cs typeface="Times New Roman" panose="02020603050405020304" pitchFamily="18" charset="0"/>
                <a:sym typeface="+mn-ea"/>
              </a:rPr>
              <a:t>The result of the research work is received by importing the dataset in python and writing the required codes.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sym typeface="+mn-ea"/>
              </a:rPr>
              <a:t>The </a:t>
            </a:r>
            <a:r>
              <a:rPr lang="en-US" sz="2800" dirty="0">
                <a:latin typeface="Times New Roman" panose="02020603050405020304" pitchFamily="18" charset="0"/>
                <a:cs typeface="Times New Roman" panose="02020603050405020304" pitchFamily="18" charset="0"/>
                <a:sym typeface="+mn-ea"/>
              </a:rPr>
              <a:t>model that is developed for the detection of car damage functions of four stages which are validating the provided images of cars, then this need to be validated that the car is damaged.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sym typeface="+mn-ea"/>
              </a:rPr>
              <a:t>After </a:t>
            </a:r>
            <a:r>
              <a:rPr lang="en-US" sz="2800" dirty="0">
                <a:latin typeface="Times New Roman" panose="02020603050405020304" pitchFamily="18" charset="0"/>
                <a:cs typeface="Times New Roman" panose="02020603050405020304" pitchFamily="18" charset="0"/>
                <a:sym typeface="+mn-ea"/>
              </a:rPr>
              <a:t>the validation of the damaged car, the location of the damage is detected whether in front, side, or rear. </a:t>
            </a:r>
            <a:endParaRPr lang="en-US" sz="2800" dirty="0">
              <a:latin typeface="Times New Roman" panose="02020603050405020304" pitchFamily="18" charset="0"/>
              <a:cs typeface="Times New Roman" panose="02020603050405020304" pitchFamily="18" charset="0"/>
            </a:endParaRPr>
          </a:p>
          <a:p>
            <a:pPr algn="just"/>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dirty="0">
                <a:latin typeface="Times New Roman" panose="02020603050405020304" pitchFamily="18" charset="0"/>
                <a:cs typeface="Times New Roman" panose="02020603050405020304" pitchFamily="18" charset="0"/>
                <a:sym typeface="+mn-ea"/>
              </a:rPr>
              <a:t>Result and discussion</a:t>
            </a:r>
            <a:br>
              <a:rPr lang="en-US" b="1" dirty="0">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sz="half" idx="1"/>
          </p:nvPr>
        </p:nvSpPr>
        <p:spPr>
          <a:xfrm>
            <a:off x="1102995" y="2060575"/>
            <a:ext cx="8948420" cy="4196080"/>
          </a:xfrm>
        </p:spPr>
        <p:txBody>
          <a:bodyPr/>
          <a:p>
            <a:pPr algn="just"/>
            <a:r>
              <a:rPr lang="en-US" sz="2000" dirty="0" smtClean="0">
                <a:latin typeface="Times New Roman" panose="02020603050405020304" pitchFamily="18" charset="0"/>
                <a:cs typeface="Times New Roman" panose="02020603050405020304" pitchFamily="18" charset="0"/>
                <a:sym typeface="+mn-ea"/>
              </a:rPr>
              <a:t>Then the determination of the severity of the entire damage is calculated whether it is moderate, minor, or severe.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sym typeface="+mn-ea"/>
              </a:rPr>
              <a:t>A few tools and techniques of machine learning are used during the project work for collecting the dataset and the development of the system for detecting car damage automatically.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sym typeface="+mn-ea"/>
              </a:rPr>
              <a:t>The dataset is collected from the website “</a:t>
            </a:r>
            <a:r>
              <a:rPr lang="en-US" sz="2000" dirty="0" err="1" smtClean="0">
                <a:latin typeface="Times New Roman" panose="02020603050405020304" pitchFamily="18" charset="0"/>
                <a:cs typeface="Times New Roman" panose="02020603050405020304" pitchFamily="18" charset="0"/>
                <a:sym typeface="+mn-ea"/>
              </a:rPr>
              <a:t>Kaggle</a:t>
            </a:r>
            <a:r>
              <a:rPr lang="en-US" sz="2000" dirty="0" smtClean="0">
                <a:latin typeface="Times New Roman" panose="02020603050405020304" pitchFamily="18" charset="0"/>
                <a:cs typeface="Times New Roman" panose="02020603050405020304" pitchFamily="18" charset="0"/>
                <a:sym typeface="+mn-ea"/>
              </a:rPr>
              <a:t>”. In order to develop the system multiple libraries are imported from python.</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sym typeface="+mn-ea"/>
              </a:rPr>
              <a:t> The techniques that are used here during the project work are “tensor flow”, “</a:t>
            </a:r>
            <a:r>
              <a:rPr lang="en-US" sz="2000" dirty="0" err="1" smtClean="0">
                <a:latin typeface="Times New Roman" panose="02020603050405020304" pitchFamily="18" charset="0"/>
                <a:cs typeface="Times New Roman" panose="02020603050405020304" pitchFamily="18" charset="0"/>
                <a:sym typeface="+mn-ea"/>
              </a:rPr>
              <a:t>NumPy</a:t>
            </a:r>
            <a:r>
              <a:rPr lang="en-US" sz="2000" dirty="0" smtClean="0">
                <a:latin typeface="Times New Roman" panose="02020603050405020304" pitchFamily="18" charset="0"/>
                <a:cs typeface="Times New Roman" panose="02020603050405020304" pitchFamily="18" charset="0"/>
                <a:sym typeface="+mn-ea"/>
              </a:rPr>
              <a:t>”, “</a:t>
            </a:r>
            <a:r>
              <a:rPr lang="en-US" sz="2000" dirty="0" err="1" smtClean="0">
                <a:latin typeface="Times New Roman" panose="02020603050405020304" pitchFamily="18" charset="0"/>
                <a:cs typeface="Times New Roman" panose="02020603050405020304" pitchFamily="18" charset="0"/>
                <a:sym typeface="+mn-ea"/>
              </a:rPr>
              <a:t>Keras</a:t>
            </a:r>
            <a:r>
              <a:rPr lang="en-US" sz="2000" dirty="0" smtClean="0">
                <a:latin typeface="Times New Roman" panose="02020603050405020304" pitchFamily="18" charset="0"/>
                <a:cs typeface="Times New Roman" panose="02020603050405020304" pitchFamily="18" charset="0"/>
                <a:sym typeface="+mn-ea"/>
              </a:rPr>
              <a:t>”, and “Panda”. </a:t>
            </a:r>
            <a:endParaRPr lang="en-US" sz="2000" dirty="0" smtClean="0">
              <a:latin typeface="Times New Roman" panose="02020603050405020304" pitchFamily="18" charset="0"/>
              <a:cs typeface="Times New Roman" panose="02020603050405020304" pitchFamily="18" charset="0"/>
            </a:endParaRPr>
          </a:p>
          <a:p>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dirty="0">
                <a:latin typeface="Times New Roman" panose="02020603050405020304" pitchFamily="18" charset="0"/>
                <a:cs typeface="Times New Roman" panose="02020603050405020304" pitchFamily="18" charset="0"/>
                <a:sym typeface="+mn-ea"/>
              </a:rPr>
              <a:t>Result and discussion</a:t>
            </a:r>
            <a:br>
              <a:rPr lang="en-US" dirty="0"/>
            </a:br>
            <a:endParaRPr lang="en-US"/>
          </a:p>
        </p:txBody>
      </p:sp>
      <p:sp>
        <p:nvSpPr>
          <p:cNvPr id="3" name="Content Placeholder 2"/>
          <p:cNvSpPr>
            <a:spLocks noGrp="1"/>
          </p:cNvSpPr>
          <p:nvPr>
            <p:ph sz="half" idx="1"/>
          </p:nvPr>
        </p:nvSpPr>
        <p:spPr>
          <a:xfrm>
            <a:off x="1102995" y="2060575"/>
            <a:ext cx="5995035" cy="4196080"/>
          </a:xfrm>
        </p:spPr>
        <p:txBody>
          <a:bodyPr>
            <a:noAutofit/>
          </a:bodyPr>
          <a:p>
            <a:r>
              <a:rPr lang="en-US" sz="2400" dirty="0">
                <a:latin typeface="Times New Roman" panose="02020603050405020304" pitchFamily="18" charset="0"/>
                <a:cs typeface="Times New Roman" panose="02020603050405020304" pitchFamily="18" charset="0"/>
                <a:sym typeface="+mn-ea"/>
              </a:rPr>
              <a:t>“Tensor flow” and “</a:t>
            </a:r>
            <a:r>
              <a:rPr lang="en-US" sz="2400" dirty="0" err="1">
                <a:latin typeface="Times New Roman" panose="02020603050405020304" pitchFamily="18" charset="0"/>
                <a:cs typeface="Times New Roman" panose="02020603050405020304" pitchFamily="18" charset="0"/>
                <a:sym typeface="+mn-ea"/>
              </a:rPr>
              <a:t>Keras</a:t>
            </a:r>
            <a:r>
              <a:rPr lang="en-US" sz="2400" dirty="0">
                <a:latin typeface="Times New Roman" panose="02020603050405020304" pitchFamily="18" charset="0"/>
                <a:cs typeface="Times New Roman" panose="02020603050405020304" pitchFamily="18" charset="0"/>
                <a:sym typeface="+mn-ea"/>
              </a:rPr>
              <a:t>” is used here as deep learning library and the “</a:t>
            </a:r>
            <a:r>
              <a:rPr lang="en-US" sz="2400" dirty="0" err="1">
                <a:latin typeface="Times New Roman" panose="02020603050405020304" pitchFamily="18" charset="0"/>
                <a:cs typeface="Times New Roman" panose="02020603050405020304" pitchFamily="18" charset="0"/>
                <a:sym typeface="+mn-ea"/>
              </a:rPr>
              <a:t>NumPy</a:t>
            </a:r>
            <a:r>
              <a:rPr lang="en-US" sz="2400" dirty="0">
                <a:latin typeface="Times New Roman" panose="02020603050405020304" pitchFamily="18" charset="0"/>
                <a:cs typeface="Times New Roman" panose="02020603050405020304" pitchFamily="18" charset="0"/>
                <a:sym typeface="+mn-ea"/>
              </a:rPr>
              <a:t>” is the library for the calculation of scientific numerals.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sym typeface="+mn-ea"/>
              </a:rPr>
              <a:t>Other </a:t>
            </a:r>
            <a:r>
              <a:rPr lang="en-US" sz="2400" dirty="0">
                <a:latin typeface="Times New Roman" panose="02020603050405020304" pitchFamily="18" charset="0"/>
                <a:cs typeface="Times New Roman" panose="02020603050405020304" pitchFamily="18" charset="0"/>
                <a:sym typeface="+mn-ea"/>
              </a:rPr>
              <a:t>multiple libraries are also used and imported in python during the project wo0rk such as </a:t>
            </a:r>
            <a:r>
              <a:rPr lang="en-US" sz="2400" dirty="0" err="1">
                <a:latin typeface="Times New Roman" panose="02020603050405020304" pitchFamily="18" charset="0"/>
                <a:cs typeface="Times New Roman" panose="02020603050405020304" pitchFamily="18" charset="0"/>
                <a:sym typeface="+mn-ea"/>
              </a:rPr>
              <a:t>NumPy</a:t>
            </a:r>
            <a:r>
              <a:rPr lang="en-US" sz="2400" dirty="0">
                <a:latin typeface="Times New Roman" panose="02020603050405020304" pitchFamily="18" charset="0"/>
                <a:cs typeface="Times New Roman" panose="02020603050405020304" pitchFamily="18" charset="0"/>
                <a:sym typeface="+mn-ea"/>
              </a:rPr>
              <a:t>, Pandas, </a:t>
            </a:r>
            <a:r>
              <a:rPr lang="en-US" sz="2400" dirty="0" err="1">
                <a:latin typeface="Times New Roman" panose="02020603050405020304" pitchFamily="18" charset="0"/>
                <a:cs typeface="Times New Roman" panose="02020603050405020304" pitchFamily="18" charset="0"/>
                <a:sym typeface="+mn-ea"/>
              </a:rPr>
              <a:t>Matplotlib</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Sklearn</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Seaborn</a:t>
            </a:r>
            <a:r>
              <a:rPr lang="en-US" sz="2400" dirty="0">
                <a:latin typeface="Times New Roman" panose="02020603050405020304" pitchFamily="18" charset="0"/>
                <a:cs typeface="Times New Roman" panose="02020603050405020304" pitchFamily="18" charset="0"/>
                <a:sym typeface="+mn-ea"/>
              </a:rPr>
              <a:t>, Pickle, and </a:t>
            </a:r>
            <a:r>
              <a:rPr lang="en-US" sz="2400" dirty="0" err="1">
                <a:latin typeface="Times New Roman" panose="02020603050405020304" pitchFamily="18" charset="0"/>
                <a:cs typeface="Times New Roman" panose="02020603050405020304" pitchFamily="18" charset="0"/>
                <a:sym typeface="+mn-ea"/>
              </a:rPr>
              <a:t>IPython</a:t>
            </a:r>
            <a:r>
              <a:rPr lang="en-US" sz="2400" dirty="0">
                <a:latin typeface="Times New Roman" panose="02020603050405020304" pitchFamily="18" charset="0"/>
                <a:cs typeface="Times New Roman" panose="02020603050405020304" pitchFamily="18" charset="0"/>
                <a:sym typeface="+mn-ea"/>
              </a:rPr>
              <a:t>.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sym typeface="+mn-ea"/>
              </a:rPr>
              <a:t>At first, the libraries are imported and the filename is created. This is done on the software platform “</a:t>
            </a:r>
            <a:r>
              <a:rPr lang="en-US" sz="2400" dirty="0" err="1">
                <a:latin typeface="Times New Roman" panose="02020603050405020304" pitchFamily="18" charset="0"/>
                <a:cs typeface="Times New Roman" panose="02020603050405020304" pitchFamily="18" charset="0"/>
                <a:sym typeface="+mn-ea"/>
              </a:rPr>
              <a:t>jupyter</a:t>
            </a:r>
            <a:r>
              <a:rPr lang="en-US" sz="2400" dirty="0">
                <a:latin typeface="Times New Roman" panose="02020603050405020304" pitchFamily="18" charset="0"/>
                <a:cs typeface="Times New Roman" panose="02020603050405020304" pitchFamily="18" charset="0"/>
                <a:sym typeface="+mn-ea"/>
              </a:rPr>
              <a:t> notebook</a:t>
            </a:r>
            <a:r>
              <a:rPr lang="en-US" sz="2400" dirty="0" smtClean="0">
                <a:latin typeface="Times New Roman" panose="02020603050405020304" pitchFamily="18" charset="0"/>
                <a:cs typeface="Times New Roman" panose="02020603050405020304" pitchFamily="18" charset="0"/>
                <a:sym typeface="+mn-ea"/>
              </a:rPr>
              <a:t>”.</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3076" name="Picture 4" descr="https://lh3.googleusercontent.com/2xp_eM0lPwPpWIqnD4eJC_0wX4tY6PnuI5V0NPFKj8cGoUDmFaptJzY_K1f1IAZmZpBkWkypUyNLoHR9c-cIufEhjDhS5wm0JBPGj6xzc5nwtVPXz3V82Ekker0SQwwWWnRKFiUsO7upRfrenSs2K-H6ZVbrby-zPHSMwOjJMQnKUT1Ksu15oxkqgg9Yfw"/>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7315835" y="3591560"/>
            <a:ext cx="4086225" cy="1133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dirty="0">
                <a:latin typeface="Times New Roman" panose="02020603050405020304" pitchFamily="18" charset="0"/>
                <a:cs typeface="Times New Roman" panose="02020603050405020304" pitchFamily="18" charset="0"/>
                <a:sym typeface="+mn-ea"/>
              </a:rPr>
              <a:t>Result and discussion</a:t>
            </a:r>
            <a:br>
              <a:rPr lang="en-US" dirty="0"/>
            </a:br>
            <a:endParaRPr lang="en-US"/>
          </a:p>
        </p:txBody>
      </p:sp>
      <p:sp>
        <p:nvSpPr>
          <p:cNvPr id="3" name="Content Placeholder 2"/>
          <p:cNvSpPr>
            <a:spLocks noGrp="1"/>
          </p:cNvSpPr>
          <p:nvPr>
            <p:ph sz="half" idx="1"/>
          </p:nvPr>
        </p:nvSpPr>
        <p:spPr/>
        <p:txBody>
          <a:bodyPr>
            <a:normAutofit/>
          </a:bodyPr>
          <a:p>
            <a:pPr algn="just"/>
            <a:r>
              <a:rPr lang="en-US" sz="2200" dirty="0">
                <a:latin typeface="Times New Roman" panose="02020603050405020304" pitchFamily="18" charset="0"/>
                <a:cs typeface="Times New Roman" panose="02020603050405020304" pitchFamily="18" charset="0"/>
                <a:sym typeface="+mn-ea"/>
              </a:rPr>
              <a:t>At first, the libraries are imported and the filename is created. This is done on the software platform “</a:t>
            </a:r>
            <a:r>
              <a:rPr lang="en-US" sz="2200" dirty="0" err="1">
                <a:latin typeface="Times New Roman" panose="02020603050405020304" pitchFamily="18" charset="0"/>
                <a:cs typeface="Times New Roman" panose="02020603050405020304" pitchFamily="18" charset="0"/>
                <a:sym typeface="+mn-ea"/>
              </a:rPr>
              <a:t>jupyter</a:t>
            </a:r>
            <a:r>
              <a:rPr lang="en-US" sz="2200" dirty="0">
                <a:latin typeface="Times New Roman" panose="02020603050405020304" pitchFamily="18" charset="0"/>
                <a:cs typeface="Times New Roman" panose="02020603050405020304" pitchFamily="18" charset="0"/>
                <a:sym typeface="+mn-ea"/>
              </a:rPr>
              <a:t> notebook</a:t>
            </a:r>
            <a:r>
              <a:rPr lang="en-US" sz="2200" dirty="0" smtClean="0">
                <a:latin typeface="Times New Roman" panose="02020603050405020304" pitchFamily="18" charset="0"/>
                <a:cs typeface="Times New Roman" panose="02020603050405020304" pitchFamily="18" charset="0"/>
                <a:sym typeface="+mn-ea"/>
              </a:rPr>
              <a:t>”.</a:t>
            </a:r>
            <a:endParaRPr lang="en-US" sz="2200"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sym typeface="+mn-ea"/>
              </a:rPr>
              <a:t>The </a:t>
            </a:r>
            <a:r>
              <a:rPr lang="en-US" sz="2200" dirty="0" smtClean="0">
                <a:latin typeface="Times New Roman" panose="02020603050405020304" pitchFamily="18" charset="0"/>
                <a:cs typeface="Times New Roman" panose="02020603050405020304" pitchFamily="18" charset="0"/>
                <a:sym typeface="+mn-ea"/>
              </a:rPr>
              <a:t>figure </a:t>
            </a:r>
            <a:r>
              <a:rPr lang="en-US" sz="2200" dirty="0">
                <a:latin typeface="Times New Roman" panose="02020603050405020304" pitchFamily="18" charset="0"/>
                <a:cs typeface="Times New Roman" panose="02020603050405020304" pitchFamily="18" charset="0"/>
                <a:sym typeface="+mn-ea"/>
              </a:rPr>
              <a:t>is representing the output of the images of </a:t>
            </a:r>
            <a:r>
              <a:rPr lang="en-US" sz="2200" dirty="0" smtClean="0">
                <a:latin typeface="Times New Roman" panose="02020603050405020304" pitchFamily="18" charset="0"/>
                <a:cs typeface="Times New Roman" panose="02020603050405020304" pitchFamily="18" charset="0"/>
                <a:sym typeface="+mn-ea"/>
              </a:rPr>
              <a:t>the dataset.</a:t>
            </a:r>
            <a:br>
              <a:rPr lang="en-US" sz="2200" dirty="0">
                <a:latin typeface="Times New Roman" panose="02020603050405020304" pitchFamily="18" charset="0"/>
                <a:cs typeface="Times New Roman" panose="02020603050405020304" pitchFamily="18" charset="0"/>
                <a:sym typeface="+mn-ea"/>
              </a:rPr>
            </a:br>
            <a:endParaRPr lang="en-US" sz="2200" dirty="0">
              <a:latin typeface="Times New Roman" panose="02020603050405020304" pitchFamily="18" charset="0"/>
              <a:cs typeface="Times New Roman" panose="02020603050405020304" pitchFamily="18" charset="0"/>
            </a:endParaRPr>
          </a:p>
          <a:p>
            <a:endParaRPr lang="en-US" sz="2200"/>
          </a:p>
        </p:txBody>
      </p:sp>
      <p:pic>
        <p:nvPicPr>
          <p:cNvPr id="4098" name="Picture 2" descr="https://lh6.googleusercontent.com/XOHpxqPjyiL99gkI1M62YeBsECz2PiiFjhgZhOIcntrTNLuRW-hjkzKjsmsRwwJPhW5EUkbQJvglNvlVlrPunxoNEGGV_0yw1G_tnVOrOf_6Abh7eSDVfUZil1NWnz8CfgpOBL_DW2YV9EYM8nuqBymIzceKagBwSiUSfqIZGt3Ocpqdm6G6UwqNdYp6Aw"/>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7031355" y="2584450"/>
            <a:ext cx="3019425" cy="2809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dirty="0">
                <a:latin typeface="Times New Roman" panose="02020603050405020304" pitchFamily="18" charset="0"/>
                <a:cs typeface="Times New Roman" panose="02020603050405020304" pitchFamily="18" charset="0"/>
                <a:sym typeface="+mn-ea"/>
              </a:rPr>
              <a:t>Result and discussion</a:t>
            </a:r>
            <a:br>
              <a:rPr lang="en-US" dirty="0"/>
            </a:br>
            <a:endParaRPr lang="en-US"/>
          </a:p>
        </p:txBody>
      </p:sp>
      <p:sp>
        <p:nvSpPr>
          <p:cNvPr id="3" name="Content Placeholder 2"/>
          <p:cNvSpPr>
            <a:spLocks noGrp="1"/>
          </p:cNvSpPr>
          <p:nvPr>
            <p:ph sz="half" idx="1"/>
          </p:nvPr>
        </p:nvSpPr>
        <p:spPr>
          <a:xfrm>
            <a:off x="1102995" y="2060575"/>
            <a:ext cx="5134610" cy="4196080"/>
          </a:xfrm>
        </p:spPr>
        <p:txBody>
          <a:bodyPr>
            <a:normAutofit/>
          </a:bodyPr>
          <a:p>
            <a:r>
              <a:rPr lang="en-US" sz="2200" dirty="0">
                <a:latin typeface="Times New Roman" panose="02020603050405020304" pitchFamily="18" charset="0"/>
                <a:cs typeface="Times New Roman" panose="02020603050405020304" pitchFamily="18" charset="0"/>
                <a:sym typeface="+mn-ea"/>
              </a:rPr>
              <a:t>The above image is representing the libraries that are imported </a:t>
            </a:r>
            <a:r>
              <a:rPr lang="en-US" sz="2200" dirty="0" err="1">
                <a:latin typeface="Times New Roman" panose="02020603050405020304" pitchFamily="18" charset="0"/>
                <a:cs typeface="Times New Roman" panose="02020603050405020304" pitchFamily="18" charset="0"/>
                <a:sym typeface="+mn-ea"/>
              </a:rPr>
              <a:t>dusring</a:t>
            </a:r>
            <a:r>
              <a:rPr lang="en-US" sz="2200" dirty="0">
                <a:latin typeface="Times New Roman" panose="02020603050405020304" pitchFamily="18" charset="0"/>
                <a:cs typeface="Times New Roman" panose="02020603050405020304" pitchFamily="18" charset="0"/>
                <a:sym typeface="+mn-ea"/>
              </a:rPr>
              <a:t> the writing of codes in order to create the model of detection of the car damage system.</a:t>
            </a:r>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sym typeface="+mn-ea"/>
              </a:rPr>
              <a:t>This is </a:t>
            </a:r>
            <a:r>
              <a:rPr lang="en-US" sz="2200" dirty="0">
                <a:latin typeface="Times New Roman" panose="02020603050405020304" pitchFamily="18" charset="0"/>
                <a:cs typeface="Times New Roman" panose="02020603050405020304" pitchFamily="18" charset="0"/>
                <a:sym typeface="+mn-ea"/>
              </a:rPr>
              <a:t> Created by the learner in “</a:t>
            </a:r>
            <a:r>
              <a:rPr lang="en-US" sz="2200" dirty="0" err="1">
                <a:latin typeface="Times New Roman" panose="02020603050405020304" pitchFamily="18" charset="0"/>
                <a:cs typeface="Times New Roman" panose="02020603050405020304" pitchFamily="18" charset="0"/>
                <a:sym typeface="+mn-ea"/>
              </a:rPr>
              <a:t>Jupyter</a:t>
            </a:r>
            <a:r>
              <a:rPr lang="en-US" sz="2200" dirty="0">
                <a:latin typeface="Times New Roman" panose="02020603050405020304" pitchFamily="18" charset="0"/>
                <a:cs typeface="Times New Roman" panose="02020603050405020304" pitchFamily="18" charset="0"/>
                <a:sym typeface="+mn-ea"/>
              </a:rPr>
              <a:t> Notebook”</a:t>
            </a:r>
            <a:br>
              <a:rPr lang="en-US" sz="2200" dirty="0">
                <a:latin typeface="Times New Roman" panose="02020603050405020304" pitchFamily="18" charset="0"/>
                <a:cs typeface="Times New Roman" panose="02020603050405020304" pitchFamily="18" charset="0"/>
                <a:sym typeface="+mn-ea"/>
              </a:rPr>
            </a:br>
            <a:endParaRPr lang="en-US" sz="2200" dirty="0">
              <a:latin typeface="Times New Roman" panose="02020603050405020304" pitchFamily="18" charset="0"/>
              <a:cs typeface="Times New Roman" panose="02020603050405020304" pitchFamily="18" charset="0"/>
            </a:endParaRPr>
          </a:p>
          <a:p>
            <a:endParaRPr lang="en-US" sz="2200"/>
          </a:p>
        </p:txBody>
      </p:sp>
      <p:pic>
        <p:nvPicPr>
          <p:cNvPr id="5122" name="Picture 2" descr="https://lh4.googleusercontent.com/DEC0kHJg50KL9XXADP7JNib9ZrOEtqrYHYkTnpKZMI_bp7yilzywq2lnK39_2Axsb-LJWNrnWJP4JqG56ZX13_cwFJa8kY_KAUVZlDNy6EFf-UuHh6R_jKpgvR1jQi-RGLLyj-mjzGrtlZ7q1FYvg4wO0sQcUn8KbGOznTUAy_y-zJCwp_RFsCuVPtnoaQ"/>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6880225" y="2821940"/>
            <a:ext cx="4396105" cy="26727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6460</Words>
  <Application>WPS Presentation</Application>
  <PresentationFormat>Widescreen</PresentationFormat>
  <Paragraphs>116</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Calibri Light</vt:lpstr>
      <vt:lpstr>Calibri</vt:lpstr>
      <vt:lpstr>Microsoft YaHei</vt:lpstr>
      <vt:lpstr>Arial Unicode MS</vt:lpstr>
      <vt:lpstr>Wingdings 3</vt:lpstr>
      <vt:lpstr>Symbol</vt:lpstr>
      <vt:lpstr>Arial</vt:lpstr>
      <vt:lpstr>Century Gothic</vt:lpstr>
      <vt:lpstr>Times New Roman</vt:lpstr>
      <vt:lpstr>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THE AUTOMATED CAR DAMAGE DETECTION SYSTEM USING PYTHON </dc:title>
  <dc:creator/>
  <cp:lastModifiedBy>psvma</cp:lastModifiedBy>
  <cp:revision>1</cp:revision>
  <dcterms:created xsi:type="dcterms:W3CDTF">2022-11-15T02:53:50Z</dcterms:created>
  <dcterms:modified xsi:type="dcterms:W3CDTF">2022-11-15T02:53:50Z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437E390A94EF4260AA45459F5C7210C7</vt:lpwstr>
  </property>
  <property fmtid="{D5CDD505-2E9C-101B-9397-08002B2CF9AE}" pid="3" name="KSOProductBuildVer">
    <vt:lpwstr>1033-11.2.0.11214</vt:lpwstr>
  </property>
</Properties>
</file>