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62" r:id="rId2"/>
    <p:sldId id="256" r:id="rId3"/>
    <p:sldId id="257" r:id="rId4"/>
    <p:sldId id="258" r:id="rId5"/>
    <p:sldId id="259" r:id="rId6"/>
    <p:sldId id="264" r:id="rId7"/>
    <p:sldId id="265" r:id="rId8"/>
    <p:sldId id="260" r:id="rId9"/>
    <p:sldId id="266" r:id="rId10"/>
    <p:sldId id="261" r:id="rId11"/>
    <p:sldId id="263"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3" d="100"/>
          <a:sy n="73" d="100"/>
        </p:scale>
        <p:origin x="485" y="77"/>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709904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379621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76248" y="2435065"/>
            <a:ext cx="11161986" cy="1015663"/>
          </a:xfrm>
          <a:prstGeom prst="rect">
            <a:avLst/>
          </a:prstGeom>
          <a:noFill/>
        </p:spPr>
        <p:txBody>
          <a:bodyPr wrap="square" rtlCol="0">
            <a:spAutoFit/>
          </a:bodyPr>
          <a:lstStyle/>
          <a:p>
            <a:pPr algn="ctr"/>
            <a:r>
              <a:rPr lang="en-IN" sz="6000" b="1" dirty="0" smtClean="0">
                <a:solidFill>
                  <a:schemeClr val="accent1">
                    <a:lumMod val="75000"/>
                  </a:schemeClr>
                </a:solidFill>
                <a:latin typeface="Times New Roman" panose="02020603050405020304" pitchFamily="18" charset="0"/>
                <a:cs typeface="Times New Roman" panose="02020603050405020304" pitchFamily="18" charset="0"/>
              </a:rPr>
              <a:t>Google Cloud-Career </a:t>
            </a:r>
            <a:r>
              <a:rPr lang="en-IN" sz="6000" b="1" dirty="0" err="1" smtClean="0">
                <a:solidFill>
                  <a:schemeClr val="accent1">
                    <a:lumMod val="75000"/>
                  </a:schemeClr>
                </a:solidFill>
                <a:latin typeface="Times New Roman" panose="02020603050405020304" pitchFamily="18" charset="0"/>
                <a:cs typeface="Times New Roman" panose="02020603050405020304" pitchFamily="18" charset="0"/>
              </a:rPr>
              <a:t>Readlines</a:t>
            </a:r>
            <a:r>
              <a:rPr lang="en-IN" sz="6000" b="1" dirty="0" err="1">
                <a:solidFill>
                  <a:schemeClr val="accent1">
                    <a:lumMod val="75000"/>
                  </a:schemeClr>
                </a:solidFill>
                <a:latin typeface="Times New Roman" panose="02020603050405020304" pitchFamily="18" charset="0"/>
                <a:cs typeface="Times New Roman" panose="02020603050405020304" pitchFamily="18" charset="0"/>
              </a:rPr>
              <a:t>s</a:t>
            </a:r>
            <a:endParaRPr lang="en-IN" sz="60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5113282" y="3843056"/>
            <a:ext cx="4487917" cy="553998"/>
          </a:xfrm>
          <a:prstGeom prst="rect">
            <a:avLst/>
          </a:prstGeom>
          <a:noFill/>
        </p:spPr>
        <p:txBody>
          <a:bodyPr wrap="square" rtlCol="0">
            <a:spAutoFit/>
          </a:bodyPr>
          <a:lstStyle/>
          <a:p>
            <a:r>
              <a:rPr lang="en-IN" sz="3000" b="1" dirty="0" smtClean="0">
                <a:latin typeface="Times New Roman" panose="02020603050405020304" pitchFamily="18" charset="0"/>
                <a:cs typeface="Times New Roman" panose="02020603050405020304" pitchFamily="18" charset="0"/>
              </a:rPr>
              <a:t>Subject Code: 21AL59F</a:t>
            </a:r>
            <a:endParaRPr lang="en-IN" sz="30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1866178" y="7126014"/>
            <a:ext cx="2648607" cy="1200329"/>
          </a:xfrm>
          <a:prstGeom prst="rect">
            <a:avLst/>
          </a:prstGeom>
          <a:noFill/>
        </p:spPr>
        <p:txBody>
          <a:bodyPr wrap="square" rtlCol="0">
            <a:spAutoFit/>
          </a:bodyPr>
          <a:lstStyle/>
          <a:p>
            <a:pPr algn="ctr"/>
            <a:r>
              <a:rPr lang="en-IN" b="1" dirty="0" smtClean="0"/>
              <a:t>Submitted By: Manish A R</a:t>
            </a:r>
          </a:p>
          <a:p>
            <a:pPr algn="ctr"/>
            <a:r>
              <a:rPr lang="en-IN" b="1" dirty="0" smtClean="0"/>
              <a:t>USN:4VV22IS403</a:t>
            </a:r>
          </a:p>
          <a:p>
            <a:pPr algn="ctr"/>
            <a:r>
              <a:rPr lang="en-IN" b="1" dirty="0" err="1" smtClean="0"/>
              <a:t>Dept</a:t>
            </a:r>
            <a:r>
              <a:rPr lang="en-IN" b="1" dirty="0" smtClean="0"/>
              <a:t> of ISE</a:t>
            </a:r>
          </a:p>
          <a:p>
            <a:endParaRPr lang="en-IN" dirty="0"/>
          </a:p>
        </p:txBody>
      </p:sp>
    </p:spTree>
    <p:extLst>
      <p:ext uri="{BB962C8B-B14F-4D97-AF65-F5344CB8AC3E}">
        <p14:creationId xmlns:p14="http://schemas.microsoft.com/office/powerpoint/2010/main" val="412074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sp>
        <p:nvSpPr>
          <p:cNvPr id="4" name="Text 1"/>
          <p:cNvSpPr/>
          <p:nvPr/>
        </p:nvSpPr>
        <p:spPr>
          <a:xfrm>
            <a:off x="2037993" y="1290638"/>
            <a:ext cx="8820150" cy="694373"/>
          </a:xfrm>
          <a:prstGeom prst="rect">
            <a:avLst/>
          </a:prstGeom>
          <a:noFill/>
          <a:ln/>
        </p:spPr>
        <p:txBody>
          <a:bodyPr wrap="non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Conclusion and Key Takeaways</a:t>
            </a:r>
            <a:endParaRPr lang="en-US" sz="4374" dirty="0"/>
          </a:p>
        </p:txBody>
      </p:sp>
      <p:sp>
        <p:nvSpPr>
          <p:cNvPr id="5" name="Shape 2"/>
          <p:cNvSpPr/>
          <p:nvPr/>
        </p:nvSpPr>
        <p:spPr>
          <a:xfrm>
            <a:off x="2037993" y="2602944"/>
            <a:ext cx="499943" cy="499943"/>
          </a:xfrm>
          <a:prstGeom prst="roundRect">
            <a:avLst>
              <a:gd name="adj" fmla="val 20000"/>
            </a:avLst>
          </a:prstGeom>
          <a:solidFill>
            <a:srgbClr val="F7EDD4"/>
          </a:solidFill>
          <a:ln w="7620">
            <a:solidFill>
              <a:srgbClr val="DDD3BA"/>
            </a:solidFill>
            <a:prstDash val="solid"/>
          </a:ln>
        </p:spPr>
      </p:sp>
      <p:sp>
        <p:nvSpPr>
          <p:cNvPr id="6" name="Text 3"/>
          <p:cNvSpPr/>
          <p:nvPr/>
        </p:nvSpPr>
        <p:spPr>
          <a:xfrm>
            <a:off x="2213610" y="2644616"/>
            <a:ext cx="148709" cy="416481"/>
          </a:xfrm>
          <a:prstGeom prst="rect">
            <a:avLst/>
          </a:prstGeom>
          <a:noFill/>
          <a:ln/>
        </p:spPr>
        <p:txBody>
          <a:bodyPr wrap="none" rtlCol="0" anchor="t"/>
          <a:lstStyle/>
          <a:p>
            <a:pPr marL="0" indent="0" algn="ctr">
              <a:lnSpc>
                <a:spcPts val="3281"/>
              </a:lnSpc>
              <a:buNone/>
            </a:pPr>
            <a:r>
              <a:rPr lang="en-US" sz="2624" dirty="0">
                <a:solidFill>
                  <a:srgbClr val="454240"/>
                </a:solidFill>
                <a:latin typeface="Libre Baskerville" pitchFamily="34" charset="0"/>
                <a:ea typeface="Libre Baskerville" pitchFamily="34" charset="-122"/>
                <a:cs typeface="Libre Baskerville" pitchFamily="34" charset="-120"/>
              </a:rPr>
              <a:t>1</a:t>
            </a:r>
            <a:endParaRPr lang="en-US" sz="2624" dirty="0"/>
          </a:p>
        </p:txBody>
      </p:sp>
      <p:sp>
        <p:nvSpPr>
          <p:cNvPr id="7" name="Text 4"/>
          <p:cNvSpPr/>
          <p:nvPr/>
        </p:nvSpPr>
        <p:spPr>
          <a:xfrm>
            <a:off x="2760107" y="2679263"/>
            <a:ext cx="4444008" cy="694373"/>
          </a:xfrm>
          <a:prstGeom prst="rect">
            <a:avLst/>
          </a:prstGeom>
          <a:noFill/>
          <a:ln/>
        </p:spPr>
        <p:txBody>
          <a:bodyPr wrap="square" rtlCol="0" anchor="t"/>
          <a:lstStyle/>
          <a:p>
            <a:pPr marL="0" indent="0">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Comprehensive Cloud Capabilities</a:t>
            </a:r>
            <a:endParaRPr lang="en-US" sz="2187" dirty="0"/>
          </a:p>
        </p:txBody>
      </p:sp>
      <p:sp>
        <p:nvSpPr>
          <p:cNvPr id="8" name="Text 5"/>
          <p:cNvSpPr/>
          <p:nvPr/>
        </p:nvSpPr>
        <p:spPr>
          <a:xfrm>
            <a:off x="2760107" y="3506867"/>
            <a:ext cx="4444008" cy="1066205"/>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GCP offers a diverse range of cloud services to address the evolving needs of modern businesses.</a:t>
            </a:r>
            <a:endParaRPr lang="en-US" sz="1750" dirty="0"/>
          </a:p>
        </p:txBody>
      </p:sp>
      <p:sp>
        <p:nvSpPr>
          <p:cNvPr id="9" name="Shape 6"/>
          <p:cNvSpPr/>
          <p:nvPr/>
        </p:nvSpPr>
        <p:spPr>
          <a:xfrm>
            <a:off x="7426285" y="2602944"/>
            <a:ext cx="499943" cy="499943"/>
          </a:xfrm>
          <a:prstGeom prst="roundRect">
            <a:avLst>
              <a:gd name="adj" fmla="val 20000"/>
            </a:avLst>
          </a:prstGeom>
          <a:solidFill>
            <a:srgbClr val="F7EDD4"/>
          </a:solidFill>
          <a:ln w="7620">
            <a:solidFill>
              <a:srgbClr val="DDD3BA"/>
            </a:solidFill>
            <a:prstDash val="solid"/>
          </a:ln>
        </p:spPr>
      </p:sp>
      <p:sp>
        <p:nvSpPr>
          <p:cNvPr id="10" name="Text 7"/>
          <p:cNvSpPr/>
          <p:nvPr/>
        </p:nvSpPr>
        <p:spPr>
          <a:xfrm>
            <a:off x="7573566" y="2644616"/>
            <a:ext cx="205383" cy="416481"/>
          </a:xfrm>
          <a:prstGeom prst="rect">
            <a:avLst/>
          </a:prstGeom>
          <a:noFill/>
          <a:ln/>
        </p:spPr>
        <p:txBody>
          <a:bodyPr wrap="none" rtlCol="0" anchor="t"/>
          <a:lstStyle/>
          <a:p>
            <a:pPr marL="0" indent="0" algn="ctr">
              <a:lnSpc>
                <a:spcPts val="3281"/>
              </a:lnSpc>
              <a:buNone/>
            </a:pPr>
            <a:r>
              <a:rPr lang="en-US" sz="2624" dirty="0">
                <a:solidFill>
                  <a:srgbClr val="454240"/>
                </a:solidFill>
                <a:latin typeface="Libre Baskerville" pitchFamily="34" charset="0"/>
                <a:ea typeface="Libre Baskerville" pitchFamily="34" charset="-122"/>
                <a:cs typeface="Libre Baskerville" pitchFamily="34" charset="-120"/>
              </a:rPr>
              <a:t>2</a:t>
            </a:r>
            <a:endParaRPr lang="en-US" sz="2624" dirty="0"/>
          </a:p>
        </p:txBody>
      </p:sp>
      <p:sp>
        <p:nvSpPr>
          <p:cNvPr id="11" name="Text 8"/>
          <p:cNvSpPr/>
          <p:nvPr/>
        </p:nvSpPr>
        <p:spPr>
          <a:xfrm>
            <a:off x="8148399" y="2679263"/>
            <a:ext cx="3594021" cy="347186"/>
          </a:xfrm>
          <a:prstGeom prst="rect">
            <a:avLst/>
          </a:prstGeom>
          <a:noFill/>
          <a:ln/>
        </p:spPr>
        <p:txBody>
          <a:bodyPr wrap="none" rtlCol="0" anchor="t"/>
          <a:lstStyle/>
          <a:p>
            <a:pPr marL="0" indent="0">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Scalability and Flexibility</a:t>
            </a:r>
            <a:endParaRPr lang="en-US" sz="2187" dirty="0"/>
          </a:p>
        </p:txBody>
      </p:sp>
      <p:sp>
        <p:nvSpPr>
          <p:cNvPr id="12" name="Text 9"/>
          <p:cNvSpPr/>
          <p:nvPr/>
        </p:nvSpPr>
        <p:spPr>
          <a:xfrm>
            <a:off x="8148399" y="3159681"/>
            <a:ext cx="4444008" cy="1066205"/>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GCP's scalable and flexible infrastructure allows organizations to adapt and grow their cloud solutions.</a:t>
            </a:r>
            <a:endParaRPr lang="en-US" sz="1750" dirty="0"/>
          </a:p>
        </p:txBody>
      </p:sp>
      <p:sp>
        <p:nvSpPr>
          <p:cNvPr id="13" name="Shape 10"/>
          <p:cNvSpPr/>
          <p:nvPr/>
        </p:nvSpPr>
        <p:spPr>
          <a:xfrm>
            <a:off x="2037993" y="4968835"/>
            <a:ext cx="499943" cy="499943"/>
          </a:xfrm>
          <a:prstGeom prst="roundRect">
            <a:avLst>
              <a:gd name="adj" fmla="val 20000"/>
            </a:avLst>
          </a:prstGeom>
          <a:solidFill>
            <a:srgbClr val="F7EDD4"/>
          </a:solidFill>
          <a:ln w="7620">
            <a:solidFill>
              <a:srgbClr val="DDD3BA"/>
            </a:solidFill>
            <a:prstDash val="solid"/>
          </a:ln>
        </p:spPr>
      </p:sp>
      <p:sp>
        <p:nvSpPr>
          <p:cNvPr id="14" name="Text 11"/>
          <p:cNvSpPr/>
          <p:nvPr/>
        </p:nvSpPr>
        <p:spPr>
          <a:xfrm>
            <a:off x="2185273" y="5010507"/>
            <a:ext cx="205383" cy="416481"/>
          </a:xfrm>
          <a:prstGeom prst="rect">
            <a:avLst/>
          </a:prstGeom>
          <a:noFill/>
          <a:ln/>
        </p:spPr>
        <p:txBody>
          <a:bodyPr wrap="none" rtlCol="0" anchor="t"/>
          <a:lstStyle/>
          <a:p>
            <a:pPr marL="0" indent="0" algn="ctr">
              <a:lnSpc>
                <a:spcPts val="3281"/>
              </a:lnSpc>
              <a:buNone/>
            </a:pPr>
            <a:r>
              <a:rPr lang="en-US" sz="2624" dirty="0">
                <a:solidFill>
                  <a:srgbClr val="454240"/>
                </a:solidFill>
                <a:latin typeface="Libre Baskerville" pitchFamily="34" charset="0"/>
                <a:ea typeface="Libre Baskerville" pitchFamily="34" charset="-122"/>
                <a:cs typeface="Libre Baskerville" pitchFamily="34" charset="-120"/>
              </a:rPr>
              <a:t>3</a:t>
            </a:r>
            <a:endParaRPr lang="en-US" sz="2624" dirty="0"/>
          </a:p>
        </p:txBody>
      </p:sp>
      <p:sp>
        <p:nvSpPr>
          <p:cNvPr id="15" name="Text 12"/>
          <p:cNvSpPr/>
          <p:nvPr/>
        </p:nvSpPr>
        <p:spPr>
          <a:xfrm>
            <a:off x="2760107" y="5045154"/>
            <a:ext cx="2966799" cy="347186"/>
          </a:xfrm>
          <a:prstGeom prst="rect">
            <a:avLst/>
          </a:prstGeom>
          <a:noFill/>
          <a:ln/>
        </p:spPr>
        <p:txBody>
          <a:bodyPr wrap="none" rtlCol="0" anchor="t"/>
          <a:lstStyle/>
          <a:p>
            <a:pPr marL="0" indent="0">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Seamless Integration</a:t>
            </a:r>
            <a:endParaRPr lang="en-US" sz="2187" dirty="0"/>
          </a:p>
        </p:txBody>
      </p:sp>
      <p:sp>
        <p:nvSpPr>
          <p:cNvPr id="16" name="Text 13"/>
          <p:cNvSpPr/>
          <p:nvPr/>
        </p:nvSpPr>
        <p:spPr>
          <a:xfrm>
            <a:off x="2760107" y="5525572"/>
            <a:ext cx="4444008" cy="1066205"/>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The seamless integration of GCP's services enables efficient and streamlined cloud deployments.</a:t>
            </a:r>
            <a:endParaRPr lang="en-US" sz="1750" dirty="0"/>
          </a:p>
        </p:txBody>
      </p:sp>
      <p:sp>
        <p:nvSpPr>
          <p:cNvPr id="17" name="Shape 14"/>
          <p:cNvSpPr/>
          <p:nvPr/>
        </p:nvSpPr>
        <p:spPr>
          <a:xfrm>
            <a:off x="7426285" y="4968835"/>
            <a:ext cx="499943" cy="499943"/>
          </a:xfrm>
          <a:prstGeom prst="roundRect">
            <a:avLst>
              <a:gd name="adj" fmla="val 20000"/>
            </a:avLst>
          </a:prstGeom>
          <a:solidFill>
            <a:srgbClr val="F7EDD4"/>
          </a:solidFill>
          <a:ln w="7620">
            <a:solidFill>
              <a:srgbClr val="DDD3BA"/>
            </a:solidFill>
            <a:prstDash val="solid"/>
          </a:ln>
        </p:spPr>
      </p:sp>
      <p:sp>
        <p:nvSpPr>
          <p:cNvPr id="18" name="Text 15"/>
          <p:cNvSpPr/>
          <p:nvPr/>
        </p:nvSpPr>
        <p:spPr>
          <a:xfrm>
            <a:off x="7578685" y="5010507"/>
            <a:ext cx="195024" cy="416481"/>
          </a:xfrm>
          <a:prstGeom prst="rect">
            <a:avLst/>
          </a:prstGeom>
          <a:noFill/>
          <a:ln/>
        </p:spPr>
        <p:txBody>
          <a:bodyPr wrap="none" rtlCol="0" anchor="t"/>
          <a:lstStyle/>
          <a:p>
            <a:pPr marL="0" indent="0" algn="ctr">
              <a:lnSpc>
                <a:spcPts val="3281"/>
              </a:lnSpc>
              <a:buNone/>
            </a:pPr>
            <a:r>
              <a:rPr lang="en-US" sz="2624" dirty="0">
                <a:solidFill>
                  <a:srgbClr val="454240"/>
                </a:solidFill>
                <a:latin typeface="Libre Baskerville" pitchFamily="34" charset="0"/>
                <a:ea typeface="Libre Baskerville" pitchFamily="34" charset="-122"/>
                <a:cs typeface="Libre Baskerville" pitchFamily="34" charset="-120"/>
              </a:rPr>
              <a:t>4</a:t>
            </a:r>
            <a:endParaRPr lang="en-US" sz="2624" dirty="0"/>
          </a:p>
        </p:txBody>
      </p:sp>
      <p:sp>
        <p:nvSpPr>
          <p:cNvPr id="19" name="Text 16"/>
          <p:cNvSpPr/>
          <p:nvPr/>
        </p:nvSpPr>
        <p:spPr>
          <a:xfrm>
            <a:off x="8148399" y="5045154"/>
            <a:ext cx="4444008" cy="694373"/>
          </a:xfrm>
          <a:prstGeom prst="rect">
            <a:avLst/>
          </a:prstGeom>
          <a:noFill/>
          <a:ln/>
        </p:spPr>
        <p:txBody>
          <a:bodyPr wrap="square" rtlCol="0" anchor="t"/>
          <a:lstStyle/>
          <a:p>
            <a:pPr marL="0" indent="0">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Trusted Security and Reliability</a:t>
            </a:r>
            <a:endParaRPr lang="en-US" sz="2187" dirty="0"/>
          </a:p>
        </p:txBody>
      </p:sp>
      <p:sp>
        <p:nvSpPr>
          <p:cNvPr id="20" name="Text 17"/>
          <p:cNvSpPr/>
          <p:nvPr/>
        </p:nvSpPr>
        <p:spPr>
          <a:xfrm>
            <a:off x="8148399" y="5872758"/>
            <a:ext cx="4444008" cy="1066205"/>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GCP's robust security measures and high availability ensure the protection and reliability of your data and applications.</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30262" y="2921876"/>
            <a:ext cx="7220607" cy="1631216"/>
          </a:xfrm>
          <a:prstGeom prst="rect">
            <a:avLst/>
          </a:prstGeom>
          <a:noFill/>
        </p:spPr>
        <p:txBody>
          <a:bodyPr wrap="square" rtlCol="0">
            <a:spAutoFit/>
          </a:bodyPr>
          <a:lstStyle/>
          <a:p>
            <a:r>
              <a:rPr lang="en-IN" sz="10000" b="1" dirty="0" smtClean="0">
                <a:solidFill>
                  <a:schemeClr val="accent1">
                    <a:lumMod val="75000"/>
                  </a:schemeClr>
                </a:solidFill>
                <a:latin typeface="Times New Roman" panose="02020603050405020304" pitchFamily="18" charset="0"/>
                <a:cs typeface="Times New Roman" panose="02020603050405020304" pitchFamily="18" charset="0"/>
              </a:rPr>
              <a:t>Thank You</a:t>
            </a:r>
            <a:endParaRPr lang="en-IN" sz="10000" b="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7784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1498640"/>
            <a:ext cx="7477601" cy="3832860"/>
          </a:xfrm>
          <a:prstGeom prst="rect">
            <a:avLst/>
          </a:prstGeom>
          <a:noFill/>
          <a:ln/>
        </p:spPr>
        <p:txBody>
          <a:bodyPr wrap="square" rtlCol="0" anchor="t"/>
          <a:lstStyle/>
          <a:p>
            <a:pPr algn="ctr"/>
            <a:r>
              <a:rPr lang="en-IN" sz="5000" b="1" dirty="0">
                <a:solidFill>
                  <a:schemeClr val="accent1">
                    <a:lumMod val="75000"/>
                  </a:schemeClr>
                </a:solidFill>
                <a:latin typeface="Times New Roman" panose="02020603050405020304" pitchFamily="18" charset="0"/>
                <a:cs typeface="Times New Roman" panose="02020603050405020304" pitchFamily="18" charset="0"/>
              </a:rPr>
              <a:t>Essential Google Cloud Infrastructure: Core Services</a:t>
            </a:r>
          </a:p>
        </p:txBody>
      </p:sp>
      <p:sp>
        <p:nvSpPr>
          <p:cNvPr id="6" name="Text 2"/>
          <p:cNvSpPr/>
          <p:nvPr/>
        </p:nvSpPr>
        <p:spPr>
          <a:xfrm>
            <a:off x="6319599" y="5664756"/>
            <a:ext cx="7477601" cy="1066205"/>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Unlock the full potential of your digital solutions with Google Cloud Platform (GCP), a cutting-edge suite of cloud computing services designed to revolutionize the way organizations build, deploy, and scale.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sp>
        <p:nvSpPr>
          <p:cNvPr id="4" name="Text 1"/>
          <p:cNvSpPr/>
          <p:nvPr/>
        </p:nvSpPr>
        <p:spPr>
          <a:xfrm>
            <a:off x="2037993" y="1340525"/>
            <a:ext cx="10554414" cy="1388745"/>
          </a:xfrm>
          <a:prstGeom prst="rect">
            <a:avLst/>
          </a:prstGeom>
          <a:noFill/>
          <a:ln/>
        </p:spPr>
        <p:txBody>
          <a:bodyPr wrap="squar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Google Cloud Platform (GCP) Overview</a:t>
            </a:r>
            <a:endParaRPr lang="en-US" sz="4374" dirty="0"/>
          </a:p>
        </p:txBody>
      </p:sp>
      <p:sp>
        <p:nvSpPr>
          <p:cNvPr id="5" name="Text 2"/>
          <p:cNvSpPr/>
          <p:nvPr/>
        </p:nvSpPr>
        <p:spPr>
          <a:xfrm>
            <a:off x="2037993" y="3284696"/>
            <a:ext cx="2777490" cy="347186"/>
          </a:xfrm>
          <a:prstGeom prst="rect">
            <a:avLst/>
          </a:prstGeom>
          <a:noFill/>
          <a:ln/>
        </p:spPr>
        <p:txBody>
          <a:bodyPr wrap="none" rtlCol="0" anchor="t"/>
          <a:lstStyle/>
          <a:p>
            <a:pPr marL="0" indent="0">
              <a:lnSpc>
                <a:spcPts val="2734"/>
              </a:lnSpc>
              <a:buNone/>
            </a:pPr>
            <a:r>
              <a:rPr lang="en-US" sz="2187" dirty="0">
                <a:solidFill>
                  <a:srgbClr val="5C4E3D"/>
                </a:solidFill>
                <a:latin typeface="Libre Baskerville" pitchFamily="34" charset="0"/>
                <a:ea typeface="Libre Baskerville" pitchFamily="34" charset="-122"/>
                <a:cs typeface="Libre Baskerville" pitchFamily="34" charset="-120"/>
              </a:rPr>
              <a:t>Compute Services</a:t>
            </a:r>
            <a:endParaRPr lang="en-US" sz="2187" dirty="0"/>
          </a:p>
        </p:txBody>
      </p:sp>
      <p:sp>
        <p:nvSpPr>
          <p:cNvPr id="6" name="Text 3"/>
          <p:cNvSpPr/>
          <p:nvPr/>
        </p:nvSpPr>
        <p:spPr>
          <a:xfrm>
            <a:off x="2037993" y="3854053"/>
            <a:ext cx="3156347" cy="2487811"/>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GCP provides powerful computing resources, including virtual machines, containerized applications, and serverless functions, enabling businesses to run their workloads efficiently.</a:t>
            </a:r>
            <a:endParaRPr lang="en-US" sz="1750" dirty="0"/>
          </a:p>
        </p:txBody>
      </p:sp>
      <p:sp>
        <p:nvSpPr>
          <p:cNvPr id="7" name="Text 4"/>
          <p:cNvSpPr/>
          <p:nvPr/>
        </p:nvSpPr>
        <p:spPr>
          <a:xfrm>
            <a:off x="5743932" y="3284696"/>
            <a:ext cx="3156347" cy="694373"/>
          </a:xfrm>
          <a:prstGeom prst="rect">
            <a:avLst/>
          </a:prstGeom>
          <a:noFill/>
          <a:ln/>
        </p:spPr>
        <p:txBody>
          <a:bodyPr wrap="square" rtlCol="0" anchor="t"/>
          <a:lstStyle/>
          <a:p>
            <a:pPr marL="0" indent="0">
              <a:lnSpc>
                <a:spcPts val="2734"/>
              </a:lnSpc>
              <a:buNone/>
            </a:pPr>
            <a:r>
              <a:rPr lang="en-US" sz="2187" dirty="0">
                <a:solidFill>
                  <a:srgbClr val="5C4E3D"/>
                </a:solidFill>
                <a:latin typeface="Libre Baskerville" pitchFamily="34" charset="0"/>
                <a:ea typeface="Libre Baskerville" pitchFamily="34" charset="-122"/>
                <a:cs typeface="Libre Baskerville" pitchFamily="34" charset="-120"/>
              </a:rPr>
              <a:t>Storage and Databases</a:t>
            </a:r>
            <a:endParaRPr lang="en-US" sz="2187" dirty="0"/>
          </a:p>
        </p:txBody>
      </p:sp>
      <p:sp>
        <p:nvSpPr>
          <p:cNvPr id="8" name="Text 5"/>
          <p:cNvSpPr/>
          <p:nvPr/>
        </p:nvSpPr>
        <p:spPr>
          <a:xfrm>
            <a:off x="5743932" y="4201239"/>
            <a:ext cx="3156347" cy="1777008"/>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Robust storage options, from object storage to managed databases, ensure data is securely stored and easily accessible.</a:t>
            </a:r>
            <a:endParaRPr lang="en-US" sz="1750" dirty="0"/>
          </a:p>
        </p:txBody>
      </p:sp>
      <p:sp>
        <p:nvSpPr>
          <p:cNvPr id="9" name="Text 6"/>
          <p:cNvSpPr/>
          <p:nvPr/>
        </p:nvSpPr>
        <p:spPr>
          <a:xfrm>
            <a:off x="9449872" y="3284696"/>
            <a:ext cx="3156347" cy="694373"/>
          </a:xfrm>
          <a:prstGeom prst="rect">
            <a:avLst/>
          </a:prstGeom>
          <a:noFill/>
          <a:ln/>
        </p:spPr>
        <p:txBody>
          <a:bodyPr wrap="square" rtlCol="0" anchor="t"/>
          <a:lstStyle/>
          <a:p>
            <a:pPr marL="0" indent="0">
              <a:lnSpc>
                <a:spcPts val="2734"/>
              </a:lnSpc>
              <a:buNone/>
            </a:pPr>
            <a:r>
              <a:rPr lang="en-US" sz="2187" dirty="0">
                <a:solidFill>
                  <a:srgbClr val="5C4E3D"/>
                </a:solidFill>
                <a:latin typeface="Libre Baskerville" pitchFamily="34" charset="0"/>
                <a:ea typeface="Libre Baskerville" pitchFamily="34" charset="-122"/>
                <a:cs typeface="Libre Baskerville" pitchFamily="34" charset="-120"/>
              </a:rPr>
              <a:t>Networking and Security</a:t>
            </a:r>
            <a:endParaRPr lang="en-US" sz="2187" dirty="0"/>
          </a:p>
        </p:txBody>
      </p:sp>
      <p:sp>
        <p:nvSpPr>
          <p:cNvPr id="10" name="Text 7"/>
          <p:cNvSpPr/>
          <p:nvPr/>
        </p:nvSpPr>
        <p:spPr>
          <a:xfrm>
            <a:off x="9449872" y="4201239"/>
            <a:ext cx="3156347" cy="2487811"/>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Comprehensive networking and security services safeguard applications and data, while providing seamless connectivity across hybrid and multi-cloud environments.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981"/>
          </a:xfrm>
          <a:prstGeom prst="rect">
            <a:avLst/>
          </a:prstGeom>
          <a:solidFill>
            <a:srgbClr val="FFFDFA"/>
          </a:solidFill>
          <a:ln/>
        </p:spPr>
      </p:sp>
      <p:pic>
        <p:nvPicPr>
          <p:cNvPr id="4" name="Image 1" descr="preencoded.png"/>
          <p:cNvPicPr>
            <a:picLocks noChangeAspect="1"/>
          </p:cNvPicPr>
          <p:nvPr/>
        </p:nvPicPr>
        <p:blipFill>
          <a:blip r:embed="rId4"/>
          <a:stretch>
            <a:fillRect/>
          </a:stretch>
        </p:blipFill>
        <p:spPr>
          <a:xfrm>
            <a:off x="0" y="0"/>
            <a:ext cx="14630400" cy="2148721"/>
          </a:xfrm>
          <a:prstGeom prst="rect">
            <a:avLst/>
          </a:prstGeom>
        </p:spPr>
      </p:pic>
      <p:sp>
        <p:nvSpPr>
          <p:cNvPr id="5" name="Text 1"/>
          <p:cNvSpPr/>
          <p:nvPr/>
        </p:nvSpPr>
        <p:spPr>
          <a:xfrm>
            <a:off x="3232547" y="2621399"/>
            <a:ext cx="8165306" cy="1074182"/>
          </a:xfrm>
          <a:prstGeom prst="rect">
            <a:avLst/>
          </a:prstGeom>
          <a:noFill/>
          <a:ln/>
        </p:spPr>
        <p:txBody>
          <a:bodyPr wrap="square" rtlCol="0" anchor="t"/>
          <a:lstStyle/>
          <a:p>
            <a:pPr marL="0" indent="0">
              <a:lnSpc>
                <a:spcPts val="4230"/>
              </a:lnSpc>
              <a:buNone/>
            </a:pPr>
            <a:r>
              <a:rPr lang="en-US" sz="3384" dirty="0">
                <a:solidFill>
                  <a:srgbClr val="5C4E3D"/>
                </a:solidFill>
                <a:latin typeface="Libre Baskerville" pitchFamily="34" charset="0"/>
                <a:ea typeface="Libre Baskerville" pitchFamily="34" charset="-122"/>
                <a:cs typeface="Libre Baskerville" pitchFamily="34" charset="-120"/>
              </a:rPr>
              <a:t>Compute Services: Virtual Machines, Containers, and Serverless</a:t>
            </a:r>
            <a:endParaRPr lang="en-US" sz="3384" dirty="0"/>
          </a:p>
        </p:txBody>
      </p:sp>
      <p:sp>
        <p:nvSpPr>
          <p:cNvPr id="6" name="Shape 2"/>
          <p:cNvSpPr/>
          <p:nvPr/>
        </p:nvSpPr>
        <p:spPr>
          <a:xfrm>
            <a:off x="7298055" y="3953351"/>
            <a:ext cx="34290" cy="3805952"/>
          </a:xfrm>
          <a:prstGeom prst="roundRect">
            <a:avLst>
              <a:gd name="adj" fmla="val 225593"/>
            </a:avLst>
          </a:prstGeom>
          <a:solidFill>
            <a:srgbClr val="DDD3BA"/>
          </a:solidFill>
          <a:ln/>
        </p:spPr>
      </p:sp>
      <p:sp>
        <p:nvSpPr>
          <p:cNvPr id="7" name="Shape 3"/>
          <p:cNvSpPr/>
          <p:nvPr/>
        </p:nvSpPr>
        <p:spPr>
          <a:xfrm>
            <a:off x="6520220" y="4263747"/>
            <a:ext cx="601623" cy="34290"/>
          </a:xfrm>
          <a:prstGeom prst="roundRect">
            <a:avLst>
              <a:gd name="adj" fmla="val 225593"/>
            </a:avLst>
          </a:prstGeom>
          <a:solidFill>
            <a:srgbClr val="DDD3BA"/>
          </a:solidFill>
          <a:ln/>
        </p:spPr>
      </p:sp>
      <p:sp>
        <p:nvSpPr>
          <p:cNvPr id="8" name="Shape 4"/>
          <p:cNvSpPr/>
          <p:nvPr/>
        </p:nvSpPr>
        <p:spPr>
          <a:xfrm>
            <a:off x="7121843" y="4087654"/>
            <a:ext cx="386715" cy="386715"/>
          </a:xfrm>
          <a:prstGeom prst="roundRect">
            <a:avLst>
              <a:gd name="adj" fmla="val 20003"/>
            </a:avLst>
          </a:prstGeom>
          <a:solidFill>
            <a:srgbClr val="F7EDD4"/>
          </a:solidFill>
          <a:ln w="7620">
            <a:solidFill>
              <a:srgbClr val="DDD3BA"/>
            </a:solidFill>
            <a:prstDash val="solid"/>
          </a:ln>
        </p:spPr>
      </p:sp>
      <p:sp>
        <p:nvSpPr>
          <p:cNvPr id="9" name="Text 5"/>
          <p:cNvSpPr/>
          <p:nvPr/>
        </p:nvSpPr>
        <p:spPr>
          <a:xfrm>
            <a:off x="7257693" y="4119801"/>
            <a:ext cx="115014" cy="322302"/>
          </a:xfrm>
          <a:prstGeom prst="rect">
            <a:avLst/>
          </a:prstGeom>
          <a:noFill/>
          <a:ln/>
        </p:spPr>
        <p:txBody>
          <a:bodyPr wrap="none" rtlCol="0" anchor="t"/>
          <a:lstStyle/>
          <a:p>
            <a:pPr marL="0" indent="0" algn="ctr">
              <a:lnSpc>
                <a:spcPts val="2538"/>
              </a:lnSpc>
              <a:buNone/>
            </a:pPr>
            <a:r>
              <a:rPr lang="en-US" sz="2030" dirty="0">
                <a:solidFill>
                  <a:srgbClr val="454240"/>
                </a:solidFill>
                <a:latin typeface="Libre Baskerville" pitchFamily="34" charset="0"/>
                <a:ea typeface="Libre Baskerville" pitchFamily="34" charset="-122"/>
                <a:cs typeface="Libre Baskerville" pitchFamily="34" charset="-120"/>
              </a:rPr>
              <a:t>1</a:t>
            </a:r>
            <a:endParaRPr lang="en-US" sz="2030" dirty="0"/>
          </a:p>
        </p:txBody>
      </p:sp>
      <p:sp>
        <p:nvSpPr>
          <p:cNvPr id="10" name="Text 6"/>
          <p:cNvSpPr/>
          <p:nvPr/>
        </p:nvSpPr>
        <p:spPr>
          <a:xfrm>
            <a:off x="4221123" y="4125158"/>
            <a:ext cx="2148721" cy="268605"/>
          </a:xfrm>
          <a:prstGeom prst="rect">
            <a:avLst/>
          </a:prstGeom>
          <a:noFill/>
          <a:ln/>
        </p:spPr>
        <p:txBody>
          <a:bodyPr wrap="none" rtlCol="0" anchor="t"/>
          <a:lstStyle/>
          <a:p>
            <a:pPr marL="0" indent="0" algn="r">
              <a:lnSpc>
                <a:spcPts val="2115"/>
              </a:lnSpc>
              <a:buNone/>
            </a:pPr>
            <a:r>
              <a:rPr lang="en-US" sz="1692" dirty="0">
                <a:solidFill>
                  <a:srgbClr val="454240"/>
                </a:solidFill>
                <a:latin typeface="Libre Baskerville" pitchFamily="34" charset="0"/>
                <a:ea typeface="Libre Baskerville" pitchFamily="34" charset="-122"/>
                <a:cs typeface="Libre Baskerville" pitchFamily="34" charset="-120"/>
              </a:rPr>
              <a:t>Virtual Machines</a:t>
            </a:r>
            <a:endParaRPr lang="en-US" sz="1692" dirty="0"/>
          </a:p>
        </p:txBody>
      </p:sp>
      <p:sp>
        <p:nvSpPr>
          <p:cNvPr id="11" name="Text 7"/>
          <p:cNvSpPr/>
          <p:nvPr/>
        </p:nvSpPr>
        <p:spPr>
          <a:xfrm>
            <a:off x="3232547" y="4496872"/>
            <a:ext cx="3137297" cy="825103"/>
          </a:xfrm>
          <a:prstGeom prst="rect">
            <a:avLst/>
          </a:prstGeom>
          <a:noFill/>
          <a:ln/>
        </p:spPr>
        <p:txBody>
          <a:bodyPr wrap="square" rtlCol="0" anchor="t"/>
          <a:lstStyle/>
          <a:p>
            <a:pPr marL="0" indent="0" algn="r">
              <a:lnSpc>
                <a:spcPts val="2166"/>
              </a:lnSpc>
              <a:buNone/>
            </a:pPr>
            <a:r>
              <a:rPr lang="en-US" sz="1354" dirty="0">
                <a:solidFill>
                  <a:srgbClr val="454240"/>
                </a:solidFill>
                <a:latin typeface="DM Sans" pitchFamily="34" charset="0"/>
                <a:ea typeface="DM Sans" pitchFamily="34" charset="-122"/>
                <a:cs typeface="DM Sans" pitchFamily="34" charset="-120"/>
              </a:rPr>
              <a:t>Fully configurable and scalable virtual machines to run your custom applications and workloads.</a:t>
            </a:r>
            <a:endParaRPr lang="en-US" sz="1354" dirty="0"/>
          </a:p>
        </p:txBody>
      </p:sp>
      <p:sp>
        <p:nvSpPr>
          <p:cNvPr id="12" name="Shape 8"/>
          <p:cNvSpPr/>
          <p:nvPr/>
        </p:nvSpPr>
        <p:spPr>
          <a:xfrm>
            <a:off x="7508558" y="5123140"/>
            <a:ext cx="601623" cy="34290"/>
          </a:xfrm>
          <a:prstGeom prst="roundRect">
            <a:avLst>
              <a:gd name="adj" fmla="val 225593"/>
            </a:avLst>
          </a:prstGeom>
          <a:solidFill>
            <a:srgbClr val="DDD3BA"/>
          </a:solidFill>
          <a:ln/>
        </p:spPr>
      </p:sp>
      <p:sp>
        <p:nvSpPr>
          <p:cNvPr id="13" name="Shape 9"/>
          <p:cNvSpPr/>
          <p:nvPr/>
        </p:nvSpPr>
        <p:spPr>
          <a:xfrm>
            <a:off x="7121843" y="4947047"/>
            <a:ext cx="386715" cy="386715"/>
          </a:xfrm>
          <a:prstGeom prst="roundRect">
            <a:avLst>
              <a:gd name="adj" fmla="val 20003"/>
            </a:avLst>
          </a:prstGeom>
          <a:solidFill>
            <a:srgbClr val="F7EDD4"/>
          </a:solidFill>
          <a:ln w="7620">
            <a:solidFill>
              <a:srgbClr val="DDD3BA"/>
            </a:solidFill>
            <a:prstDash val="solid"/>
          </a:ln>
        </p:spPr>
      </p:sp>
      <p:sp>
        <p:nvSpPr>
          <p:cNvPr id="14" name="Text 10"/>
          <p:cNvSpPr/>
          <p:nvPr/>
        </p:nvSpPr>
        <p:spPr>
          <a:xfrm>
            <a:off x="7235785" y="4979194"/>
            <a:ext cx="158829" cy="322302"/>
          </a:xfrm>
          <a:prstGeom prst="rect">
            <a:avLst/>
          </a:prstGeom>
          <a:noFill/>
          <a:ln/>
        </p:spPr>
        <p:txBody>
          <a:bodyPr wrap="none" rtlCol="0" anchor="t"/>
          <a:lstStyle/>
          <a:p>
            <a:pPr marL="0" indent="0" algn="ctr">
              <a:lnSpc>
                <a:spcPts val="2538"/>
              </a:lnSpc>
              <a:buNone/>
            </a:pPr>
            <a:r>
              <a:rPr lang="en-US" sz="2030" dirty="0">
                <a:solidFill>
                  <a:srgbClr val="454240"/>
                </a:solidFill>
                <a:latin typeface="Libre Baskerville" pitchFamily="34" charset="0"/>
                <a:ea typeface="Libre Baskerville" pitchFamily="34" charset="-122"/>
                <a:cs typeface="Libre Baskerville" pitchFamily="34" charset="-120"/>
              </a:rPr>
              <a:t>2</a:t>
            </a:r>
            <a:endParaRPr lang="en-US" sz="2030" dirty="0"/>
          </a:p>
        </p:txBody>
      </p:sp>
      <p:sp>
        <p:nvSpPr>
          <p:cNvPr id="15" name="Text 11"/>
          <p:cNvSpPr/>
          <p:nvPr/>
        </p:nvSpPr>
        <p:spPr>
          <a:xfrm>
            <a:off x="8260556" y="4984552"/>
            <a:ext cx="2148721" cy="268605"/>
          </a:xfrm>
          <a:prstGeom prst="rect">
            <a:avLst/>
          </a:prstGeom>
          <a:noFill/>
          <a:ln/>
        </p:spPr>
        <p:txBody>
          <a:bodyPr wrap="none" rtlCol="0" anchor="t"/>
          <a:lstStyle/>
          <a:p>
            <a:pPr marL="0" indent="0" algn="l">
              <a:lnSpc>
                <a:spcPts val="2115"/>
              </a:lnSpc>
              <a:buNone/>
            </a:pPr>
            <a:r>
              <a:rPr lang="en-US" sz="1692" dirty="0">
                <a:solidFill>
                  <a:srgbClr val="454240"/>
                </a:solidFill>
                <a:latin typeface="Libre Baskerville" pitchFamily="34" charset="0"/>
                <a:ea typeface="Libre Baskerville" pitchFamily="34" charset="-122"/>
                <a:cs typeface="Libre Baskerville" pitchFamily="34" charset="-120"/>
              </a:rPr>
              <a:t>Containers</a:t>
            </a:r>
            <a:endParaRPr lang="en-US" sz="1692" dirty="0"/>
          </a:p>
        </p:txBody>
      </p:sp>
      <p:sp>
        <p:nvSpPr>
          <p:cNvPr id="16" name="Text 12"/>
          <p:cNvSpPr/>
          <p:nvPr/>
        </p:nvSpPr>
        <p:spPr>
          <a:xfrm>
            <a:off x="8260556" y="5356265"/>
            <a:ext cx="3137297" cy="825103"/>
          </a:xfrm>
          <a:prstGeom prst="rect">
            <a:avLst/>
          </a:prstGeom>
          <a:noFill/>
          <a:ln/>
        </p:spPr>
        <p:txBody>
          <a:bodyPr wrap="square" rtlCol="0" anchor="t"/>
          <a:lstStyle/>
          <a:p>
            <a:pPr marL="0" indent="0" algn="l">
              <a:lnSpc>
                <a:spcPts val="2166"/>
              </a:lnSpc>
              <a:buNone/>
            </a:pPr>
            <a:r>
              <a:rPr lang="en-US" sz="1354" dirty="0">
                <a:solidFill>
                  <a:srgbClr val="454240"/>
                </a:solidFill>
                <a:latin typeface="DM Sans" pitchFamily="34" charset="0"/>
                <a:ea typeface="DM Sans" pitchFamily="34" charset="-122"/>
                <a:cs typeface="DM Sans" pitchFamily="34" charset="-120"/>
              </a:rPr>
              <a:t>Containerized applications that are portable, scalable, and easy to manage with Google Kubernetes Engine (GKE).</a:t>
            </a:r>
            <a:endParaRPr lang="en-US" sz="1354" dirty="0"/>
          </a:p>
        </p:txBody>
      </p:sp>
      <p:sp>
        <p:nvSpPr>
          <p:cNvPr id="17" name="Shape 13"/>
          <p:cNvSpPr/>
          <p:nvPr/>
        </p:nvSpPr>
        <p:spPr>
          <a:xfrm>
            <a:off x="6520220" y="5979200"/>
            <a:ext cx="601623" cy="34290"/>
          </a:xfrm>
          <a:prstGeom prst="roundRect">
            <a:avLst>
              <a:gd name="adj" fmla="val 225593"/>
            </a:avLst>
          </a:prstGeom>
          <a:solidFill>
            <a:srgbClr val="DDD3BA"/>
          </a:solidFill>
          <a:ln/>
        </p:spPr>
      </p:sp>
      <p:sp>
        <p:nvSpPr>
          <p:cNvPr id="18" name="Shape 14"/>
          <p:cNvSpPr/>
          <p:nvPr/>
        </p:nvSpPr>
        <p:spPr>
          <a:xfrm>
            <a:off x="7121843" y="5803106"/>
            <a:ext cx="386715" cy="386715"/>
          </a:xfrm>
          <a:prstGeom prst="roundRect">
            <a:avLst>
              <a:gd name="adj" fmla="val 20003"/>
            </a:avLst>
          </a:prstGeom>
          <a:solidFill>
            <a:srgbClr val="F7EDD4"/>
          </a:solidFill>
          <a:ln w="7620">
            <a:solidFill>
              <a:srgbClr val="DDD3BA"/>
            </a:solidFill>
            <a:prstDash val="solid"/>
          </a:ln>
        </p:spPr>
      </p:sp>
      <p:sp>
        <p:nvSpPr>
          <p:cNvPr id="19" name="Text 15"/>
          <p:cNvSpPr/>
          <p:nvPr/>
        </p:nvSpPr>
        <p:spPr>
          <a:xfrm>
            <a:off x="7235785" y="5835253"/>
            <a:ext cx="158829" cy="322302"/>
          </a:xfrm>
          <a:prstGeom prst="rect">
            <a:avLst/>
          </a:prstGeom>
          <a:noFill/>
          <a:ln/>
        </p:spPr>
        <p:txBody>
          <a:bodyPr wrap="none" rtlCol="0" anchor="t"/>
          <a:lstStyle/>
          <a:p>
            <a:pPr marL="0" indent="0" algn="ctr">
              <a:lnSpc>
                <a:spcPts val="2538"/>
              </a:lnSpc>
              <a:buNone/>
            </a:pPr>
            <a:r>
              <a:rPr lang="en-US" sz="2030" dirty="0">
                <a:solidFill>
                  <a:srgbClr val="454240"/>
                </a:solidFill>
                <a:latin typeface="Libre Baskerville" pitchFamily="34" charset="0"/>
                <a:ea typeface="Libre Baskerville" pitchFamily="34" charset="-122"/>
                <a:cs typeface="Libre Baskerville" pitchFamily="34" charset="-120"/>
              </a:rPr>
              <a:t>3</a:t>
            </a:r>
            <a:endParaRPr lang="en-US" sz="2030" dirty="0"/>
          </a:p>
        </p:txBody>
      </p:sp>
      <p:sp>
        <p:nvSpPr>
          <p:cNvPr id="20" name="Text 16"/>
          <p:cNvSpPr/>
          <p:nvPr/>
        </p:nvSpPr>
        <p:spPr>
          <a:xfrm>
            <a:off x="4221123" y="5840611"/>
            <a:ext cx="2148721" cy="268605"/>
          </a:xfrm>
          <a:prstGeom prst="rect">
            <a:avLst/>
          </a:prstGeom>
          <a:noFill/>
          <a:ln/>
        </p:spPr>
        <p:txBody>
          <a:bodyPr wrap="none" rtlCol="0" anchor="t"/>
          <a:lstStyle/>
          <a:p>
            <a:pPr marL="0" indent="0" algn="r">
              <a:lnSpc>
                <a:spcPts val="2115"/>
              </a:lnSpc>
              <a:buNone/>
            </a:pPr>
            <a:r>
              <a:rPr lang="en-US" sz="1692" dirty="0">
                <a:solidFill>
                  <a:srgbClr val="454240"/>
                </a:solidFill>
                <a:latin typeface="Libre Baskerville" pitchFamily="34" charset="0"/>
                <a:ea typeface="Libre Baskerville" pitchFamily="34" charset="-122"/>
                <a:cs typeface="Libre Baskerville" pitchFamily="34" charset="-120"/>
              </a:rPr>
              <a:t>Serverless</a:t>
            </a:r>
            <a:endParaRPr lang="en-US" sz="1692" dirty="0"/>
          </a:p>
        </p:txBody>
      </p:sp>
      <p:sp>
        <p:nvSpPr>
          <p:cNvPr id="21" name="Text 17"/>
          <p:cNvSpPr/>
          <p:nvPr/>
        </p:nvSpPr>
        <p:spPr>
          <a:xfrm>
            <a:off x="3232547" y="6212324"/>
            <a:ext cx="3137297" cy="1375172"/>
          </a:xfrm>
          <a:prstGeom prst="rect">
            <a:avLst/>
          </a:prstGeom>
          <a:noFill/>
          <a:ln/>
        </p:spPr>
        <p:txBody>
          <a:bodyPr wrap="square" rtlCol="0" anchor="t"/>
          <a:lstStyle/>
          <a:p>
            <a:pPr marL="0" indent="0" algn="r">
              <a:lnSpc>
                <a:spcPts val="2166"/>
              </a:lnSpc>
              <a:buNone/>
            </a:pPr>
            <a:r>
              <a:rPr lang="en-US" sz="1354" dirty="0">
                <a:solidFill>
                  <a:srgbClr val="454240"/>
                </a:solidFill>
                <a:latin typeface="DM Sans" pitchFamily="34" charset="0"/>
                <a:ea typeface="DM Sans" pitchFamily="34" charset="-122"/>
                <a:cs typeface="DM Sans" pitchFamily="34" charset="-120"/>
              </a:rPr>
              <a:t>Event-driven, scalable, and highly available serverless functions with Google Cloud Functions, eliminating the need for infrastructure management.</a:t>
            </a:r>
            <a:endParaRPr lang="en-US" sz="135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sp>
        <p:nvSpPr>
          <p:cNvPr id="4" name="Text 1"/>
          <p:cNvSpPr/>
          <p:nvPr/>
        </p:nvSpPr>
        <p:spPr>
          <a:xfrm>
            <a:off x="2037993" y="2216706"/>
            <a:ext cx="8584763" cy="694373"/>
          </a:xfrm>
          <a:prstGeom prst="rect">
            <a:avLst/>
          </a:prstGeom>
          <a:noFill/>
          <a:ln/>
        </p:spPr>
        <p:txBody>
          <a:bodyPr wrap="non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Storage and Database Services</a:t>
            </a:r>
            <a:endParaRPr lang="en-US" sz="4374" dirty="0"/>
          </a:p>
        </p:txBody>
      </p:sp>
      <p:sp>
        <p:nvSpPr>
          <p:cNvPr id="5" name="Text 2"/>
          <p:cNvSpPr/>
          <p:nvPr/>
        </p:nvSpPr>
        <p:spPr>
          <a:xfrm>
            <a:off x="2037993" y="3466505"/>
            <a:ext cx="2777490" cy="347186"/>
          </a:xfrm>
          <a:prstGeom prst="rect">
            <a:avLst/>
          </a:prstGeom>
          <a:noFill/>
          <a:ln/>
        </p:spPr>
        <p:txBody>
          <a:bodyPr wrap="none" rtlCol="0" anchor="t"/>
          <a:lstStyle/>
          <a:p>
            <a:pPr marL="0" indent="0">
              <a:lnSpc>
                <a:spcPts val="2734"/>
              </a:lnSpc>
              <a:buNone/>
            </a:pPr>
            <a:r>
              <a:rPr lang="en-US" sz="2187" dirty="0">
                <a:solidFill>
                  <a:srgbClr val="5C4E3D"/>
                </a:solidFill>
                <a:latin typeface="Libre Baskerville" pitchFamily="34" charset="0"/>
                <a:ea typeface="Libre Baskerville" pitchFamily="34" charset="-122"/>
                <a:cs typeface="Libre Baskerville" pitchFamily="34" charset="-120"/>
              </a:rPr>
              <a:t>Object Storage</a:t>
            </a:r>
            <a:endParaRPr lang="en-US" sz="2187" dirty="0"/>
          </a:p>
        </p:txBody>
      </p:sp>
      <p:sp>
        <p:nvSpPr>
          <p:cNvPr id="6" name="Text 3"/>
          <p:cNvSpPr/>
          <p:nvPr/>
        </p:nvSpPr>
        <p:spPr>
          <a:xfrm>
            <a:off x="2037993" y="4035862"/>
            <a:ext cx="3156347" cy="1777008"/>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Reliable and highly scalable object storage with Google Cloud Storage, suitable for a wide range of data types and use cases.</a:t>
            </a:r>
            <a:endParaRPr lang="en-US" sz="1750" dirty="0"/>
          </a:p>
        </p:txBody>
      </p:sp>
      <p:sp>
        <p:nvSpPr>
          <p:cNvPr id="7" name="Text 4"/>
          <p:cNvSpPr/>
          <p:nvPr/>
        </p:nvSpPr>
        <p:spPr>
          <a:xfrm>
            <a:off x="5743932" y="3466505"/>
            <a:ext cx="2795468" cy="347186"/>
          </a:xfrm>
          <a:prstGeom prst="rect">
            <a:avLst/>
          </a:prstGeom>
          <a:noFill/>
          <a:ln/>
        </p:spPr>
        <p:txBody>
          <a:bodyPr wrap="none" rtlCol="0" anchor="t"/>
          <a:lstStyle/>
          <a:p>
            <a:pPr marL="0" indent="0">
              <a:lnSpc>
                <a:spcPts val="2734"/>
              </a:lnSpc>
              <a:buNone/>
            </a:pPr>
            <a:r>
              <a:rPr lang="en-US" sz="2187" dirty="0">
                <a:solidFill>
                  <a:srgbClr val="5C4E3D"/>
                </a:solidFill>
                <a:latin typeface="Libre Baskerville" pitchFamily="34" charset="0"/>
                <a:ea typeface="Libre Baskerville" pitchFamily="34" charset="-122"/>
                <a:cs typeface="Libre Baskerville" pitchFamily="34" charset="-120"/>
              </a:rPr>
              <a:t>Managed Databases</a:t>
            </a:r>
            <a:endParaRPr lang="en-US" sz="2187" dirty="0"/>
          </a:p>
        </p:txBody>
      </p:sp>
      <p:sp>
        <p:nvSpPr>
          <p:cNvPr id="8" name="Text 5"/>
          <p:cNvSpPr/>
          <p:nvPr/>
        </p:nvSpPr>
        <p:spPr>
          <a:xfrm>
            <a:off x="5743932" y="4035862"/>
            <a:ext cx="3156347" cy="1777008"/>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Fully managed database services, such as Cloud SQL and Cloud Datastore, that simplify database management and operations.</a:t>
            </a:r>
            <a:endParaRPr lang="en-US" sz="1750" dirty="0"/>
          </a:p>
        </p:txBody>
      </p:sp>
      <p:sp>
        <p:nvSpPr>
          <p:cNvPr id="9" name="Text 6"/>
          <p:cNvSpPr/>
          <p:nvPr/>
        </p:nvSpPr>
        <p:spPr>
          <a:xfrm>
            <a:off x="9449872" y="3466505"/>
            <a:ext cx="2777490" cy="347186"/>
          </a:xfrm>
          <a:prstGeom prst="rect">
            <a:avLst/>
          </a:prstGeom>
          <a:noFill/>
          <a:ln/>
        </p:spPr>
        <p:txBody>
          <a:bodyPr wrap="none" rtlCol="0" anchor="t"/>
          <a:lstStyle/>
          <a:p>
            <a:pPr marL="0" indent="0">
              <a:lnSpc>
                <a:spcPts val="2734"/>
              </a:lnSpc>
              <a:buNone/>
            </a:pPr>
            <a:r>
              <a:rPr lang="en-US" sz="2187" dirty="0">
                <a:solidFill>
                  <a:srgbClr val="5C4E3D"/>
                </a:solidFill>
                <a:latin typeface="Libre Baskerville" pitchFamily="34" charset="0"/>
                <a:ea typeface="Libre Baskerville" pitchFamily="34" charset="-122"/>
                <a:cs typeface="Libre Baskerville" pitchFamily="34" charset="-120"/>
              </a:rPr>
              <a:t>Data Warehousing</a:t>
            </a:r>
            <a:endParaRPr lang="en-US" sz="2187" dirty="0"/>
          </a:p>
        </p:txBody>
      </p:sp>
      <p:sp>
        <p:nvSpPr>
          <p:cNvPr id="10" name="Text 7"/>
          <p:cNvSpPr/>
          <p:nvPr/>
        </p:nvSpPr>
        <p:spPr>
          <a:xfrm>
            <a:off x="9449872" y="4035862"/>
            <a:ext cx="3156347" cy="1421606"/>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Enterprise-grade data warehousing with BigQuery, enabling fast and scalable analysis of large datasets.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062627"/>
          </a:xfrm>
          <a:prstGeom prst="rect">
            <a:avLst/>
          </a:prstGeom>
          <a:solidFill>
            <a:srgbClr val="FFFFFF">
              <a:alpha val="75000"/>
            </a:srgbClr>
          </a:solidFill>
        </p:spPr>
      </p:sp>
      <p:sp>
        <p:nvSpPr>
          <p:cNvPr id="5" name="Text 1"/>
          <p:cNvSpPr/>
          <p:nvPr/>
        </p:nvSpPr>
        <p:spPr>
          <a:xfrm>
            <a:off x="3480971" y="1744326"/>
            <a:ext cx="4246245" cy="486013"/>
          </a:xfrm>
          <a:prstGeom prst="rect">
            <a:avLst/>
          </a:prstGeom>
          <a:noFill/>
        </p:spPr>
        <p:txBody>
          <a:bodyPr wrap="none" rtlCol="0" anchor="t"/>
          <a:lstStyle/>
          <a:p>
            <a:pPr marL="0" indent="0">
              <a:lnSpc>
                <a:spcPts val="3825"/>
              </a:lnSpc>
              <a:buNone/>
            </a:pPr>
            <a:r>
              <a:rPr lang="en-US" sz="3060" b="1" dirty="0">
                <a:solidFill>
                  <a:srgbClr val="5B5F72"/>
                </a:solidFill>
                <a:latin typeface="Instrument Sans" pitchFamily="34" charset="0"/>
                <a:ea typeface="Instrument Sans" pitchFamily="34" charset="-122"/>
                <a:cs typeface="Instrument Sans" pitchFamily="34" charset="-120"/>
              </a:rPr>
              <a:t>Resource Management</a:t>
            </a:r>
            <a:endParaRPr lang="en-US" sz="3060" dirty="0"/>
          </a:p>
        </p:txBody>
      </p:sp>
      <p:sp>
        <p:nvSpPr>
          <p:cNvPr id="6" name="Text 2"/>
          <p:cNvSpPr/>
          <p:nvPr/>
        </p:nvSpPr>
        <p:spPr>
          <a:xfrm>
            <a:off x="3621167" y="2486825"/>
            <a:ext cx="7388066" cy="994886"/>
          </a:xfrm>
          <a:prstGeom prst="rect">
            <a:avLst/>
          </a:prstGeom>
          <a:noFill/>
        </p:spPr>
        <p:txBody>
          <a:bodyPr wrap="square" rtlCol="0" anchor="t"/>
          <a:lstStyle/>
          <a:p>
            <a:pPr marL="0" indent="0">
              <a:lnSpc>
                <a:spcPts val="1960"/>
              </a:lnSpc>
              <a:buNone/>
            </a:pPr>
            <a:r>
              <a:rPr lang="en-US" sz="1400" dirty="0">
                <a:solidFill>
                  <a:srgbClr val="5B5F71"/>
                </a:solidFill>
                <a:latin typeface="Instrument Sans" pitchFamily="34" charset="0"/>
                <a:ea typeface="Instrument Sans" pitchFamily="34" charset="-122"/>
                <a:cs typeface="Instrument Sans" pitchFamily="34" charset="-120"/>
              </a:rPr>
              <a:t> GCP's resource management capabilities allow you to effectively organize, manage, and monitor your cloud resources. From hierarchical resource organization using the Resource Manager, to cost control and optimization through Billing, to security and compliance through Access Control, GCP empowers you to maintain a well-governed and efficient cloud infrastructure.</a:t>
            </a:r>
            <a:endParaRPr lang="en-US" sz="1400" dirty="0"/>
          </a:p>
        </p:txBody>
      </p:sp>
      <p:pic>
        <p:nvPicPr>
          <p:cNvPr id="7" name="Image 2" descr="preencoded.png"/>
          <p:cNvPicPr>
            <a:picLocks noChangeAspect="1"/>
          </p:cNvPicPr>
          <p:nvPr/>
        </p:nvPicPr>
        <p:blipFill>
          <a:blip r:embed="rId4"/>
          <a:stretch>
            <a:fillRect/>
          </a:stretch>
        </p:blipFill>
        <p:spPr>
          <a:xfrm>
            <a:off x="3621167" y="4260890"/>
            <a:ext cx="777597" cy="1244203"/>
          </a:xfrm>
          <a:prstGeom prst="rect">
            <a:avLst/>
          </a:prstGeom>
        </p:spPr>
      </p:pic>
      <p:sp>
        <p:nvSpPr>
          <p:cNvPr id="8" name="Text 3"/>
          <p:cNvSpPr/>
          <p:nvPr/>
        </p:nvSpPr>
        <p:spPr>
          <a:xfrm>
            <a:off x="4632008" y="4416385"/>
            <a:ext cx="1944172" cy="243007"/>
          </a:xfrm>
          <a:prstGeom prst="rect">
            <a:avLst/>
          </a:prstGeom>
          <a:noFill/>
        </p:spPr>
        <p:txBody>
          <a:bodyPr wrap="none" rtlCol="0" anchor="t"/>
          <a:lstStyle/>
          <a:p>
            <a:pPr marL="0" indent="0" algn="l">
              <a:lnSpc>
                <a:spcPts val="1915"/>
              </a:lnSpc>
              <a:buNone/>
            </a:pPr>
            <a:r>
              <a:rPr lang="en-US" sz="1530" b="1" dirty="0">
                <a:solidFill>
                  <a:srgbClr val="5B5F71"/>
                </a:solidFill>
                <a:latin typeface="Instrument Sans" pitchFamily="34" charset="0"/>
                <a:ea typeface="Instrument Sans" pitchFamily="34" charset="-122"/>
                <a:cs typeface="Instrument Sans" pitchFamily="34" charset="-120"/>
              </a:rPr>
              <a:t>Resource Manager</a:t>
            </a:r>
            <a:endParaRPr lang="en-US" sz="1530" dirty="0"/>
          </a:p>
        </p:txBody>
      </p:sp>
      <p:sp>
        <p:nvSpPr>
          <p:cNvPr id="9" name="Text 4"/>
          <p:cNvSpPr/>
          <p:nvPr/>
        </p:nvSpPr>
        <p:spPr>
          <a:xfrm>
            <a:off x="4632008" y="4752618"/>
            <a:ext cx="6377226" cy="248722"/>
          </a:xfrm>
          <a:prstGeom prst="rect">
            <a:avLst/>
          </a:prstGeom>
          <a:noFill/>
        </p:spPr>
        <p:txBody>
          <a:bodyPr wrap="none" rtlCol="0" anchor="t"/>
          <a:lstStyle/>
          <a:p>
            <a:pPr marL="0" indent="0" algn="l">
              <a:lnSpc>
                <a:spcPts val="1960"/>
              </a:lnSpc>
              <a:buNone/>
            </a:pPr>
            <a:r>
              <a:rPr lang="en-US" sz="1225" dirty="0">
                <a:solidFill>
                  <a:srgbClr val="5B5F71"/>
                </a:solidFill>
                <a:latin typeface="Instrument Sans" pitchFamily="34" charset="0"/>
                <a:ea typeface="Instrument Sans" pitchFamily="34" charset="-122"/>
                <a:cs typeface="Instrument Sans" pitchFamily="34" charset="-120"/>
              </a:rPr>
              <a:t>Organize and manage your cloud resources in a hierarchical structure.</a:t>
            </a:r>
            <a:endParaRPr lang="en-US" sz="1225" dirty="0"/>
          </a:p>
        </p:txBody>
      </p:sp>
      <p:pic>
        <p:nvPicPr>
          <p:cNvPr id="10" name="Image 3" descr="preencoded.png"/>
          <p:cNvPicPr>
            <a:picLocks noChangeAspect="1"/>
          </p:cNvPicPr>
          <p:nvPr/>
        </p:nvPicPr>
        <p:blipFill>
          <a:blip r:embed="rId5"/>
          <a:stretch>
            <a:fillRect/>
          </a:stretch>
        </p:blipFill>
        <p:spPr>
          <a:xfrm>
            <a:off x="3621167" y="5505093"/>
            <a:ext cx="777597" cy="1244203"/>
          </a:xfrm>
          <a:prstGeom prst="rect">
            <a:avLst/>
          </a:prstGeom>
        </p:spPr>
      </p:pic>
      <p:sp>
        <p:nvSpPr>
          <p:cNvPr id="11" name="Text 5"/>
          <p:cNvSpPr/>
          <p:nvPr/>
        </p:nvSpPr>
        <p:spPr>
          <a:xfrm>
            <a:off x="4632008" y="5660588"/>
            <a:ext cx="1944172" cy="243007"/>
          </a:xfrm>
          <a:prstGeom prst="rect">
            <a:avLst/>
          </a:prstGeom>
          <a:noFill/>
        </p:spPr>
        <p:txBody>
          <a:bodyPr wrap="none" rtlCol="0" anchor="t"/>
          <a:lstStyle/>
          <a:p>
            <a:pPr marL="0" indent="0" algn="l">
              <a:lnSpc>
                <a:spcPts val="1915"/>
              </a:lnSpc>
              <a:buNone/>
            </a:pPr>
            <a:r>
              <a:rPr lang="en-US" sz="1530" b="1" dirty="0">
                <a:solidFill>
                  <a:srgbClr val="5B5F71"/>
                </a:solidFill>
                <a:latin typeface="Instrument Sans" pitchFamily="34" charset="0"/>
                <a:ea typeface="Instrument Sans" pitchFamily="34" charset="-122"/>
                <a:cs typeface="Instrument Sans" pitchFamily="34" charset="-120"/>
              </a:rPr>
              <a:t>Billing</a:t>
            </a:r>
            <a:endParaRPr lang="en-US" sz="1530" dirty="0"/>
          </a:p>
        </p:txBody>
      </p:sp>
      <p:sp>
        <p:nvSpPr>
          <p:cNvPr id="12" name="Text 6"/>
          <p:cNvSpPr/>
          <p:nvPr/>
        </p:nvSpPr>
        <p:spPr>
          <a:xfrm>
            <a:off x="4632008" y="5996821"/>
            <a:ext cx="6377226" cy="248722"/>
          </a:xfrm>
          <a:prstGeom prst="rect">
            <a:avLst/>
          </a:prstGeom>
          <a:noFill/>
        </p:spPr>
        <p:txBody>
          <a:bodyPr wrap="none" rtlCol="0" anchor="t"/>
          <a:lstStyle/>
          <a:p>
            <a:pPr marL="0" indent="0" algn="l">
              <a:lnSpc>
                <a:spcPts val="1960"/>
              </a:lnSpc>
              <a:buNone/>
            </a:pPr>
            <a:r>
              <a:rPr lang="en-US" sz="1225" dirty="0">
                <a:solidFill>
                  <a:srgbClr val="5B5F71"/>
                </a:solidFill>
                <a:latin typeface="Instrument Sans" pitchFamily="34" charset="0"/>
                <a:ea typeface="Instrument Sans" pitchFamily="34" charset="-122"/>
                <a:cs typeface="Instrument Sans" pitchFamily="34" charset="-120"/>
              </a:rPr>
              <a:t>Monitor and optimize your cloud costs, ensuring efficiency and cost control.</a:t>
            </a:r>
            <a:endParaRPr lang="en-US" sz="1225" dirty="0"/>
          </a:p>
        </p:txBody>
      </p:sp>
      <p:pic>
        <p:nvPicPr>
          <p:cNvPr id="13" name="Image 4" descr="preencoded.png"/>
          <p:cNvPicPr>
            <a:picLocks noChangeAspect="1"/>
          </p:cNvPicPr>
          <p:nvPr/>
        </p:nvPicPr>
        <p:blipFill>
          <a:blip r:embed="rId6"/>
          <a:stretch>
            <a:fillRect/>
          </a:stretch>
        </p:blipFill>
        <p:spPr>
          <a:xfrm>
            <a:off x="3621167" y="6749296"/>
            <a:ext cx="777597" cy="1244203"/>
          </a:xfrm>
          <a:prstGeom prst="rect">
            <a:avLst/>
          </a:prstGeom>
        </p:spPr>
      </p:pic>
      <p:sp>
        <p:nvSpPr>
          <p:cNvPr id="14" name="Text 7"/>
          <p:cNvSpPr/>
          <p:nvPr/>
        </p:nvSpPr>
        <p:spPr>
          <a:xfrm>
            <a:off x="4632008" y="6904792"/>
            <a:ext cx="1944172" cy="243007"/>
          </a:xfrm>
          <a:prstGeom prst="rect">
            <a:avLst/>
          </a:prstGeom>
          <a:noFill/>
        </p:spPr>
        <p:txBody>
          <a:bodyPr wrap="none" rtlCol="0" anchor="t"/>
          <a:lstStyle/>
          <a:p>
            <a:pPr marL="0" indent="0" algn="l">
              <a:lnSpc>
                <a:spcPts val="1915"/>
              </a:lnSpc>
              <a:buNone/>
            </a:pPr>
            <a:r>
              <a:rPr lang="en-US" sz="1530" b="1" dirty="0">
                <a:solidFill>
                  <a:srgbClr val="5B5F71"/>
                </a:solidFill>
                <a:latin typeface="Instrument Sans" pitchFamily="34" charset="0"/>
                <a:ea typeface="Instrument Sans" pitchFamily="34" charset="-122"/>
                <a:cs typeface="Instrument Sans" pitchFamily="34" charset="-120"/>
              </a:rPr>
              <a:t>Access Control</a:t>
            </a:r>
            <a:endParaRPr lang="en-US" sz="1530" dirty="0"/>
          </a:p>
        </p:txBody>
      </p:sp>
      <p:sp>
        <p:nvSpPr>
          <p:cNvPr id="15" name="Text 8"/>
          <p:cNvSpPr/>
          <p:nvPr/>
        </p:nvSpPr>
        <p:spPr>
          <a:xfrm>
            <a:off x="4632008" y="7241024"/>
            <a:ext cx="6377226" cy="248722"/>
          </a:xfrm>
          <a:prstGeom prst="rect">
            <a:avLst/>
          </a:prstGeom>
          <a:noFill/>
        </p:spPr>
        <p:txBody>
          <a:bodyPr wrap="none" rtlCol="0" anchor="t"/>
          <a:lstStyle/>
          <a:p>
            <a:pPr marL="0" indent="0" algn="l">
              <a:lnSpc>
                <a:spcPts val="1960"/>
              </a:lnSpc>
              <a:buNone/>
            </a:pPr>
            <a:r>
              <a:rPr lang="en-US" sz="1225" dirty="0">
                <a:solidFill>
                  <a:srgbClr val="5B5F71"/>
                </a:solidFill>
                <a:latin typeface="Instrument Sans" pitchFamily="34" charset="0"/>
                <a:ea typeface="Instrument Sans" pitchFamily="34" charset="-122"/>
                <a:cs typeface="Instrument Sans" pitchFamily="34" charset="-120"/>
              </a:rPr>
              <a:t>Secure your cloud resources with fine-grained access control and identity management.</a:t>
            </a:r>
            <a:endParaRPr lang="en-US" sz="1225" dirty="0"/>
          </a:p>
        </p:txBody>
      </p:sp>
    </p:spTree>
    <p:extLst>
      <p:ext uri="{BB962C8B-B14F-4D97-AF65-F5344CB8AC3E}">
        <p14:creationId xmlns:p14="http://schemas.microsoft.com/office/powerpoint/2010/main" val="2089213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p:spPr>
      </p:sp>
      <p:sp>
        <p:nvSpPr>
          <p:cNvPr id="4" name="Text 1"/>
          <p:cNvSpPr/>
          <p:nvPr/>
        </p:nvSpPr>
        <p:spPr>
          <a:xfrm>
            <a:off x="2037993" y="1603058"/>
            <a:ext cx="5554980" cy="694373"/>
          </a:xfrm>
          <a:prstGeom prst="rect">
            <a:avLst/>
          </a:prstGeom>
          <a:noFill/>
        </p:spPr>
        <p:txBody>
          <a:bodyPr wrap="none" rtlCol="0" anchor="t"/>
          <a:lstStyle/>
          <a:p>
            <a:pPr marL="0" indent="0">
              <a:lnSpc>
                <a:spcPts val="5470"/>
              </a:lnSpc>
              <a:buNone/>
            </a:pPr>
            <a:r>
              <a:rPr lang="en-US" sz="4375" b="1" dirty="0">
                <a:solidFill>
                  <a:srgbClr val="5B5F72"/>
                </a:solidFill>
                <a:latin typeface="Instrument Sans" pitchFamily="34" charset="0"/>
                <a:ea typeface="Instrument Sans" pitchFamily="34" charset="-122"/>
                <a:cs typeface="Instrument Sans" pitchFamily="34" charset="-120"/>
              </a:rPr>
              <a:t>Resource Monitoring</a:t>
            </a:r>
            <a:endParaRPr lang="en-US" sz="4375" dirty="0"/>
          </a:p>
        </p:txBody>
      </p:sp>
      <p:sp>
        <p:nvSpPr>
          <p:cNvPr id="5" name="Text 2"/>
          <p:cNvSpPr/>
          <p:nvPr/>
        </p:nvSpPr>
        <p:spPr>
          <a:xfrm>
            <a:off x="2037993" y="2546826"/>
            <a:ext cx="10554414" cy="1421606"/>
          </a:xfrm>
          <a:prstGeom prst="rect">
            <a:avLst/>
          </a:prstGeom>
          <a:noFill/>
        </p:spPr>
        <p:txBody>
          <a:bodyPr wrap="square" rtlCol="0" anchor="t"/>
          <a:lstStyle/>
          <a:p>
            <a:pPr marL="0" indent="0">
              <a:lnSpc>
                <a:spcPts val="2800"/>
              </a:lnSpc>
              <a:buNone/>
            </a:pPr>
            <a:r>
              <a:rPr lang="en-US" sz="1750" dirty="0">
                <a:solidFill>
                  <a:srgbClr val="5B5F71"/>
                </a:solidFill>
                <a:latin typeface="Instrument Sans" pitchFamily="34" charset="0"/>
                <a:ea typeface="Instrument Sans" pitchFamily="34" charset="-122"/>
                <a:cs typeface="Instrument Sans" pitchFamily="34" charset="-120"/>
              </a:rPr>
              <a:t> GCP's robust monitoring capabilities provide visibility and insights into the health and performance of your cloud resources. From real-time monitoring and logging to advanced analytics and alerting, Monitoring empowers you to proactively identify issues, optimize resource utilization, and ensure the reliability and availability of your applications and services running on Google Cloud.</a:t>
            </a:r>
            <a:endParaRPr lang="en-US" sz="1750" dirty="0"/>
          </a:p>
        </p:txBody>
      </p:sp>
      <p:pic>
        <p:nvPicPr>
          <p:cNvPr id="6" name="Image 1" descr="preencoded.png"/>
          <p:cNvPicPr>
            <a:picLocks noChangeAspect="1"/>
          </p:cNvPicPr>
          <p:nvPr/>
        </p:nvPicPr>
        <p:blipFill>
          <a:blip r:embed="rId4"/>
          <a:stretch>
            <a:fillRect/>
          </a:stretch>
        </p:blipFill>
        <p:spPr>
          <a:xfrm>
            <a:off x="2037993" y="4413290"/>
            <a:ext cx="444341" cy="444341"/>
          </a:xfrm>
          <a:prstGeom prst="rect">
            <a:avLst/>
          </a:prstGeom>
        </p:spPr>
      </p:pic>
      <p:sp>
        <p:nvSpPr>
          <p:cNvPr id="7" name="Text 3"/>
          <p:cNvSpPr/>
          <p:nvPr/>
        </p:nvSpPr>
        <p:spPr>
          <a:xfrm>
            <a:off x="2037993" y="5079802"/>
            <a:ext cx="2777490" cy="347186"/>
          </a:xfrm>
          <a:prstGeom prst="rect">
            <a:avLst/>
          </a:prstGeom>
          <a:noFill/>
        </p:spPr>
        <p:txBody>
          <a:bodyPr wrap="none" rtlCol="0" anchor="t"/>
          <a:lstStyle/>
          <a:p>
            <a:pPr marL="0" indent="0" algn="l">
              <a:lnSpc>
                <a:spcPts val="2735"/>
              </a:lnSpc>
              <a:buNone/>
            </a:pPr>
            <a:r>
              <a:rPr lang="en-US" sz="2185" b="1" dirty="0">
                <a:solidFill>
                  <a:srgbClr val="5B5F71"/>
                </a:solidFill>
                <a:latin typeface="Instrument Sans" pitchFamily="34" charset="0"/>
                <a:ea typeface="Instrument Sans" pitchFamily="34" charset="-122"/>
                <a:cs typeface="Instrument Sans" pitchFamily="34" charset="-120"/>
              </a:rPr>
              <a:t>Dashboards</a:t>
            </a:r>
            <a:endParaRPr lang="en-US" sz="2185" dirty="0"/>
          </a:p>
        </p:txBody>
      </p:sp>
      <p:sp>
        <p:nvSpPr>
          <p:cNvPr id="8" name="Text 4"/>
          <p:cNvSpPr/>
          <p:nvPr/>
        </p:nvSpPr>
        <p:spPr>
          <a:xfrm>
            <a:off x="2037993" y="5560219"/>
            <a:ext cx="3295888" cy="1066205"/>
          </a:xfrm>
          <a:prstGeom prst="rect">
            <a:avLst/>
          </a:prstGeom>
          <a:noFill/>
        </p:spPr>
        <p:txBody>
          <a:bodyPr wrap="square" rtlCol="0" anchor="t"/>
          <a:lstStyle/>
          <a:p>
            <a:pPr marL="0" indent="0" algn="l">
              <a:lnSpc>
                <a:spcPts val="2800"/>
              </a:lnSpc>
              <a:buNone/>
            </a:pPr>
            <a:r>
              <a:rPr lang="en-US" sz="1750" dirty="0">
                <a:solidFill>
                  <a:srgbClr val="5B5F71"/>
                </a:solidFill>
                <a:latin typeface="Instrument Sans" pitchFamily="34" charset="0"/>
                <a:ea typeface="Instrument Sans" pitchFamily="34" charset="-122"/>
                <a:cs typeface="Instrument Sans" pitchFamily="34" charset="-120"/>
              </a:rPr>
              <a:t>Gain a comprehensive view of your cloud infrastructure and application performance.</a:t>
            </a:r>
            <a:endParaRPr lang="en-US" sz="1750" dirty="0"/>
          </a:p>
        </p:txBody>
      </p:sp>
      <p:pic>
        <p:nvPicPr>
          <p:cNvPr id="9" name="Image 2" descr="preencoded.png"/>
          <p:cNvPicPr>
            <a:picLocks noChangeAspect="1"/>
          </p:cNvPicPr>
          <p:nvPr/>
        </p:nvPicPr>
        <p:blipFill>
          <a:blip r:embed="rId5"/>
          <a:stretch>
            <a:fillRect/>
          </a:stretch>
        </p:blipFill>
        <p:spPr>
          <a:xfrm>
            <a:off x="5667137" y="4413290"/>
            <a:ext cx="444341" cy="444341"/>
          </a:xfrm>
          <a:prstGeom prst="rect">
            <a:avLst/>
          </a:prstGeom>
        </p:spPr>
      </p:pic>
      <p:sp>
        <p:nvSpPr>
          <p:cNvPr id="10" name="Text 5"/>
          <p:cNvSpPr/>
          <p:nvPr/>
        </p:nvSpPr>
        <p:spPr>
          <a:xfrm>
            <a:off x="5667137" y="5079802"/>
            <a:ext cx="2777490" cy="347186"/>
          </a:xfrm>
          <a:prstGeom prst="rect">
            <a:avLst/>
          </a:prstGeom>
          <a:noFill/>
        </p:spPr>
        <p:txBody>
          <a:bodyPr wrap="none" rtlCol="0" anchor="t"/>
          <a:lstStyle/>
          <a:p>
            <a:pPr marL="0" indent="0" algn="l">
              <a:lnSpc>
                <a:spcPts val="2735"/>
              </a:lnSpc>
              <a:buNone/>
            </a:pPr>
            <a:r>
              <a:rPr lang="en-US" sz="2185" b="1" dirty="0">
                <a:solidFill>
                  <a:srgbClr val="5B5F71"/>
                </a:solidFill>
                <a:latin typeface="Instrument Sans" pitchFamily="34" charset="0"/>
                <a:ea typeface="Instrument Sans" pitchFamily="34" charset="-122"/>
                <a:cs typeface="Instrument Sans" pitchFamily="34" charset="-120"/>
              </a:rPr>
              <a:t>Alerting</a:t>
            </a:r>
            <a:endParaRPr lang="en-US" sz="2185" dirty="0"/>
          </a:p>
        </p:txBody>
      </p:sp>
      <p:sp>
        <p:nvSpPr>
          <p:cNvPr id="11" name="Text 6"/>
          <p:cNvSpPr/>
          <p:nvPr/>
        </p:nvSpPr>
        <p:spPr>
          <a:xfrm>
            <a:off x="5667137" y="5560219"/>
            <a:ext cx="3296007" cy="1066205"/>
          </a:xfrm>
          <a:prstGeom prst="rect">
            <a:avLst/>
          </a:prstGeom>
          <a:noFill/>
        </p:spPr>
        <p:txBody>
          <a:bodyPr wrap="square" rtlCol="0" anchor="t"/>
          <a:lstStyle/>
          <a:p>
            <a:pPr marL="0" indent="0" algn="l">
              <a:lnSpc>
                <a:spcPts val="2800"/>
              </a:lnSpc>
              <a:buNone/>
            </a:pPr>
            <a:r>
              <a:rPr lang="en-US" sz="1750" dirty="0">
                <a:solidFill>
                  <a:srgbClr val="5B5F71"/>
                </a:solidFill>
                <a:latin typeface="Instrument Sans" pitchFamily="34" charset="0"/>
                <a:ea typeface="Instrument Sans" pitchFamily="34" charset="-122"/>
                <a:cs typeface="Instrument Sans" pitchFamily="34" charset="-120"/>
              </a:rPr>
              <a:t>Set up custom alerts to proactively detect and address issues in your environment.</a:t>
            </a:r>
            <a:endParaRPr lang="en-US" sz="1750" dirty="0"/>
          </a:p>
        </p:txBody>
      </p:sp>
      <p:pic>
        <p:nvPicPr>
          <p:cNvPr id="12" name="Image 3" descr="preencoded.png"/>
          <p:cNvPicPr>
            <a:picLocks noChangeAspect="1"/>
          </p:cNvPicPr>
          <p:nvPr/>
        </p:nvPicPr>
        <p:blipFill>
          <a:blip r:embed="rId6"/>
          <a:stretch>
            <a:fillRect/>
          </a:stretch>
        </p:blipFill>
        <p:spPr>
          <a:xfrm>
            <a:off x="9296400" y="4413290"/>
            <a:ext cx="444341" cy="444341"/>
          </a:xfrm>
          <a:prstGeom prst="rect">
            <a:avLst/>
          </a:prstGeom>
        </p:spPr>
      </p:pic>
      <p:sp>
        <p:nvSpPr>
          <p:cNvPr id="13" name="Text 7"/>
          <p:cNvSpPr/>
          <p:nvPr/>
        </p:nvSpPr>
        <p:spPr>
          <a:xfrm>
            <a:off x="9296400" y="5079802"/>
            <a:ext cx="2777490" cy="347186"/>
          </a:xfrm>
          <a:prstGeom prst="rect">
            <a:avLst/>
          </a:prstGeom>
          <a:noFill/>
        </p:spPr>
        <p:txBody>
          <a:bodyPr wrap="none" rtlCol="0" anchor="t"/>
          <a:lstStyle/>
          <a:p>
            <a:pPr marL="0" indent="0" algn="l">
              <a:lnSpc>
                <a:spcPts val="2735"/>
              </a:lnSpc>
              <a:buNone/>
            </a:pPr>
            <a:r>
              <a:rPr lang="en-US" sz="2185" b="1" dirty="0">
                <a:solidFill>
                  <a:srgbClr val="5B5F71"/>
                </a:solidFill>
                <a:latin typeface="Instrument Sans" pitchFamily="34" charset="0"/>
                <a:ea typeface="Instrument Sans" pitchFamily="34" charset="-122"/>
                <a:cs typeface="Instrument Sans" pitchFamily="34" charset="-120"/>
              </a:rPr>
              <a:t>Analytics</a:t>
            </a:r>
            <a:endParaRPr lang="en-US" sz="2185" dirty="0"/>
          </a:p>
        </p:txBody>
      </p:sp>
      <p:sp>
        <p:nvSpPr>
          <p:cNvPr id="14" name="Text 8"/>
          <p:cNvSpPr/>
          <p:nvPr/>
        </p:nvSpPr>
        <p:spPr>
          <a:xfrm>
            <a:off x="9296400" y="5560219"/>
            <a:ext cx="3296007" cy="1066205"/>
          </a:xfrm>
          <a:prstGeom prst="rect">
            <a:avLst/>
          </a:prstGeom>
          <a:noFill/>
        </p:spPr>
        <p:txBody>
          <a:bodyPr wrap="square" rtlCol="0" anchor="t"/>
          <a:lstStyle/>
          <a:p>
            <a:pPr marL="0" indent="0" algn="l">
              <a:lnSpc>
                <a:spcPts val="2800"/>
              </a:lnSpc>
              <a:buNone/>
            </a:pPr>
            <a:r>
              <a:rPr lang="en-US" sz="1750" dirty="0">
                <a:solidFill>
                  <a:srgbClr val="5B5F71"/>
                </a:solidFill>
                <a:latin typeface="Instrument Sans" pitchFamily="34" charset="0"/>
                <a:ea typeface="Instrument Sans" pitchFamily="34" charset="-122"/>
                <a:cs typeface="Instrument Sans" pitchFamily="34" charset="-120"/>
              </a:rPr>
              <a:t>Leverage advanced analytics and reporting to optimize your cloud resource utilization.</a:t>
            </a:r>
            <a:endParaRPr lang="en-US" sz="1750" dirty="0"/>
          </a:p>
        </p:txBody>
      </p:sp>
    </p:spTree>
    <p:extLst>
      <p:ext uri="{BB962C8B-B14F-4D97-AF65-F5344CB8AC3E}">
        <p14:creationId xmlns:p14="http://schemas.microsoft.com/office/powerpoint/2010/main" val="2912722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791"/>
          </a:xfrm>
          <a:prstGeom prst="rect">
            <a:avLst/>
          </a:prstGeom>
          <a:solidFill>
            <a:srgbClr val="FFFDFA"/>
          </a:solidFill>
          <a:ln/>
        </p:spPr>
      </p:sp>
      <p:pic>
        <p:nvPicPr>
          <p:cNvPr id="4" name="Image 1" descr="preencoded.png"/>
          <p:cNvPicPr>
            <a:picLocks noChangeAspect="1"/>
          </p:cNvPicPr>
          <p:nvPr/>
        </p:nvPicPr>
        <p:blipFill>
          <a:blip r:embed="rId4"/>
          <a:stretch>
            <a:fillRect/>
          </a:stretch>
        </p:blipFill>
        <p:spPr>
          <a:xfrm>
            <a:off x="0" y="0"/>
            <a:ext cx="3657600" cy="8230791"/>
          </a:xfrm>
          <a:prstGeom prst="rect">
            <a:avLst/>
          </a:prstGeom>
        </p:spPr>
      </p:pic>
      <p:sp>
        <p:nvSpPr>
          <p:cNvPr id="5" name="Text 1"/>
          <p:cNvSpPr/>
          <p:nvPr/>
        </p:nvSpPr>
        <p:spPr>
          <a:xfrm>
            <a:off x="4486156" y="607576"/>
            <a:ext cx="9315688" cy="1381125"/>
          </a:xfrm>
          <a:prstGeom prst="rect">
            <a:avLst/>
          </a:prstGeom>
          <a:noFill/>
          <a:ln/>
        </p:spPr>
        <p:txBody>
          <a:bodyPr wrap="square" rtlCol="0" anchor="t"/>
          <a:lstStyle/>
          <a:p>
            <a:pPr marL="0" indent="0">
              <a:lnSpc>
                <a:spcPts val="5437"/>
              </a:lnSpc>
              <a:buNone/>
            </a:pPr>
            <a:r>
              <a:rPr lang="en-US" sz="4350" dirty="0">
                <a:solidFill>
                  <a:srgbClr val="5C4E3D"/>
                </a:solidFill>
                <a:latin typeface="Libre Baskerville" pitchFamily="34" charset="0"/>
                <a:ea typeface="Libre Baskerville" pitchFamily="34" charset="-122"/>
                <a:cs typeface="Libre Baskerville" pitchFamily="34" charset="-120"/>
              </a:rPr>
              <a:t>Networking and Security Services</a:t>
            </a:r>
            <a:endParaRPr lang="en-US" sz="4350" dirty="0"/>
          </a:p>
        </p:txBody>
      </p:sp>
      <p:pic>
        <p:nvPicPr>
          <p:cNvPr id="6" name="Image 2" descr="preencoded.png"/>
          <p:cNvPicPr>
            <a:picLocks noChangeAspect="1"/>
          </p:cNvPicPr>
          <p:nvPr/>
        </p:nvPicPr>
        <p:blipFill>
          <a:blip r:embed="rId5"/>
          <a:stretch>
            <a:fillRect/>
          </a:stretch>
        </p:blipFill>
        <p:spPr>
          <a:xfrm>
            <a:off x="4486156" y="2320052"/>
            <a:ext cx="1104781" cy="1767721"/>
          </a:xfrm>
          <a:prstGeom prst="rect">
            <a:avLst/>
          </a:prstGeom>
        </p:spPr>
      </p:pic>
      <p:sp>
        <p:nvSpPr>
          <p:cNvPr id="7" name="Text 2"/>
          <p:cNvSpPr/>
          <p:nvPr/>
        </p:nvSpPr>
        <p:spPr>
          <a:xfrm>
            <a:off x="5922288" y="2540913"/>
            <a:ext cx="2988945" cy="345281"/>
          </a:xfrm>
          <a:prstGeom prst="rect">
            <a:avLst/>
          </a:prstGeom>
          <a:noFill/>
          <a:ln/>
        </p:spPr>
        <p:txBody>
          <a:bodyPr wrap="none" rtlCol="0" anchor="t"/>
          <a:lstStyle/>
          <a:p>
            <a:pPr marL="0" indent="0" algn="l">
              <a:lnSpc>
                <a:spcPts val="2719"/>
              </a:lnSpc>
              <a:buNone/>
            </a:pPr>
            <a:r>
              <a:rPr lang="en-US" sz="2175" dirty="0">
                <a:solidFill>
                  <a:srgbClr val="454240"/>
                </a:solidFill>
                <a:latin typeface="Libre Baskerville" pitchFamily="34" charset="0"/>
                <a:ea typeface="Libre Baskerville" pitchFamily="34" charset="-122"/>
                <a:cs typeface="Libre Baskerville" pitchFamily="34" charset="-120"/>
              </a:rPr>
              <a:t>Virtual Private Cloud</a:t>
            </a:r>
            <a:endParaRPr lang="en-US" sz="2175" dirty="0"/>
          </a:p>
        </p:txBody>
      </p:sp>
      <p:sp>
        <p:nvSpPr>
          <p:cNvPr id="8" name="Text 3"/>
          <p:cNvSpPr/>
          <p:nvPr/>
        </p:nvSpPr>
        <p:spPr>
          <a:xfrm>
            <a:off x="5922288" y="3018711"/>
            <a:ext cx="7879556" cy="706993"/>
          </a:xfrm>
          <a:prstGeom prst="rect">
            <a:avLst/>
          </a:prstGeom>
          <a:noFill/>
          <a:ln/>
        </p:spPr>
        <p:txBody>
          <a:bodyPr wrap="square" rtlCol="0" anchor="t"/>
          <a:lstStyle/>
          <a:p>
            <a:pPr marL="0" indent="0" algn="l">
              <a:lnSpc>
                <a:spcPts val="2784"/>
              </a:lnSpc>
              <a:buNone/>
            </a:pPr>
            <a:r>
              <a:rPr lang="en-US" sz="1740" dirty="0">
                <a:solidFill>
                  <a:srgbClr val="454240"/>
                </a:solidFill>
                <a:latin typeface="DM Sans" pitchFamily="34" charset="0"/>
                <a:ea typeface="DM Sans" pitchFamily="34" charset="-122"/>
                <a:cs typeface="DM Sans" pitchFamily="34" charset="-120"/>
              </a:rPr>
              <a:t>Fully customizable virtual networks to isolate and secure your cloud resources.</a:t>
            </a:r>
            <a:endParaRPr lang="en-US" sz="1740" dirty="0"/>
          </a:p>
        </p:txBody>
      </p:sp>
      <p:pic>
        <p:nvPicPr>
          <p:cNvPr id="9" name="Image 3" descr="preencoded.png"/>
          <p:cNvPicPr>
            <a:picLocks noChangeAspect="1"/>
          </p:cNvPicPr>
          <p:nvPr/>
        </p:nvPicPr>
        <p:blipFill>
          <a:blip r:embed="rId6"/>
          <a:stretch>
            <a:fillRect/>
          </a:stretch>
        </p:blipFill>
        <p:spPr>
          <a:xfrm>
            <a:off x="4486156" y="4087773"/>
            <a:ext cx="1104781" cy="1767721"/>
          </a:xfrm>
          <a:prstGeom prst="rect">
            <a:avLst/>
          </a:prstGeom>
        </p:spPr>
      </p:pic>
      <p:sp>
        <p:nvSpPr>
          <p:cNvPr id="10" name="Text 4"/>
          <p:cNvSpPr/>
          <p:nvPr/>
        </p:nvSpPr>
        <p:spPr>
          <a:xfrm>
            <a:off x="5922288" y="4308634"/>
            <a:ext cx="5594271" cy="345281"/>
          </a:xfrm>
          <a:prstGeom prst="rect">
            <a:avLst/>
          </a:prstGeom>
          <a:noFill/>
          <a:ln/>
        </p:spPr>
        <p:txBody>
          <a:bodyPr wrap="none" rtlCol="0" anchor="t"/>
          <a:lstStyle/>
          <a:p>
            <a:pPr marL="0" indent="0" algn="l">
              <a:lnSpc>
                <a:spcPts val="2719"/>
              </a:lnSpc>
              <a:buNone/>
            </a:pPr>
            <a:r>
              <a:rPr lang="en-US" sz="2175" dirty="0">
                <a:solidFill>
                  <a:srgbClr val="454240"/>
                </a:solidFill>
                <a:latin typeface="Libre Baskerville" pitchFamily="34" charset="0"/>
                <a:ea typeface="Libre Baskerville" pitchFamily="34" charset="-122"/>
                <a:cs typeface="Libre Baskerville" pitchFamily="34" charset="-120"/>
              </a:rPr>
              <a:t>Cloud Identity and Access Management</a:t>
            </a:r>
            <a:endParaRPr lang="en-US" sz="2175" dirty="0"/>
          </a:p>
        </p:txBody>
      </p:sp>
      <p:sp>
        <p:nvSpPr>
          <p:cNvPr id="11" name="Text 5"/>
          <p:cNvSpPr/>
          <p:nvPr/>
        </p:nvSpPr>
        <p:spPr>
          <a:xfrm>
            <a:off x="5922288" y="4786432"/>
            <a:ext cx="7879556" cy="706993"/>
          </a:xfrm>
          <a:prstGeom prst="rect">
            <a:avLst/>
          </a:prstGeom>
          <a:noFill/>
          <a:ln/>
        </p:spPr>
        <p:txBody>
          <a:bodyPr wrap="square" rtlCol="0" anchor="t"/>
          <a:lstStyle/>
          <a:p>
            <a:pPr marL="0" indent="0" algn="l">
              <a:lnSpc>
                <a:spcPts val="2784"/>
              </a:lnSpc>
              <a:buNone/>
            </a:pPr>
            <a:r>
              <a:rPr lang="en-US" sz="1740" dirty="0">
                <a:solidFill>
                  <a:srgbClr val="454240"/>
                </a:solidFill>
                <a:latin typeface="DM Sans" pitchFamily="34" charset="0"/>
                <a:ea typeface="DM Sans" pitchFamily="34" charset="-122"/>
                <a:cs typeface="DM Sans" pitchFamily="34" charset="-120"/>
              </a:rPr>
              <a:t>Centralized user and permission management for fine-grained access control.</a:t>
            </a:r>
            <a:endParaRPr lang="en-US" sz="1740" dirty="0"/>
          </a:p>
        </p:txBody>
      </p:sp>
      <p:pic>
        <p:nvPicPr>
          <p:cNvPr id="12" name="Image 4" descr="preencoded.png"/>
          <p:cNvPicPr>
            <a:picLocks noChangeAspect="1"/>
          </p:cNvPicPr>
          <p:nvPr/>
        </p:nvPicPr>
        <p:blipFill>
          <a:blip r:embed="rId7"/>
          <a:stretch>
            <a:fillRect/>
          </a:stretch>
        </p:blipFill>
        <p:spPr>
          <a:xfrm>
            <a:off x="4486156" y="5855494"/>
            <a:ext cx="1104781" cy="1767721"/>
          </a:xfrm>
          <a:prstGeom prst="rect">
            <a:avLst/>
          </a:prstGeom>
        </p:spPr>
      </p:pic>
      <p:sp>
        <p:nvSpPr>
          <p:cNvPr id="13" name="Text 6"/>
          <p:cNvSpPr/>
          <p:nvPr/>
        </p:nvSpPr>
        <p:spPr>
          <a:xfrm>
            <a:off x="5922288" y="6076355"/>
            <a:ext cx="4756785" cy="345281"/>
          </a:xfrm>
          <a:prstGeom prst="rect">
            <a:avLst/>
          </a:prstGeom>
          <a:noFill/>
          <a:ln/>
        </p:spPr>
        <p:txBody>
          <a:bodyPr wrap="none" rtlCol="0" anchor="t"/>
          <a:lstStyle/>
          <a:p>
            <a:pPr marL="0" indent="0" algn="l">
              <a:lnSpc>
                <a:spcPts val="2719"/>
              </a:lnSpc>
              <a:buNone/>
            </a:pPr>
            <a:r>
              <a:rPr lang="en-US" sz="2175" dirty="0">
                <a:solidFill>
                  <a:srgbClr val="454240"/>
                </a:solidFill>
                <a:latin typeface="Libre Baskerville" pitchFamily="34" charset="0"/>
                <a:ea typeface="Libre Baskerville" pitchFamily="34" charset="-122"/>
                <a:cs typeface="Libre Baskerville" pitchFamily="34" charset="-120"/>
              </a:rPr>
              <a:t>Cloud Security Command Center</a:t>
            </a:r>
            <a:endParaRPr lang="en-US" sz="2175" dirty="0"/>
          </a:p>
        </p:txBody>
      </p:sp>
      <p:sp>
        <p:nvSpPr>
          <p:cNvPr id="14" name="Text 7"/>
          <p:cNvSpPr/>
          <p:nvPr/>
        </p:nvSpPr>
        <p:spPr>
          <a:xfrm>
            <a:off x="5922288" y="6554153"/>
            <a:ext cx="7879556" cy="706993"/>
          </a:xfrm>
          <a:prstGeom prst="rect">
            <a:avLst/>
          </a:prstGeom>
          <a:noFill/>
          <a:ln/>
        </p:spPr>
        <p:txBody>
          <a:bodyPr wrap="square" rtlCol="0" anchor="t"/>
          <a:lstStyle/>
          <a:p>
            <a:pPr marL="0" indent="0" algn="l">
              <a:lnSpc>
                <a:spcPts val="2784"/>
              </a:lnSpc>
              <a:buNone/>
            </a:pPr>
            <a:r>
              <a:rPr lang="en-US" sz="1740" dirty="0">
                <a:solidFill>
                  <a:srgbClr val="454240"/>
                </a:solidFill>
                <a:latin typeface="DM Sans" pitchFamily="34" charset="0"/>
                <a:ea typeface="DM Sans" pitchFamily="34" charset="-122"/>
                <a:cs typeface="DM Sans" pitchFamily="34" charset="-120"/>
              </a:rPr>
              <a:t>Comprehensive security monitoring and threat detection across your GCP environment.</a:t>
            </a:r>
            <a:endParaRPr lang="en-US" sz="174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4911" y="1135118"/>
            <a:ext cx="12454759" cy="5786199"/>
          </a:xfrm>
          <a:prstGeom prst="rect">
            <a:avLst/>
          </a:prstGeom>
          <a:noFill/>
        </p:spPr>
        <p:txBody>
          <a:bodyPr wrap="square" rtlCol="0">
            <a:spAutoFit/>
          </a:bodyPr>
          <a:lstStyle/>
          <a:p>
            <a:pPr algn="ctr"/>
            <a:r>
              <a:rPr lang="en-IN" sz="5400" b="1" dirty="0">
                <a:latin typeface="Times New Roman" panose="02020603050405020304" pitchFamily="18" charset="0"/>
                <a:cs typeface="Times New Roman" panose="02020603050405020304" pitchFamily="18" charset="0"/>
              </a:rPr>
              <a:t>BENEFITS </a:t>
            </a:r>
            <a:r>
              <a:rPr lang="en-IN" sz="5400" b="1" dirty="0" smtClean="0">
                <a:latin typeface="Times New Roman" panose="02020603050405020304" pitchFamily="18" charset="0"/>
                <a:cs typeface="Times New Roman" panose="02020603050405020304" pitchFamily="18" charset="0"/>
              </a:rPr>
              <a:t> </a:t>
            </a:r>
          </a:p>
          <a:p>
            <a:endParaRPr lang="en-IN" sz="3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W</a:t>
            </a:r>
            <a:r>
              <a:rPr lang="en-IN" sz="4000" dirty="0" smtClean="0">
                <a:latin typeface="Times New Roman" panose="02020603050405020304" pitchFamily="18" charset="0"/>
                <a:cs typeface="Times New Roman" panose="02020603050405020304" pitchFamily="18" charset="0"/>
              </a:rPr>
              <a:t>e </a:t>
            </a:r>
            <a:r>
              <a:rPr lang="en-IN" sz="4000" dirty="0">
                <a:latin typeface="Times New Roman" panose="02020603050405020304" pitchFamily="18" charset="0"/>
                <a:cs typeface="Times New Roman" panose="02020603050405020304" pitchFamily="18" charset="0"/>
              </a:rPr>
              <a:t>learnt so many new things, in terms of definition and programs about the cloud computing.</a:t>
            </a:r>
          </a:p>
          <a:p>
            <a:pPr marL="285750" indent="-285750" algn="just">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Learn and build skills for the future on Google Cloud at no cost</a:t>
            </a:r>
          </a:p>
          <a:p>
            <a:pPr marL="285750" indent="-285750" algn="just">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Cost savings.</a:t>
            </a:r>
          </a:p>
          <a:p>
            <a:pPr marL="285750" indent="-285750" algn="just">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Faster time to market Scalability and flexibility.</a:t>
            </a:r>
          </a:p>
          <a:p>
            <a:pPr marL="285750" indent="-285750" algn="just">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Advanced security</a:t>
            </a:r>
            <a:r>
              <a:rPr lang="en-IN" sz="4000" dirty="0"/>
              <a:t>. </a:t>
            </a:r>
          </a:p>
        </p:txBody>
      </p:sp>
    </p:spTree>
    <p:extLst>
      <p:ext uri="{BB962C8B-B14F-4D97-AF65-F5344CB8AC3E}">
        <p14:creationId xmlns:p14="http://schemas.microsoft.com/office/powerpoint/2010/main" val="30566573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666</Words>
  <Application>Microsoft Office PowerPoint</Application>
  <PresentationFormat>Custom</PresentationFormat>
  <Paragraphs>83</Paragraphs>
  <Slides>11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DM Sans</vt:lpstr>
      <vt:lpstr>Instrument Sans</vt:lpstr>
      <vt:lpstr>Libre Baskerville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Windows User</cp:lastModifiedBy>
  <cp:revision>4</cp:revision>
  <dcterms:created xsi:type="dcterms:W3CDTF">2024-04-07T17:01:50Z</dcterms:created>
  <dcterms:modified xsi:type="dcterms:W3CDTF">2024-04-10T03:17:44Z</dcterms:modified>
</cp:coreProperties>
</file>