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10693400" cx="9144000"/>
  <p:notesSz cx="91440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08">
          <p15:clr>
            <a:srgbClr val="000000"/>
          </p15:clr>
        </p15:guide>
        <p15:guide id="2" pos="2160">
          <p15:clr>
            <a:srgbClr val="000000"/>
          </p15:clr>
        </p15:guide>
        <p15:guide id="3" orient="horz" pos="4932">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Toseef Ali Kh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7E11CA-DD6A-4222-970C-01DEA850DFE7}">
  <a:tblStyle styleId="{8A7E11CA-DD6A-4222-970C-01DEA850DFE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08" orient="horz"/>
        <p:guide pos="2160"/>
        <p:guide pos="493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18T16:53:13.981">
    <p:pos x="286" y="1026"/>
    <p:text>- **T** 	 Average Temperature (°C) 
- **TM**	 Maximum temperature (°C) 
- **Tm**	 Minimum temperature (°C) 
- **SLP**	 Atmospheric pressure at sea level (hPa) 
- **H**	 Average relative humidity (%) 
- **PP**	 Total rainfall and / or snowmelt (mm) 
- **VV** Average visibility (Km) 
- **V**	 Average wind speed (Km/h) 
- **VM** Maximum sustained wind speed (Km/h)</p:text>
  </p:cm>
  <p:cm authorId="0" idx="2" dt="2021-05-18T18:10:27.403">
    <p:pos x="286" y="1126"/>
    <p:text>https://cambridgemask.com/blogs/news/6-things-you-need-to-know-about-pm2-5</p:text>
  </p:cm>
  <p:cm authorId="0" idx="3" dt="2021-05-18T16:12:03.237">
    <p:pos x="286" y="1226"/>
    <p:text>Get the data
Daily Air quality data for all months (on day to day basis) for the past 5 years.
Get PM2.5 values too.
Research about the key factors for determining the PM2.5 Values.
Accordingly remove the unwanted features from the dataset.
Data Cleaning / Wrangling
Exploratory Data Analysis.
Trend in PM2.5 levels?
Season's impact on air quality.
Odd / Even ?
Effect of any green drives during these 5 years?
Applying different algorithms.
Error Analysis.
Use the best algorithm for pkl model.
Make a flask + (bootstrap / materialize / bulma CSS) + firebase webApp.</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5079350"/>
            <a:ext cx="7315200" cy="48120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7d6ac0ac8_0_71: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7d6ac0ac8_0_71: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4: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c23ff84a6_0_27: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dc23ff84a6_0_27: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c23ff84a6_0_48: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dc23ff84a6_0_48: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c23ff84a6_0_7: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dc23ff84a6_0_7: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4: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4: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b806ca134_0_45: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db806ca134_0_45: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b806ca134_0_57: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db806ca134_0_57: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b806ca134_0_84: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db806ca134_0_84: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85a503c6e2_0_3: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g85a503c6e2_0_3: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b806ca134_0_93: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db806ca134_0_93: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b806ca134_0_73: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db806ca134_0_73: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b806ca134_0_104: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db806ca134_0_104: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b806ca134_0_113: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db806ca134_0_113: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b806ca134_0_123: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db806ca134_0_123: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1: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1: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c63d2068e_2_19: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dc63d2068e_2_19: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2: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2: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b806ca134_0_18: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db806ca134_0_18: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3: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3: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85a503c6e2_0_0: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
        <p:nvSpPr>
          <p:cNvPr id="53" name="Google Shape;53;g85a503c6e2_0_0: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b806ca134_0_134: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db806ca134_0_134: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4: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4: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65: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5: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56a84f6c0_0_7: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
        <p:nvSpPr>
          <p:cNvPr id="60" name="Google Shape;60;g856a84f6c0_0_7:notes"/>
          <p:cNvSpPr txBox="1"/>
          <p:nvPr>
            <p:ph idx="1" type="body"/>
          </p:nvPr>
        </p:nvSpPr>
        <p:spPr>
          <a:xfrm>
            <a:off x="914400" y="5079350"/>
            <a:ext cx="7315200" cy="48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txBox="1"/>
          <p:nvPr>
            <p:ph idx="1" type="body"/>
          </p:nvPr>
        </p:nvSpPr>
        <p:spPr>
          <a:xfrm>
            <a:off x="914400" y="5079350"/>
            <a:ext cx="73152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notes"/>
          <p:cNvSpPr/>
          <p:nvPr>
            <p:ph idx="2" type="sldImg"/>
          </p:nvPr>
        </p:nvSpPr>
        <p:spPr>
          <a:xfrm>
            <a:off x="1524300" y="802000"/>
            <a:ext cx="6096300" cy="4010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1680334" y="280537"/>
            <a:ext cx="4202100" cy="391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1" i="0" sz="24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 type="body"/>
          </p:nvPr>
        </p:nvSpPr>
        <p:spPr>
          <a:xfrm>
            <a:off x="653797" y="1772360"/>
            <a:ext cx="6255300" cy="44934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b="1" i="0" sz="1700">
                <a:solidFill>
                  <a:schemeClr val="dk1"/>
                </a:solidFill>
                <a:latin typeface="Times New Roman"/>
                <a:ea typeface="Times New Roman"/>
                <a:cs typeface="Times New Roman"/>
                <a:sym typeface="Times New Roman"/>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4" name="Google Shape;14;p2"/>
          <p:cNvSpPr txBox="1"/>
          <p:nvPr>
            <p:ph idx="11" type="ftr"/>
          </p:nvPr>
        </p:nvSpPr>
        <p:spPr>
          <a:xfrm>
            <a:off x="2571369" y="9944862"/>
            <a:ext cx="2420100" cy="5346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0" type="dt"/>
          </p:nvPr>
        </p:nvSpPr>
        <p:spPr>
          <a:xfrm>
            <a:off x="378142" y="9944862"/>
            <a:ext cx="1739400" cy="5346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2" type="sldNum"/>
          </p:nvPr>
        </p:nvSpPr>
        <p:spPr>
          <a:xfrm>
            <a:off x="5445252" y="9944862"/>
            <a:ext cx="1739400" cy="5346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2571369" y="9944862"/>
            <a:ext cx="2420100" cy="5346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3"/>
          <p:cNvSpPr txBox="1"/>
          <p:nvPr>
            <p:ph idx="10" type="dt"/>
          </p:nvPr>
        </p:nvSpPr>
        <p:spPr>
          <a:xfrm>
            <a:off x="378142" y="9944862"/>
            <a:ext cx="1739400" cy="5346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3"/>
          <p:cNvSpPr txBox="1"/>
          <p:nvPr>
            <p:ph idx="12" type="sldNum"/>
          </p:nvPr>
        </p:nvSpPr>
        <p:spPr>
          <a:xfrm>
            <a:off x="5445252" y="9944862"/>
            <a:ext cx="1739400" cy="5346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4"/>
          <p:cNvSpPr txBox="1"/>
          <p:nvPr>
            <p:ph type="title"/>
          </p:nvPr>
        </p:nvSpPr>
        <p:spPr>
          <a:xfrm>
            <a:off x="1680334" y="280537"/>
            <a:ext cx="4202100" cy="391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1" i="0" sz="24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4"/>
          <p:cNvSpPr txBox="1"/>
          <p:nvPr>
            <p:ph idx="11" type="ftr"/>
          </p:nvPr>
        </p:nvSpPr>
        <p:spPr>
          <a:xfrm>
            <a:off x="2571369" y="9944862"/>
            <a:ext cx="2420100" cy="5346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4"/>
          <p:cNvSpPr txBox="1"/>
          <p:nvPr>
            <p:ph idx="10" type="dt"/>
          </p:nvPr>
        </p:nvSpPr>
        <p:spPr>
          <a:xfrm>
            <a:off x="378142" y="9944862"/>
            <a:ext cx="1739400" cy="5346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4"/>
          <p:cNvSpPr txBox="1"/>
          <p:nvPr>
            <p:ph idx="12" type="sldNum"/>
          </p:nvPr>
        </p:nvSpPr>
        <p:spPr>
          <a:xfrm>
            <a:off x="5445252" y="9944862"/>
            <a:ext cx="1739400" cy="5346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5"/>
          <p:cNvSpPr txBox="1"/>
          <p:nvPr>
            <p:ph type="ctrTitle"/>
          </p:nvPr>
        </p:nvSpPr>
        <p:spPr>
          <a:xfrm>
            <a:off x="3049018" y="159506"/>
            <a:ext cx="2990100" cy="497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1" i="0" sz="31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 name="Google Shape;28;p5"/>
          <p:cNvSpPr txBox="1"/>
          <p:nvPr>
            <p:ph idx="1" type="subTitle"/>
          </p:nvPr>
        </p:nvSpPr>
        <p:spPr>
          <a:xfrm>
            <a:off x="1134427" y="5988304"/>
            <a:ext cx="5294100" cy="2673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5"/>
          <p:cNvSpPr txBox="1"/>
          <p:nvPr>
            <p:ph idx="11" type="ftr"/>
          </p:nvPr>
        </p:nvSpPr>
        <p:spPr>
          <a:xfrm>
            <a:off x="2571369" y="9944862"/>
            <a:ext cx="2420100" cy="5346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5"/>
          <p:cNvSpPr txBox="1"/>
          <p:nvPr>
            <p:ph idx="10" type="dt"/>
          </p:nvPr>
        </p:nvSpPr>
        <p:spPr>
          <a:xfrm>
            <a:off x="378142" y="9944862"/>
            <a:ext cx="1739400" cy="5346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5"/>
          <p:cNvSpPr txBox="1"/>
          <p:nvPr>
            <p:ph idx="12" type="sldNum"/>
          </p:nvPr>
        </p:nvSpPr>
        <p:spPr>
          <a:xfrm>
            <a:off x="5445252" y="9944862"/>
            <a:ext cx="1739400" cy="5346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6"/>
          <p:cNvSpPr txBox="1"/>
          <p:nvPr>
            <p:ph type="title"/>
          </p:nvPr>
        </p:nvSpPr>
        <p:spPr>
          <a:xfrm>
            <a:off x="1680334" y="280537"/>
            <a:ext cx="4202100" cy="3912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1" i="0" sz="24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6"/>
          <p:cNvSpPr txBox="1"/>
          <p:nvPr>
            <p:ph idx="1" type="body"/>
          </p:nvPr>
        </p:nvSpPr>
        <p:spPr>
          <a:xfrm>
            <a:off x="378142" y="2459482"/>
            <a:ext cx="3289800" cy="70575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5" name="Google Shape;35;p6"/>
          <p:cNvSpPr txBox="1"/>
          <p:nvPr>
            <p:ph idx="2" type="body"/>
          </p:nvPr>
        </p:nvSpPr>
        <p:spPr>
          <a:xfrm>
            <a:off x="3894867" y="2459482"/>
            <a:ext cx="3289800" cy="70575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6" name="Google Shape;36;p6"/>
          <p:cNvSpPr txBox="1"/>
          <p:nvPr>
            <p:ph idx="11" type="ftr"/>
          </p:nvPr>
        </p:nvSpPr>
        <p:spPr>
          <a:xfrm>
            <a:off x="2571369" y="9944862"/>
            <a:ext cx="2420100" cy="5346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6"/>
          <p:cNvSpPr txBox="1"/>
          <p:nvPr>
            <p:ph idx="10" type="dt"/>
          </p:nvPr>
        </p:nvSpPr>
        <p:spPr>
          <a:xfrm>
            <a:off x="378142" y="9944862"/>
            <a:ext cx="1739400" cy="5346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6"/>
          <p:cNvSpPr txBox="1"/>
          <p:nvPr>
            <p:ph idx="12" type="sldNum"/>
          </p:nvPr>
        </p:nvSpPr>
        <p:spPr>
          <a:xfrm>
            <a:off x="5445252" y="9944862"/>
            <a:ext cx="1739400" cy="5346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80334" y="280537"/>
            <a:ext cx="4202100" cy="3912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2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653797" y="1772360"/>
            <a:ext cx="6255300" cy="44934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1" i="0" sz="17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2571369" y="9944862"/>
            <a:ext cx="2420100" cy="5346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378142" y="9944862"/>
            <a:ext cx="1739400" cy="534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5445252" y="9944862"/>
            <a:ext cx="1739400" cy="534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en.tutiempo.net/climate/"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hyperlink" Target="https://aqicn.org/data-platform/regis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en.tutiempo.net/climate/ws-421810.html" TargetMode="External"/><Relationship Id="rId4" Type="http://schemas.openxmlformats.org/officeDocument/2006/relationships/hyperlink" Target="https://machinelearningmastery.com/linear-regression-for-machine-learning/" TargetMode="External"/><Relationship Id="rId5" Type="http://schemas.openxmlformats.org/officeDocument/2006/relationships/hyperlink" Target="https://pandas.pydata.org/" TargetMode="External"/><Relationship Id="rId6" Type="http://schemas.openxmlformats.org/officeDocument/2006/relationships/hyperlink" Target="https://www.google.com/url?q=https://cambridgemask.com/blogs/news/6-things-you-need-to-know-about-pm2-5&amp;sa=D&amp;source=editors&amp;ust=1621539020355000&amp;usg=AFQjCNEOrxwkKcwAgDuz71_-DQcYD7Zkmw" TargetMode="External"/><Relationship Id="rId7" Type="http://schemas.openxmlformats.org/officeDocument/2006/relationships/hyperlink" Target="https://aqicn.org/data-platform/regis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greenfacts.org/en/particulate-matter-pm/level-2/01-presentation.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F7F7F7"/>
        </a:solidFill>
      </p:bgPr>
    </p:bg>
    <p:spTree>
      <p:nvGrpSpPr>
        <p:cNvPr id="42" name="Shape 42"/>
        <p:cNvGrpSpPr/>
        <p:nvPr/>
      </p:nvGrpSpPr>
      <p:grpSpPr>
        <a:xfrm>
          <a:off x="0" y="0"/>
          <a:ext cx="0" cy="0"/>
          <a:chOff x="0" y="0"/>
          <a:chExt cx="0" cy="0"/>
        </a:xfrm>
      </p:grpSpPr>
      <p:pic>
        <p:nvPicPr>
          <p:cNvPr id="43" name="Google Shape;43;p7"/>
          <p:cNvPicPr preferRelativeResize="0"/>
          <p:nvPr/>
        </p:nvPicPr>
        <p:blipFill>
          <a:blip r:embed="rId3">
            <a:alphaModFix/>
          </a:blip>
          <a:stretch>
            <a:fillRect/>
          </a:stretch>
        </p:blipFill>
        <p:spPr>
          <a:xfrm>
            <a:off x="279775" y="195300"/>
            <a:ext cx="8578250" cy="10302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428050" y="576750"/>
            <a:ext cx="4407000" cy="1259700"/>
          </a:xfrm>
          <a:prstGeom prst="rect">
            <a:avLst/>
          </a:prstGeom>
        </p:spPr>
        <p:txBody>
          <a:bodyPr anchorCtr="0" anchor="t" bIns="0" lIns="0" spcFirstLastPara="1" rIns="0" wrap="square" tIns="0">
            <a:noAutofit/>
          </a:bodyPr>
          <a:lstStyle/>
          <a:p>
            <a:pPr indent="0" lvl="0" marL="12700" rtl="0" algn="ctr">
              <a:spcBef>
                <a:spcPts val="0"/>
              </a:spcBef>
              <a:spcAft>
                <a:spcPts val="0"/>
              </a:spcAft>
              <a:buClr>
                <a:schemeClr val="dk1"/>
              </a:buClr>
              <a:buFont typeface="Arial"/>
              <a:buNone/>
            </a:pPr>
            <a:r>
              <a:rPr lang="en-US" sz="2800"/>
              <a:t>5. Software Specification ( Techstack )</a:t>
            </a:r>
            <a:endParaRPr sz="2800"/>
          </a:p>
          <a:p>
            <a:pPr indent="0" lvl="0" marL="0" rtl="0" algn="l">
              <a:spcBef>
                <a:spcPts val="0"/>
              </a:spcBef>
              <a:spcAft>
                <a:spcPts val="0"/>
              </a:spcAft>
              <a:buNone/>
            </a:pPr>
            <a:r>
              <a:t/>
            </a:r>
            <a:endParaRPr/>
          </a:p>
        </p:txBody>
      </p:sp>
      <p:sp>
        <p:nvSpPr>
          <p:cNvPr id="105" name="Google Shape;105;p16"/>
          <p:cNvSpPr txBox="1"/>
          <p:nvPr>
            <p:ph idx="1" type="body"/>
          </p:nvPr>
        </p:nvSpPr>
        <p:spPr>
          <a:xfrm>
            <a:off x="1098125" y="2201845"/>
            <a:ext cx="6255300" cy="6640200"/>
          </a:xfrm>
          <a:prstGeom prst="rect">
            <a:avLst/>
          </a:prstGeom>
        </p:spPr>
        <p:txBody>
          <a:bodyPr anchorCtr="0" anchor="t" bIns="0" lIns="0" spcFirstLastPara="1" rIns="0" wrap="square" tIns="0">
            <a:noAutofit/>
          </a:bodyPr>
          <a:lstStyle/>
          <a:p>
            <a:pPr indent="0" lvl="0" marL="67945" rtl="0" algn="l">
              <a:spcBef>
                <a:spcPts val="0"/>
              </a:spcBef>
              <a:spcAft>
                <a:spcPts val="0"/>
              </a:spcAft>
              <a:buNone/>
            </a:pPr>
            <a:r>
              <a:rPr lang="en-US" sz="2000"/>
              <a:t>Front-end</a:t>
            </a:r>
            <a:endParaRPr b="0" sz="2000"/>
          </a:p>
          <a:p>
            <a:pPr indent="0" lvl="0" marL="68580" rtl="0" algn="l">
              <a:spcBef>
                <a:spcPts val="0"/>
              </a:spcBef>
              <a:spcAft>
                <a:spcPts val="0"/>
              </a:spcAft>
              <a:buNone/>
            </a:pPr>
            <a:r>
              <a:rPr b="0" lang="en-US" sz="2300"/>
              <a:t>HTML5, CSS3, Javascript, Bootstrap 4</a:t>
            </a:r>
            <a:endParaRPr b="0" sz="2300"/>
          </a:p>
          <a:p>
            <a:pPr indent="0" lvl="0" marL="67945" rtl="0" algn="l">
              <a:spcBef>
                <a:spcPts val="0"/>
              </a:spcBef>
              <a:spcAft>
                <a:spcPts val="0"/>
              </a:spcAft>
              <a:buNone/>
            </a:pPr>
            <a:r>
              <a:rPr lang="en-US" sz="2000"/>
              <a:t>Back-end</a:t>
            </a:r>
            <a:endParaRPr b="0" sz="2000"/>
          </a:p>
          <a:p>
            <a:pPr indent="0" lvl="0" marL="0" rtl="0" algn="l">
              <a:spcBef>
                <a:spcPts val="0"/>
              </a:spcBef>
              <a:spcAft>
                <a:spcPts val="0"/>
              </a:spcAft>
              <a:buNone/>
            </a:pPr>
            <a:r>
              <a:rPr b="0" lang="en-US" sz="2300"/>
              <a:t> Python, Flask, Pandas, Matplotlib, Seaborn</a:t>
            </a:r>
            <a:endParaRPr b="0" sz="2300"/>
          </a:p>
          <a:p>
            <a:pPr indent="0" lvl="0" marL="457200" rtl="0" algn="l">
              <a:lnSpc>
                <a:spcPct val="150000"/>
              </a:lnSpc>
              <a:spcBef>
                <a:spcPts val="0"/>
              </a:spcBef>
              <a:spcAft>
                <a:spcPts val="0"/>
              </a:spcAft>
              <a:buNone/>
            </a:pPr>
            <a:r>
              <a:t/>
            </a:r>
            <a:endParaRPr b="0" sz="2200">
              <a:latin typeface="Arial"/>
              <a:ea typeface="Arial"/>
              <a:cs typeface="Arial"/>
              <a:sym typeface="Arial"/>
            </a:endParaRPr>
          </a:p>
          <a:p>
            <a:pPr indent="0" lvl="0" marL="0" rtl="0" algn="l">
              <a:lnSpc>
                <a:spcPct val="150000"/>
              </a:lnSpc>
              <a:spcBef>
                <a:spcPts val="0"/>
              </a:spcBef>
              <a:spcAft>
                <a:spcPts val="0"/>
              </a:spcAft>
              <a:buNone/>
            </a:pPr>
            <a:r>
              <a:rPr b="0" lang="en-US" sz="2200">
                <a:latin typeface="Arial"/>
                <a:ea typeface="Arial"/>
                <a:cs typeface="Arial"/>
                <a:sym typeface="Arial"/>
              </a:rPr>
              <a:t>Additional libraries used:-</a:t>
            </a:r>
            <a:endParaRPr b="0" sz="22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Flask==1.1.1</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gunicorn==19.9.0</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itsdangerous==1.1.0</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Jinja2==2.10.1</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MarkupSafe==1.1.1</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Werkzeug==0.15.5</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numpy&gt;=1.9.2</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scipy&gt;=0.15.1</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scikit-learn&gt;=0.18</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matplotlib&gt;=1.4.3</a:t>
            </a:r>
            <a:endParaRPr b="0" sz="2100">
              <a:latin typeface="Arial"/>
              <a:ea typeface="Arial"/>
              <a:cs typeface="Arial"/>
              <a:sym typeface="Arial"/>
            </a:endParaRPr>
          </a:p>
          <a:p>
            <a:pPr indent="-361950" lvl="0" marL="457200" rtl="0" algn="l">
              <a:lnSpc>
                <a:spcPct val="150000"/>
              </a:lnSpc>
              <a:spcBef>
                <a:spcPts val="0"/>
              </a:spcBef>
              <a:spcAft>
                <a:spcPts val="0"/>
              </a:spcAft>
              <a:buSzPts val="2100"/>
              <a:buFont typeface="Arial"/>
              <a:buChar char="●"/>
            </a:pPr>
            <a:r>
              <a:rPr b="0" lang="en-US" sz="2100">
                <a:latin typeface="Arial"/>
                <a:ea typeface="Arial"/>
                <a:cs typeface="Arial"/>
                <a:sym typeface="Arial"/>
              </a:rPr>
              <a:t>pandas&gt;=0.19</a:t>
            </a:r>
            <a:endParaRPr b="0" sz="21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sp>
        <p:nvSpPr>
          <p:cNvPr id="110" name="Google Shape;110;p17"/>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2819400" y="492325"/>
            <a:ext cx="3543300" cy="7650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a:t>6. System flowchart</a:t>
            </a:r>
            <a:endParaRPr sz="2800">
              <a:latin typeface="Arial"/>
              <a:ea typeface="Arial"/>
              <a:cs typeface="Arial"/>
              <a:sym typeface="Arial"/>
            </a:endParaRPr>
          </a:p>
        </p:txBody>
      </p:sp>
      <p:pic>
        <p:nvPicPr>
          <p:cNvPr id="112" name="Google Shape;112;p17"/>
          <p:cNvPicPr preferRelativeResize="0"/>
          <p:nvPr/>
        </p:nvPicPr>
        <p:blipFill>
          <a:blip r:embed="rId3">
            <a:alphaModFix/>
          </a:blip>
          <a:stretch>
            <a:fillRect/>
          </a:stretch>
        </p:blipFill>
        <p:spPr>
          <a:xfrm>
            <a:off x="872751" y="2527600"/>
            <a:ext cx="7559525" cy="3860200"/>
          </a:xfrm>
          <a:prstGeom prst="rect">
            <a:avLst/>
          </a:prstGeom>
          <a:noFill/>
          <a:ln cap="flat" cmpd="sng" w="28575">
            <a:solidFill>
              <a:srgbClr val="43434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 name="Shape 116"/>
        <p:cNvGrpSpPr/>
        <p:nvPr/>
      </p:nvGrpSpPr>
      <p:grpSpPr>
        <a:xfrm>
          <a:off x="0" y="0"/>
          <a:ext cx="0" cy="0"/>
          <a:chOff x="0" y="0"/>
          <a:chExt cx="0" cy="0"/>
        </a:xfrm>
      </p:grpSpPr>
      <p:sp>
        <p:nvSpPr>
          <p:cNvPr id="117" name="Google Shape;117;p18"/>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ph type="title"/>
          </p:nvPr>
        </p:nvSpPr>
        <p:spPr>
          <a:xfrm>
            <a:off x="2153950" y="577875"/>
            <a:ext cx="4795800" cy="4362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a:t>7. </a:t>
            </a:r>
            <a:r>
              <a:rPr lang="en-US" sz="2800"/>
              <a:t>Timeline</a:t>
            </a:r>
            <a:r>
              <a:rPr lang="en-US" sz="2800"/>
              <a:t> Chart (GANTT)</a:t>
            </a:r>
            <a:endParaRPr sz="2800"/>
          </a:p>
        </p:txBody>
      </p:sp>
      <p:grpSp>
        <p:nvGrpSpPr>
          <p:cNvPr id="119" name="Google Shape;119;p18"/>
          <p:cNvGrpSpPr/>
          <p:nvPr/>
        </p:nvGrpSpPr>
        <p:grpSpPr>
          <a:xfrm>
            <a:off x="501398" y="1971968"/>
            <a:ext cx="8167830" cy="5391621"/>
            <a:chOff x="343758" y="844735"/>
            <a:chExt cx="8443947" cy="5586593"/>
          </a:xfrm>
        </p:grpSpPr>
        <p:sp>
          <p:nvSpPr>
            <p:cNvPr id="120" name="Google Shape;120;p18"/>
            <p:cNvSpPr/>
            <p:nvPr/>
          </p:nvSpPr>
          <p:spPr>
            <a:xfrm>
              <a:off x="343758" y="844735"/>
              <a:ext cx="8443947" cy="55865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18"/>
            <p:cNvSpPr/>
            <p:nvPr/>
          </p:nvSpPr>
          <p:spPr>
            <a:xfrm>
              <a:off x="7448549" y="4837069"/>
              <a:ext cx="381000" cy="444500"/>
            </a:xfrm>
            <a:custGeom>
              <a:rect b="b" l="l" r="r" t="t"/>
              <a:pathLst>
                <a:path extrusionOk="0" h="444500" w="381000">
                  <a:moveTo>
                    <a:pt x="380999" y="0"/>
                  </a:moveTo>
                  <a:lnTo>
                    <a:pt x="0" y="0"/>
                  </a:lnTo>
                  <a:lnTo>
                    <a:pt x="0" y="444483"/>
                  </a:lnTo>
                  <a:lnTo>
                    <a:pt x="380999" y="444483"/>
                  </a:lnTo>
                  <a:lnTo>
                    <a:pt x="380999"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18"/>
            <p:cNvSpPr/>
            <p:nvPr/>
          </p:nvSpPr>
          <p:spPr>
            <a:xfrm>
              <a:off x="7448549" y="4837069"/>
              <a:ext cx="381000" cy="444500"/>
            </a:xfrm>
            <a:custGeom>
              <a:rect b="b" l="l" r="r" t="t"/>
              <a:pathLst>
                <a:path extrusionOk="0" h="444500" w="381000">
                  <a:moveTo>
                    <a:pt x="0" y="444483"/>
                  </a:moveTo>
                  <a:lnTo>
                    <a:pt x="380999" y="444483"/>
                  </a:lnTo>
                  <a:lnTo>
                    <a:pt x="380999" y="0"/>
                  </a:lnTo>
                  <a:lnTo>
                    <a:pt x="0" y="0"/>
                  </a:lnTo>
                  <a:lnTo>
                    <a:pt x="0" y="444483"/>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18"/>
            <p:cNvSpPr/>
            <p:nvPr/>
          </p:nvSpPr>
          <p:spPr>
            <a:xfrm>
              <a:off x="2041016" y="2413936"/>
              <a:ext cx="685800" cy="464820"/>
            </a:xfrm>
            <a:custGeom>
              <a:rect b="b" l="l" r="r" t="t"/>
              <a:pathLst>
                <a:path extrusionOk="0" h="464819" w="685800">
                  <a:moveTo>
                    <a:pt x="685799" y="0"/>
                  </a:moveTo>
                  <a:lnTo>
                    <a:pt x="0" y="0"/>
                  </a:lnTo>
                  <a:lnTo>
                    <a:pt x="0" y="464259"/>
                  </a:lnTo>
                  <a:lnTo>
                    <a:pt x="685799" y="464259"/>
                  </a:lnTo>
                  <a:lnTo>
                    <a:pt x="685799"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 name="Google Shape;124;p18"/>
            <p:cNvSpPr/>
            <p:nvPr/>
          </p:nvSpPr>
          <p:spPr>
            <a:xfrm>
              <a:off x="2041016" y="2413936"/>
              <a:ext cx="685800" cy="464820"/>
            </a:xfrm>
            <a:custGeom>
              <a:rect b="b" l="l" r="r" t="t"/>
              <a:pathLst>
                <a:path extrusionOk="0" h="464819" w="685800">
                  <a:moveTo>
                    <a:pt x="0" y="464259"/>
                  </a:moveTo>
                  <a:lnTo>
                    <a:pt x="685799" y="464259"/>
                  </a:lnTo>
                  <a:lnTo>
                    <a:pt x="685799" y="0"/>
                  </a:lnTo>
                  <a:lnTo>
                    <a:pt x="0" y="0"/>
                  </a:lnTo>
                  <a:lnTo>
                    <a:pt x="0" y="464259"/>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5" name="Google Shape;125;p18"/>
            <p:cNvSpPr/>
            <p:nvPr/>
          </p:nvSpPr>
          <p:spPr>
            <a:xfrm>
              <a:off x="2637912" y="3036887"/>
              <a:ext cx="3048000" cy="464820"/>
            </a:xfrm>
            <a:custGeom>
              <a:rect b="b" l="l" r="r" t="t"/>
              <a:pathLst>
                <a:path extrusionOk="0" h="464820" w="3048000">
                  <a:moveTo>
                    <a:pt x="3047999" y="0"/>
                  </a:moveTo>
                  <a:lnTo>
                    <a:pt x="0" y="0"/>
                  </a:lnTo>
                  <a:lnTo>
                    <a:pt x="0" y="464259"/>
                  </a:lnTo>
                  <a:lnTo>
                    <a:pt x="3047999" y="464259"/>
                  </a:lnTo>
                  <a:lnTo>
                    <a:pt x="3047999"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18"/>
            <p:cNvSpPr/>
            <p:nvPr/>
          </p:nvSpPr>
          <p:spPr>
            <a:xfrm>
              <a:off x="2637912" y="3036887"/>
              <a:ext cx="3048000" cy="464820"/>
            </a:xfrm>
            <a:custGeom>
              <a:rect b="b" l="l" r="r" t="t"/>
              <a:pathLst>
                <a:path extrusionOk="0" h="464820" w="3048000">
                  <a:moveTo>
                    <a:pt x="0" y="464259"/>
                  </a:moveTo>
                  <a:lnTo>
                    <a:pt x="3047999" y="464259"/>
                  </a:lnTo>
                  <a:lnTo>
                    <a:pt x="3047999" y="0"/>
                  </a:lnTo>
                  <a:lnTo>
                    <a:pt x="0" y="0"/>
                  </a:lnTo>
                  <a:lnTo>
                    <a:pt x="0" y="464259"/>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8"/>
            <p:cNvSpPr/>
            <p:nvPr/>
          </p:nvSpPr>
          <p:spPr>
            <a:xfrm>
              <a:off x="4568311" y="3612953"/>
              <a:ext cx="2057400" cy="464820"/>
            </a:xfrm>
            <a:custGeom>
              <a:rect b="b" l="l" r="r" t="t"/>
              <a:pathLst>
                <a:path extrusionOk="0" h="464820" w="2057400">
                  <a:moveTo>
                    <a:pt x="2057399" y="0"/>
                  </a:moveTo>
                  <a:lnTo>
                    <a:pt x="0" y="0"/>
                  </a:lnTo>
                  <a:lnTo>
                    <a:pt x="0" y="464259"/>
                  </a:lnTo>
                  <a:lnTo>
                    <a:pt x="2057399" y="464259"/>
                  </a:lnTo>
                  <a:lnTo>
                    <a:pt x="2057399"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18"/>
            <p:cNvSpPr/>
            <p:nvPr/>
          </p:nvSpPr>
          <p:spPr>
            <a:xfrm>
              <a:off x="4568311" y="3612953"/>
              <a:ext cx="2057400" cy="464820"/>
            </a:xfrm>
            <a:custGeom>
              <a:rect b="b" l="l" r="r" t="t"/>
              <a:pathLst>
                <a:path extrusionOk="0" h="464820" w="2057400">
                  <a:moveTo>
                    <a:pt x="0" y="464259"/>
                  </a:moveTo>
                  <a:lnTo>
                    <a:pt x="2057399" y="464259"/>
                  </a:lnTo>
                  <a:lnTo>
                    <a:pt x="2057399" y="0"/>
                  </a:lnTo>
                  <a:lnTo>
                    <a:pt x="0" y="0"/>
                  </a:lnTo>
                  <a:lnTo>
                    <a:pt x="0" y="464259"/>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18"/>
            <p:cNvSpPr/>
            <p:nvPr/>
          </p:nvSpPr>
          <p:spPr>
            <a:xfrm>
              <a:off x="2276856" y="5433989"/>
              <a:ext cx="5562600" cy="457200"/>
            </a:xfrm>
            <a:custGeom>
              <a:rect b="b" l="l" r="r" t="t"/>
              <a:pathLst>
                <a:path extrusionOk="0" h="457200" w="5562600">
                  <a:moveTo>
                    <a:pt x="5562599" y="0"/>
                  </a:moveTo>
                  <a:lnTo>
                    <a:pt x="0" y="0"/>
                  </a:lnTo>
                  <a:lnTo>
                    <a:pt x="0" y="457199"/>
                  </a:lnTo>
                  <a:lnTo>
                    <a:pt x="5562599" y="457199"/>
                  </a:lnTo>
                  <a:lnTo>
                    <a:pt x="5562599"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0" name="Google Shape;130;p18"/>
            <p:cNvSpPr/>
            <p:nvPr/>
          </p:nvSpPr>
          <p:spPr>
            <a:xfrm>
              <a:off x="2276856" y="5433989"/>
              <a:ext cx="5562600" cy="457200"/>
            </a:xfrm>
            <a:custGeom>
              <a:rect b="b" l="l" r="r" t="t"/>
              <a:pathLst>
                <a:path extrusionOk="0" h="457200" w="5562600">
                  <a:moveTo>
                    <a:pt x="0" y="457199"/>
                  </a:moveTo>
                  <a:lnTo>
                    <a:pt x="5562599" y="457199"/>
                  </a:lnTo>
                  <a:lnTo>
                    <a:pt x="5562599" y="0"/>
                  </a:lnTo>
                  <a:lnTo>
                    <a:pt x="0" y="0"/>
                  </a:lnTo>
                  <a:lnTo>
                    <a:pt x="0" y="457199"/>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1" name="Google Shape;131;p18"/>
            <p:cNvSpPr/>
            <p:nvPr/>
          </p:nvSpPr>
          <p:spPr>
            <a:xfrm>
              <a:off x="6003432" y="4238993"/>
              <a:ext cx="1511300" cy="486409"/>
            </a:xfrm>
            <a:custGeom>
              <a:rect b="b" l="l" r="r" t="t"/>
              <a:pathLst>
                <a:path extrusionOk="0" h="486410" w="1511300">
                  <a:moveTo>
                    <a:pt x="1511295" y="0"/>
                  </a:moveTo>
                  <a:lnTo>
                    <a:pt x="0" y="0"/>
                  </a:lnTo>
                  <a:lnTo>
                    <a:pt x="0" y="486299"/>
                  </a:lnTo>
                  <a:lnTo>
                    <a:pt x="1511295" y="486299"/>
                  </a:lnTo>
                  <a:lnTo>
                    <a:pt x="1511295"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2" name="Google Shape;132;p18"/>
            <p:cNvSpPr/>
            <p:nvPr/>
          </p:nvSpPr>
          <p:spPr>
            <a:xfrm>
              <a:off x="6003432" y="4238993"/>
              <a:ext cx="1511300" cy="486409"/>
            </a:xfrm>
            <a:custGeom>
              <a:rect b="b" l="l" r="r" t="t"/>
              <a:pathLst>
                <a:path extrusionOk="0" h="486410" w="1511300">
                  <a:moveTo>
                    <a:pt x="0" y="486299"/>
                  </a:moveTo>
                  <a:lnTo>
                    <a:pt x="1511295" y="486299"/>
                  </a:lnTo>
                  <a:lnTo>
                    <a:pt x="1511295" y="0"/>
                  </a:lnTo>
                  <a:lnTo>
                    <a:pt x="0" y="0"/>
                  </a:lnTo>
                  <a:lnTo>
                    <a:pt x="0" y="486299"/>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3" name="Google Shape;133;p18"/>
            <p:cNvSpPr/>
            <p:nvPr/>
          </p:nvSpPr>
          <p:spPr>
            <a:xfrm>
              <a:off x="1895855" y="1812718"/>
              <a:ext cx="600075" cy="464820"/>
            </a:xfrm>
            <a:custGeom>
              <a:rect b="b" l="l" r="r" t="t"/>
              <a:pathLst>
                <a:path extrusionOk="0" h="464819" w="600075">
                  <a:moveTo>
                    <a:pt x="599669" y="0"/>
                  </a:moveTo>
                  <a:lnTo>
                    <a:pt x="0" y="0"/>
                  </a:lnTo>
                  <a:lnTo>
                    <a:pt x="0" y="464259"/>
                  </a:lnTo>
                  <a:lnTo>
                    <a:pt x="599669" y="464259"/>
                  </a:lnTo>
                  <a:lnTo>
                    <a:pt x="599669" y="0"/>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18"/>
            <p:cNvSpPr/>
            <p:nvPr/>
          </p:nvSpPr>
          <p:spPr>
            <a:xfrm>
              <a:off x="1895855" y="1812718"/>
              <a:ext cx="600075" cy="464820"/>
            </a:xfrm>
            <a:custGeom>
              <a:rect b="b" l="l" r="r" t="t"/>
              <a:pathLst>
                <a:path extrusionOk="0" h="464819" w="600075">
                  <a:moveTo>
                    <a:pt x="0" y="464259"/>
                  </a:moveTo>
                  <a:lnTo>
                    <a:pt x="599669" y="464259"/>
                  </a:lnTo>
                  <a:lnTo>
                    <a:pt x="599669" y="0"/>
                  </a:lnTo>
                  <a:lnTo>
                    <a:pt x="0" y="0"/>
                  </a:lnTo>
                  <a:lnTo>
                    <a:pt x="0" y="464259"/>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19"/>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txBox="1"/>
          <p:nvPr>
            <p:ph type="title"/>
          </p:nvPr>
        </p:nvSpPr>
        <p:spPr>
          <a:xfrm>
            <a:off x="1978400" y="483225"/>
            <a:ext cx="5334300" cy="436200"/>
          </a:xfrm>
          <a:prstGeom prst="rect">
            <a:avLst/>
          </a:prstGeom>
          <a:noFill/>
          <a:ln>
            <a:noFill/>
          </a:ln>
        </p:spPr>
        <p:txBody>
          <a:bodyPr anchorCtr="0" anchor="t" bIns="0" lIns="0" spcFirstLastPara="1" rIns="0" wrap="square" tIns="12050">
            <a:noAutofit/>
          </a:bodyPr>
          <a:lstStyle/>
          <a:p>
            <a:pPr indent="0" lvl="0" marL="12700" rtl="0" algn="ctr">
              <a:lnSpc>
                <a:spcPct val="100000"/>
              </a:lnSpc>
              <a:spcBef>
                <a:spcPts val="0"/>
              </a:spcBef>
              <a:spcAft>
                <a:spcPts val="0"/>
              </a:spcAft>
              <a:buNone/>
            </a:pPr>
            <a:r>
              <a:rPr lang="en-US" sz="2800"/>
              <a:t>8. GETTING THE DATA</a:t>
            </a:r>
            <a:endParaRPr sz="2800"/>
          </a:p>
        </p:txBody>
      </p:sp>
      <p:sp>
        <p:nvSpPr>
          <p:cNvPr id="141" name="Google Shape;141;p19"/>
          <p:cNvSpPr txBox="1"/>
          <p:nvPr/>
        </p:nvSpPr>
        <p:spPr>
          <a:xfrm>
            <a:off x="2579450" y="1502575"/>
            <a:ext cx="7352700" cy="85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42" name="Google Shape;142;p19"/>
          <p:cNvSpPr txBox="1"/>
          <p:nvPr/>
        </p:nvSpPr>
        <p:spPr>
          <a:xfrm>
            <a:off x="826400" y="1183250"/>
            <a:ext cx="76383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t>We used Web scraping to acquire the data:-</a:t>
            </a:r>
            <a:endParaRPr sz="2300"/>
          </a:p>
          <a:p>
            <a:pPr indent="-374650" lvl="0" marL="457200" rtl="0" algn="l">
              <a:spcBef>
                <a:spcPts val="0"/>
              </a:spcBef>
              <a:spcAft>
                <a:spcPts val="0"/>
              </a:spcAft>
              <a:buSzPts val="2300"/>
              <a:buChar char="●"/>
            </a:pPr>
            <a:r>
              <a:rPr lang="en-US" sz="2300"/>
              <a:t>Gathered weather data from the website: </a:t>
            </a:r>
            <a:r>
              <a:rPr lang="en-US" sz="2300" u="sng">
                <a:solidFill>
                  <a:schemeClr val="hlink"/>
                </a:solidFill>
                <a:hlinkClick r:id="rId3"/>
              </a:rPr>
              <a:t>http://en.tutiempo.net/climate/</a:t>
            </a:r>
            <a:endParaRPr sz="2300">
              <a:solidFill>
                <a:schemeClr val="dk1"/>
              </a:solidFill>
            </a:endParaRPr>
          </a:p>
          <a:p>
            <a:pPr indent="0" lvl="0" marL="0" rtl="0" algn="l">
              <a:spcBef>
                <a:spcPts val="0"/>
              </a:spcBef>
              <a:spcAft>
                <a:spcPts val="0"/>
              </a:spcAft>
              <a:buNone/>
            </a:pPr>
            <a:r>
              <a:rPr lang="en-US" sz="2300">
                <a:solidFill>
                  <a:schemeClr val="dk1"/>
                </a:solidFill>
              </a:rPr>
              <a:t>	using the following code:-</a:t>
            </a:r>
            <a:endParaRPr sz="2300">
              <a:solidFill>
                <a:schemeClr val="dk1"/>
              </a:solidFill>
            </a:endParaRPr>
          </a:p>
        </p:txBody>
      </p:sp>
      <p:pic>
        <p:nvPicPr>
          <p:cNvPr id="143" name="Google Shape;143;p19"/>
          <p:cNvPicPr preferRelativeResize="0"/>
          <p:nvPr/>
        </p:nvPicPr>
        <p:blipFill>
          <a:blip r:embed="rId4">
            <a:alphaModFix/>
          </a:blip>
          <a:stretch>
            <a:fillRect/>
          </a:stretch>
        </p:blipFill>
        <p:spPr>
          <a:xfrm>
            <a:off x="670413" y="3155425"/>
            <a:ext cx="7762875" cy="601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20"/>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type="title"/>
          </p:nvPr>
        </p:nvSpPr>
        <p:spPr>
          <a:xfrm>
            <a:off x="1978400" y="483225"/>
            <a:ext cx="5334300" cy="436200"/>
          </a:xfrm>
          <a:prstGeom prst="rect">
            <a:avLst/>
          </a:prstGeom>
          <a:noFill/>
          <a:ln>
            <a:noFill/>
          </a:ln>
        </p:spPr>
        <p:txBody>
          <a:bodyPr anchorCtr="0" anchor="t" bIns="0" lIns="0" spcFirstLastPara="1" rIns="0" wrap="square" tIns="12050">
            <a:noAutofit/>
          </a:bodyPr>
          <a:lstStyle/>
          <a:p>
            <a:pPr indent="0" lvl="0" marL="12700" rtl="0" algn="ctr">
              <a:lnSpc>
                <a:spcPct val="100000"/>
              </a:lnSpc>
              <a:spcBef>
                <a:spcPts val="0"/>
              </a:spcBef>
              <a:spcAft>
                <a:spcPts val="0"/>
              </a:spcAft>
              <a:buNone/>
            </a:pPr>
            <a:r>
              <a:rPr lang="en-US" sz="2800"/>
              <a:t>9</a:t>
            </a:r>
            <a:r>
              <a:rPr lang="en-US" sz="2800"/>
              <a:t>. SCRAPING THE DATA</a:t>
            </a:r>
            <a:endParaRPr sz="2800"/>
          </a:p>
        </p:txBody>
      </p:sp>
      <p:sp>
        <p:nvSpPr>
          <p:cNvPr id="150" name="Google Shape;150;p20"/>
          <p:cNvSpPr txBox="1"/>
          <p:nvPr/>
        </p:nvSpPr>
        <p:spPr>
          <a:xfrm>
            <a:off x="1001725" y="1491463"/>
            <a:ext cx="7352700" cy="892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Char char="●"/>
            </a:pPr>
            <a:r>
              <a:rPr lang="en-US" sz="2300">
                <a:solidFill>
                  <a:schemeClr val="dk1"/>
                </a:solidFill>
              </a:rPr>
              <a:t>Scraped the data in different folders, year wise and month wise.</a:t>
            </a:r>
            <a:endParaRPr>
              <a:latin typeface="Times New Roman"/>
              <a:ea typeface="Times New Roman"/>
              <a:cs typeface="Times New Roman"/>
              <a:sym typeface="Times New Roman"/>
            </a:endParaRPr>
          </a:p>
        </p:txBody>
      </p:sp>
      <p:pic>
        <p:nvPicPr>
          <p:cNvPr id="151" name="Google Shape;151;p20"/>
          <p:cNvPicPr preferRelativeResize="0"/>
          <p:nvPr/>
        </p:nvPicPr>
        <p:blipFill>
          <a:blip r:embed="rId3">
            <a:alphaModFix/>
          </a:blip>
          <a:stretch>
            <a:fillRect/>
          </a:stretch>
        </p:blipFill>
        <p:spPr>
          <a:xfrm>
            <a:off x="364575" y="7462650"/>
            <a:ext cx="7445925" cy="903589"/>
          </a:xfrm>
          <a:prstGeom prst="rect">
            <a:avLst/>
          </a:prstGeom>
          <a:noFill/>
          <a:ln>
            <a:noFill/>
          </a:ln>
        </p:spPr>
      </p:pic>
      <p:pic>
        <p:nvPicPr>
          <p:cNvPr id="152" name="Google Shape;152;p20"/>
          <p:cNvPicPr preferRelativeResize="0"/>
          <p:nvPr/>
        </p:nvPicPr>
        <p:blipFill>
          <a:blip r:embed="rId4">
            <a:alphaModFix/>
          </a:blip>
          <a:stretch>
            <a:fillRect/>
          </a:stretch>
        </p:blipFill>
        <p:spPr>
          <a:xfrm>
            <a:off x="427675" y="2956300"/>
            <a:ext cx="8248350" cy="4873250"/>
          </a:xfrm>
          <a:prstGeom prst="rect">
            <a:avLst/>
          </a:prstGeom>
          <a:noFill/>
          <a:ln>
            <a:noFill/>
          </a:ln>
        </p:spPr>
      </p:pic>
      <p:sp>
        <p:nvSpPr>
          <p:cNvPr id="153" name="Google Shape;153;p20"/>
          <p:cNvSpPr txBox="1"/>
          <p:nvPr/>
        </p:nvSpPr>
        <p:spPr>
          <a:xfrm>
            <a:off x="1001725" y="8401575"/>
            <a:ext cx="8086800" cy="14622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Char char="●"/>
            </a:pPr>
            <a:r>
              <a:rPr lang="en-US" sz="2300">
                <a:solidFill>
                  <a:schemeClr val="dk1"/>
                </a:solidFill>
              </a:rPr>
              <a:t>Gathered PM 2.5 data from the website:</a:t>
            </a:r>
            <a:endParaRPr sz="2300">
              <a:solidFill>
                <a:schemeClr val="dk1"/>
              </a:solidFill>
            </a:endParaRPr>
          </a:p>
          <a:p>
            <a:pPr indent="0" lvl="0" marL="457200" rtl="0" algn="l">
              <a:spcBef>
                <a:spcPts val="0"/>
              </a:spcBef>
              <a:spcAft>
                <a:spcPts val="0"/>
              </a:spcAft>
              <a:buClr>
                <a:schemeClr val="dk1"/>
              </a:buClr>
              <a:buSzPts val="1100"/>
              <a:buFont typeface="Arial"/>
              <a:buNone/>
            </a:pPr>
            <a:r>
              <a:rPr lang="en-US" sz="2300" u="sng">
                <a:solidFill>
                  <a:schemeClr val="hlink"/>
                </a:solidFill>
                <a:hlinkClick r:id="rId5"/>
              </a:rPr>
              <a:t>https://aqicn.org/data-platform/register/</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Merged the two datasets into one Data.csv file</a:t>
            </a:r>
            <a:endParaRPr sz="23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2771252" y="648075"/>
            <a:ext cx="3601500" cy="3912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None/>
            </a:pPr>
            <a:r>
              <a:rPr lang="en-US"/>
              <a:t>10. DATA DICTIONARY</a:t>
            </a:r>
            <a:endParaRPr/>
          </a:p>
        </p:txBody>
      </p:sp>
      <p:sp>
        <p:nvSpPr>
          <p:cNvPr id="159" name="Google Shape;159;p21"/>
          <p:cNvSpPr txBox="1"/>
          <p:nvPr/>
        </p:nvSpPr>
        <p:spPr>
          <a:xfrm>
            <a:off x="801375" y="1527625"/>
            <a:ext cx="7337700" cy="83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60" name="Google Shape;160;p21"/>
          <p:cNvPicPr preferRelativeResize="0"/>
          <p:nvPr/>
        </p:nvPicPr>
        <p:blipFill rotWithShape="1">
          <a:blip r:embed="rId3">
            <a:alphaModFix/>
          </a:blip>
          <a:srcRect b="0" l="0" r="50364" t="12967"/>
          <a:stretch/>
        </p:blipFill>
        <p:spPr>
          <a:xfrm>
            <a:off x="1441163" y="2946175"/>
            <a:ext cx="6058126" cy="3314600"/>
          </a:xfrm>
          <a:prstGeom prst="rect">
            <a:avLst/>
          </a:prstGeom>
          <a:noFill/>
          <a:ln>
            <a:noFill/>
          </a:ln>
        </p:spPr>
      </p:pic>
      <p:sp>
        <p:nvSpPr>
          <p:cNvPr id="161" name="Google Shape;161;p21"/>
          <p:cNvSpPr txBox="1"/>
          <p:nvPr/>
        </p:nvSpPr>
        <p:spPr>
          <a:xfrm>
            <a:off x="876500" y="1652850"/>
            <a:ext cx="6511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The following naming convention has been used in the data set:-</a:t>
            </a:r>
            <a:endParaRPr sz="2400"/>
          </a:p>
        </p:txBody>
      </p:sp>
      <p:sp>
        <p:nvSpPr>
          <p:cNvPr id="162" name="Google Shape;162;p21"/>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22"/>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ph type="title"/>
          </p:nvPr>
        </p:nvSpPr>
        <p:spPr>
          <a:xfrm>
            <a:off x="3000000" y="709425"/>
            <a:ext cx="3144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11. </a:t>
            </a:r>
            <a:r>
              <a:rPr lang="en-US"/>
              <a:t>DATA CLEANING</a:t>
            </a:r>
            <a:endParaRPr/>
          </a:p>
        </p:txBody>
      </p:sp>
      <p:sp>
        <p:nvSpPr>
          <p:cNvPr id="169" name="Google Shape;169;p22"/>
          <p:cNvSpPr txBox="1"/>
          <p:nvPr/>
        </p:nvSpPr>
        <p:spPr>
          <a:xfrm>
            <a:off x="1514125" y="1484300"/>
            <a:ext cx="55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11.1 Reading the Dataset</a:t>
            </a:r>
            <a:endParaRPr b="1" sz="2400"/>
          </a:p>
        </p:txBody>
      </p:sp>
      <p:sp>
        <p:nvSpPr>
          <p:cNvPr id="170" name="Google Shape;170;p22"/>
          <p:cNvSpPr txBox="1"/>
          <p:nvPr/>
        </p:nvSpPr>
        <p:spPr>
          <a:xfrm>
            <a:off x="1514125" y="5868950"/>
            <a:ext cx="55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11.2 </a:t>
            </a:r>
            <a:r>
              <a:rPr b="1" lang="en-US" sz="2400"/>
              <a:t>Dataset Fields</a:t>
            </a:r>
            <a:endParaRPr b="1" sz="2400"/>
          </a:p>
        </p:txBody>
      </p:sp>
      <p:pic>
        <p:nvPicPr>
          <p:cNvPr id="171" name="Google Shape;171;p22"/>
          <p:cNvPicPr preferRelativeResize="0"/>
          <p:nvPr/>
        </p:nvPicPr>
        <p:blipFill>
          <a:blip r:embed="rId3">
            <a:alphaModFix/>
          </a:blip>
          <a:stretch>
            <a:fillRect/>
          </a:stretch>
        </p:blipFill>
        <p:spPr>
          <a:xfrm>
            <a:off x="1514125" y="2163176"/>
            <a:ext cx="5810489" cy="3569300"/>
          </a:xfrm>
          <a:prstGeom prst="rect">
            <a:avLst/>
          </a:prstGeom>
          <a:noFill/>
          <a:ln>
            <a:noFill/>
          </a:ln>
        </p:spPr>
      </p:pic>
      <p:pic>
        <p:nvPicPr>
          <p:cNvPr id="172" name="Google Shape;172;p22"/>
          <p:cNvPicPr preferRelativeResize="0"/>
          <p:nvPr/>
        </p:nvPicPr>
        <p:blipFill>
          <a:blip r:embed="rId4">
            <a:alphaModFix/>
          </a:blip>
          <a:stretch>
            <a:fillRect/>
          </a:stretch>
        </p:blipFill>
        <p:spPr>
          <a:xfrm>
            <a:off x="1514136" y="6483325"/>
            <a:ext cx="5583300" cy="33816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p23"/>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nvSpPr>
        <p:spPr>
          <a:xfrm>
            <a:off x="1003100" y="973300"/>
            <a:ext cx="5583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11.3 Visualizing</a:t>
            </a:r>
            <a:r>
              <a:rPr b="1" lang="en-US" sz="2400"/>
              <a:t> the Dataset</a:t>
            </a:r>
            <a:endParaRPr b="1" sz="2400"/>
          </a:p>
        </p:txBody>
      </p:sp>
      <p:pic>
        <p:nvPicPr>
          <p:cNvPr id="179" name="Google Shape;179;p23"/>
          <p:cNvPicPr preferRelativeResize="0"/>
          <p:nvPr/>
        </p:nvPicPr>
        <p:blipFill rotWithShape="1">
          <a:blip r:embed="rId3">
            <a:alphaModFix/>
          </a:blip>
          <a:srcRect b="0" l="0" r="5935" t="0"/>
          <a:stretch/>
        </p:blipFill>
        <p:spPr>
          <a:xfrm>
            <a:off x="802450" y="2734438"/>
            <a:ext cx="7498799" cy="522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p24"/>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1003100" y="973300"/>
            <a:ext cx="700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11.4 Removing Duplicates and Special Characters</a:t>
            </a:r>
            <a:endParaRPr b="1" sz="2400"/>
          </a:p>
        </p:txBody>
      </p:sp>
      <p:pic>
        <p:nvPicPr>
          <p:cNvPr id="186" name="Google Shape;186;p24"/>
          <p:cNvPicPr preferRelativeResize="0"/>
          <p:nvPr/>
        </p:nvPicPr>
        <p:blipFill>
          <a:blip r:embed="rId3">
            <a:alphaModFix/>
          </a:blip>
          <a:stretch>
            <a:fillRect/>
          </a:stretch>
        </p:blipFill>
        <p:spPr>
          <a:xfrm>
            <a:off x="1241900" y="2745225"/>
            <a:ext cx="6315075" cy="447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25"/>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nvSpPr>
        <p:spPr>
          <a:xfrm>
            <a:off x="1003100" y="973300"/>
            <a:ext cx="699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11.5 Replacing 0 values with mean values</a:t>
            </a:r>
            <a:endParaRPr b="1" sz="2400"/>
          </a:p>
        </p:txBody>
      </p:sp>
      <p:pic>
        <p:nvPicPr>
          <p:cNvPr id="193" name="Google Shape;193;p25"/>
          <p:cNvPicPr preferRelativeResize="0"/>
          <p:nvPr/>
        </p:nvPicPr>
        <p:blipFill>
          <a:blip r:embed="rId3">
            <a:alphaModFix/>
          </a:blip>
          <a:stretch>
            <a:fillRect/>
          </a:stretch>
        </p:blipFill>
        <p:spPr>
          <a:xfrm>
            <a:off x="1143000" y="2622550"/>
            <a:ext cx="6858000" cy="5448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47" name="Shape 47"/>
        <p:cNvGrpSpPr/>
        <p:nvPr/>
      </p:nvGrpSpPr>
      <p:grpSpPr>
        <a:xfrm>
          <a:off x="0" y="0"/>
          <a:ext cx="0" cy="0"/>
          <a:chOff x="0" y="0"/>
          <a:chExt cx="0" cy="0"/>
        </a:xfrm>
      </p:grpSpPr>
      <p:sp>
        <p:nvSpPr>
          <p:cNvPr id="48" name="Google Shape;48;p8"/>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nvSpPr>
        <p:spPr>
          <a:xfrm>
            <a:off x="700500" y="2417175"/>
            <a:ext cx="7683000" cy="5625600"/>
          </a:xfrm>
          <a:prstGeom prst="rect">
            <a:avLst/>
          </a:prstGeom>
          <a:noFill/>
          <a:ln>
            <a:noFill/>
          </a:ln>
        </p:spPr>
        <p:txBody>
          <a:bodyPr anchorCtr="0" anchor="t" bIns="91425" lIns="91425" spcFirstLastPara="1" rIns="91425" wrap="square" tIns="91425">
            <a:noAutofit/>
          </a:bodyPr>
          <a:lstStyle/>
          <a:p>
            <a:pPr indent="0" lvl="0" marL="0" rtl="0" algn="l">
              <a:lnSpc>
                <a:spcPct val="100833"/>
              </a:lnSpc>
              <a:spcBef>
                <a:spcPts val="0"/>
              </a:spcBef>
              <a:spcAft>
                <a:spcPts val="0"/>
              </a:spcAft>
              <a:buClr>
                <a:schemeClr val="dk1"/>
              </a:buClr>
              <a:buSzPts val="1100"/>
              <a:buFont typeface="Arial"/>
              <a:buNone/>
            </a:pPr>
            <a:r>
              <a:rPr lang="en-US" sz="2800">
                <a:solidFill>
                  <a:schemeClr val="dk1"/>
                </a:solidFill>
              </a:rPr>
              <a:t>We  would like to express our special thanks of gratitude to our teacher </a:t>
            </a:r>
            <a:r>
              <a:rPr b="1" lang="en-US" sz="2600" u="sng">
                <a:solidFill>
                  <a:schemeClr val="dk1"/>
                </a:solidFill>
              </a:rPr>
              <a:t>Dr. KAMLESH KUMAR RAGHUVANSHI</a:t>
            </a:r>
            <a:r>
              <a:rPr lang="en-US" sz="2800">
                <a:solidFill>
                  <a:schemeClr val="dk1"/>
                </a:solidFill>
              </a:rPr>
              <a:t> for his able guidance and support. </a:t>
            </a:r>
            <a:endParaRPr sz="2800">
              <a:solidFill>
                <a:schemeClr val="dk1"/>
              </a:solidFill>
            </a:endParaRPr>
          </a:p>
          <a:p>
            <a:pPr indent="0" lvl="0" marL="0" rtl="0" algn="l">
              <a:lnSpc>
                <a:spcPct val="100833"/>
              </a:lnSpc>
              <a:spcBef>
                <a:spcPts val="0"/>
              </a:spcBef>
              <a:spcAft>
                <a:spcPts val="0"/>
              </a:spcAft>
              <a:buClr>
                <a:schemeClr val="dk1"/>
              </a:buClr>
              <a:buSzPts val="1100"/>
              <a:buFont typeface="Arial"/>
              <a:buNone/>
            </a:pPr>
            <a:r>
              <a:t/>
            </a:r>
            <a:endParaRPr sz="2800">
              <a:solidFill>
                <a:schemeClr val="dk1"/>
              </a:solidFill>
            </a:endParaRPr>
          </a:p>
          <a:p>
            <a:pPr indent="0" lvl="0" marL="0" rtl="0" algn="l">
              <a:lnSpc>
                <a:spcPct val="100833"/>
              </a:lnSpc>
              <a:spcBef>
                <a:spcPts val="0"/>
              </a:spcBef>
              <a:spcAft>
                <a:spcPts val="0"/>
              </a:spcAft>
              <a:buClr>
                <a:schemeClr val="dk1"/>
              </a:buClr>
              <a:buSzPts val="1100"/>
              <a:buFont typeface="Arial"/>
              <a:buNone/>
            </a:pPr>
            <a:r>
              <a:rPr lang="en-US" sz="2800">
                <a:solidFill>
                  <a:schemeClr val="dk1"/>
                </a:solidFill>
              </a:rPr>
              <a:t>His constructive advice and constant motivation have been responsible for the successful completion of this project.</a:t>
            </a:r>
            <a:endParaRPr sz="2800">
              <a:solidFill>
                <a:schemeClr val="dk1"/>
              </a:solidFill>
            </a:endParaRPr>
          </a:p>
          <a:p>
            <a:pPr indent="0" lvl="0" marL="0" rtl="0" algn="l">
              <a:lnSpc>
                <a:spcPct val="100833"/>
              </a:lnSpc>
              <a:spcBef>
                <a:spcPts val="0"/>
              </a:spcBef>
              <a:spcAft>
                <a:spcPts val="0"/>
              </a:spcAft>
              <a:buClr>
                <a:schemeClr val="dk1"/>
              </a:buClr>
              <a:buSzPts val="1100"/>
              <a:buFont typeface="Arial"/>
              <a:buNone/>
            </a:pPr>
            <a:r>
              <a:t/>
            </a:r>
            <a:endParaRPr sz="2800">
              <a:solidFill>
                <a:schemeClr val="dk1"/>
              </a:solidFill>
            </a:endParaRPr>
          </a:p>
        </p:txBody>
      </p:sp>
      <p:sp>
        <p:nvSpPr>
          <p:cNvPr id="50" name="Google Shape;50;p8"/>
          <p:cNvSpPr txBox="1"/>
          <p:nvPr/>
        </p:nvSpPr>
        <p:spPr>
          <a:xfrm>
            <a:off x="1911850" y="562275"/>
            <a:ext cx="5249400" cy="7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u="sng"/>
              <a:t>ACKNOWLEDGMENT</a:t>
            </a:r>
            <a:endParaRPr b="1" sz="36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26"/>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txBox="1"/>
          <p:nvPr/>
        </p:nvSpPr>
        <p:spPr>
          <a:xfrm>
            <a:off x="1003100" y="973300"/>
            <a:ext cx="692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rPr>
              <a:t>11.6 </a:t>
            </a:r>
            <a:r>
              <a:rPr b="1" lang="en-US" sz="2400">
                <a:solidFill>
                  <a:schemeClr val="dk1"/>
                </a:solidFill>
              </a:rPr>
              <a:t>Visualizing the Dataset </a:t>
            </a:r>
            <a:r>
              <a:rPr b="1" lang="en-US" sz="2400"/>
              <a:t>(Cleaned)</a:t>
            </a:r>
            <a:endParaRPr b="1" sz="2400"/>
          </a:p>
        </p:txBody>
      </p:sp>
      <p:pic>
        <p:nvPicPr>
          <p:cNvPr id="200" name="Google Shape;200;p26"/>
          <p:cNvPicPr preferRelativeResize="0"/>
          <p:nvPr/>
        </p:nvPicPr>
        <p:blipFill>
          <a:blip r:embed="rId3">
            <a:alphaModFix/>
          </a:blip>
          <a:stretch>
            <a:fillRect/>
          </a:stretch>
        </p:blipFill>
        <p:spPr>
          <a:xfrm>
            <a:off x="914400" y="2355850"/>
            <a:ext cx="7315200" cy="5981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4" name="Shape 204"/>
        <p:cNvGrpSpPr/>
        <p:nvPr/>
      </p:nvGrpSpPr>
      <p:grpSpPr>
        <a:xfrm>
          <a:off x="0" y="0"/>
          <a:ext cx="0" cy="0"/>
          <a:chOff x="0" y="0"/>
          <a:chExt cx="0" cy="0"/>
        </a:xfrm>
      </p:grpSpPr>
      <p:sp>
        <p:nvSpPr>
          <p:cNvPr id="205" name="Google Shape;205;p27"/>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txBox="1"/>
          <p:nvPr>
            <p:ph type="title"/>
          </p:nvPr>
        </p:nvSpPr>
        <p:spPr>
          <a:xfrm>
            <a:off x="1360600" y="671075"/>
            <a:ext cx="63825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12. DATA ANALYSIS (EXPLORING TRENDS)</a:t>
            </a:r>
            <a:endParaRPr/>
          </a:p>
        </p:txBody>
      </p:sp>
      <p:sp>
        <p:nvSpPr>
          <p:cNvPr id="207" name="Google Shape;207;p27"/>
          <p:cNvSpPr txBox="1"/>
          <p:nvPr/>
        </p:nvSpPr>
        <p:spPr>
          <a:xfrm>
            <a:off x="1003100" y="1495175"/>
            <a:ext cx="7191900" cy="433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Clr>
                <a:schemeClr val="dk1"/>
              </a:buClr>
              <a:buSzPts val="1100"/>
              <a:buFont typeface="Arial"/>
              <a:buNone/>
            </a:pPr>
            <a:r>
              <a:rPr b="1" lang="en-US" sz="2200">
                <a:solidFill>
                  <a:schemeClr val="dk1"/>
                </a:solidFill>
              </a:rPr>
              <a:t>Exploratory Data Analysis (EDA)</a:t>
            </a:r>
            <a:endParaRPr b="1"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Fine particulate matter (PM2.5) is an air pollutant that is a concern for people's health when levels in air are high. PM2.5 are tiny particles in the air that reduce visibility and cause the air to appear hazy when levels are elevated.</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Outdoor PM2.5 levels are most likely to be elevated on days with little or no wind or air mixing.</a:t>
            </a:r>
            <a:endParaRPr sz="2200">
              <a:solidFill>
                <a:schemeClr val="dk1"/>
              </a:solidFill>
            </a:endParaRPr>
          </a:p>
          <a:p>
            <a:pPr indent="0" lvl="0" marL="0" rtl="0" algn="l">
              <a:lnSpc>
                <a:spcPct val="115000"/>
              </a:lnSpc>
              <a:spcBef>
                <a:spcPts val="1200"/>
              </a:spcBef>
              <a:spcAft>
                <a:spcPts val="1200"/>
              </a:spcAft>
              <a:buNone/>
            </a:pPr>
            <a:r>
              <a:rPr lang="en-US" sz="2200">
                <a:solidFill>
                  <a:schemeClr val="dk1"/>
                </a:solidFill>
              </a:rPr>
              <a:t>Creating a new binary feature Acceptable, its value will be </a:t>
            </a:r>
            <a:r>
              <a:rPr b="1" lang="en-US" sz="2200">
                <a:solidFill>
                  <a:schemeClr val="dk1"/>
                </a:solidFill>
              </a:rPr>
              <a:t>1</a:t>
            </a:r>
            <a:r>
              <a:rPr lang="en-US" sz="2200">
                <a:solidFill>
                  <a:schemeClr val="dk1"/>
                </a:solidFill>
              </a:rPr>
              <a:t> if the PM 2.5 lvl is acceptable and </a:t>
            </a:r>
            <a:r>
              <a:rPr b="1" lang="en-US" sz="2200">
                <a:solidFill>
                  <a:schemeClr val="dk1"/>
                </a:solidFill>
              </a:rPr>
              <a:t>0</a:t>
            </a:r>
            <a:r>
              <a:rPr lang="en-US" sz="2200">
                <a:solidFill>
                  <a:schemeClr val="dk1"/>
                </a:solidFill>
              </a:rPr>
              <a:t> if </a:t>
            </a:r>
            <a:r>
              <a:rPr i="1" lang="en-US" sz="2200">
                <a:solidFill>
                  <a:schemeClr val="dk1"/>
                </a:solidFill>
              </a:rPr>
              <a:t>not</a:t>
            </a:r>
            <a:r>
              <a:rPr lang="en-US" sz="2200">
                <a:solidFill>
                  <a:schemeClr val="dk1"/>
                </a:solidFill>
              </a:rPr>
              <a:t>.</a:t>
            </a:r>
            <a:endParaRPr sz="2200"/>
          </a:p>
        </p:txBody>
      </p:sp>
      <p:pic>
        <p:nvPicPr>
          <p:cNvPr id="208" name="Google Shape;208;p27"/>
          <p:cNvPicPr preferRelativeResize="0"/>
          <p:nvPr/>
        </p:nvPicPr>
        <p:blipFill>
          <a:blip r:embed="rId3">
            <a:alphaModFix/>
          </a:blip>
          <a:stretch>
            <a:fillRect/>
          </a:stretch>
        </p:blipFill>
        <p:spPr>
          <a:xfrm>
            <a:off x="1079302" y="6492575"/>
            <a:ext cx="7089850" cy="142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28"/>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txBox="1"/>
          <p:nvPr/>
        </p:nvSpPr>
        <p:spPr>
          <a:xfrm>
            <a:off x="832750" y="719200"/>
            <a:ext cx="743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Acceptable Data</a:t>
            </a:r>
            <a:endParaRPr b="1" sz="2400"/>
          </a:p>
        </p:txBody>
      </p:sp>
      <p:pic>
        <p:nvPicPr>
          <p:cNvPr id="215" name="Google Shape;215;p28"/>
          <p:cNvPicPr preferRelativeResize="0"/>
          <p:nvPr/>
        </p:nvPicPr>
        <p:blipFill>
          <a:blip r:embed="rId3">
            <a:alphaModFix/>
          </a:blip>
          <a:stretch>
            <a:fillRect/>
          </a:stretch>
        </p:blipFill>
        <p:spPr>
          <a:xfrm>
            <a:off x="832754" y="2019300"/>
            <a:ext cx="7438201" cy="64221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p29"/>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txBox="1"/>
          <p:nvPr/>
        </p:nvSpPr>
        <p:spPr>
          <a:xfrm>
            <a:off x="832750" y="719200"/>
            <a:ext cx="7438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t>Plot to see the relation between different </a:t>
            </a:r>
            <a:r>
              <a:rPr b="1" lang="en-US" sz="2400"/>
              <a:t>climatic</a:t>
            </a:r>
            <a:r>
              <a:rPr b="1" lang="en-US" sz="2400"/>
              <a:t> features and Acceptable PM2.5 levels</a:t>
            </a:r>
            <a:endParaRPr b="1" sz="2400"/>
          </a:p>
          <a:p>
            <a:pPr indent="0" lvl="0" marL="0" rtl="0" algn="l">
              <a:spcBef>
                <a:spcPts val="0"/>
              </a:spcBef>
              <a:spcAft>
                <a:spcPts val="0"/>
              </a:spcAft>
              <a:buClr>
                <a:schemeClr val="dk1"/>
              </a:buClr>
              <a:buSzPts val="1100"/>
              <a:buFont typeface="Arial"/>
              <a:buNone/>
            </a:pPr>
            <a:r>
              <a:t/>
            </a:r>
            <a:endParaRPr b="1" sz="2400"/>
          </a:p>
          <a:p>
            <a:pPr indent="0" lvl="0" marL="0" rtl="0" algn="l">
              <a:spcBef>
                <a:spcPts val="0"/>
              </a:spcBef>
              <a:spcAft>
                <a:spcPts val="0"/>
              </a:spcAft>
              <a:buNone/>
            </a:pPr>
            <a:r>
              <a:t/>
            </a:r>
            <a:endParaRPr b="1" sz="2400"/>
          </a:p>
        </p:txBody>
      </p:sp>
      <p:pic>
        <p:nvPicPr>
          <p:cNvPr id="222" name="Google Shape;222;p29"/>
          <p:cNvPicPr preferRelativeResize="0"/>
          <p:nvPr/>
        </p:nvPicPr>
        <p:blipFill rotWithShape="1">
          <a:blip r:embed="rId3">
            <a:alphaModFix/>
          </a:blip>
          <a:srcRect b="0" l="0" r="0" t="31318"/>
          <a:stretch/>
        </p:blipFill>
        <p:spPr>
          <a:xfrm>
            <a:off x="521638" y="2216850"/>
            <a:ext cx="8005749" cy="2375425"/>
          </a:xfrm>
          <a:prstGeom prst="rect">
            <a:avLst/>
          </a:prstGeom>
          <a:noFill/>
          <a:ln>
            <a:noFill/>
          </a:ln>
        </p:spPr>
      </p:pic>
      <p:pic>
        <p:nvPicPr>
          <p:cNvPr id="223" name="Google Shape;223;p29"/>
          <p:cNvPicPr preferRelativeResize="0"/>
          <p:nvPr/>
        </p:nvPicPr>
        <p:blipFill>
          <a:blip r:embed="rId4">
            <a:alphaModFix/>
          </a:blip>
          <a:stretch>
            <a:fillRect/>
          </a:stretch>
        </p:blipFill>
        <p:spPr>
          <a:xfrm>
            <a:off x="530550" y="4762500"/>
            <a:ext cx="8099874" cy="51517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sp>
        <p:nvSpPr>
          <p:cNvPr id="228" name="Google Shape;228;p30"/>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txBox="1"/>
          <p:nvPr/>
        </p:nvSpPr>
        <p:spPr>
          <a:xfrm>
            <a:off x="832750" y="719200"/>
            <a:ext cx="7438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Heat Map of the Analyzed Data</a:t>
            </a:r>
            <a:endParaRPr b="1" sz="2400"/>
          </a:p>
        </p:txBody>
      </p:sp>
      <p:sp>
        <p:nvSpPr>
          <p:cNvPr id="230" name="Google Shape;230;p30"/>
          <p:cNvSpPr txBox="1"/>
          <p:nvPr/>
        </p:nvSpPr>
        <p:spPr>
          <a:xfrm>
            <a:off x="816025" y="8817725"/>
            <a:ext cx="74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Once again we can see that SLP is highly correlated with PM 2.5</a:t>
            </a:r>
            <a:endParaRPr b="1" sz="1800"/>
          </a:p>
        </p:txBody>
      </p:sp>
      <p:pic>
        <p:nvPicPr>
          <p:cNvPr id="231" name="Google Shape;231;p30"/>
          <p:cNvPicPr preferRelativeResize="0"/>
          <p:nvPr/>
        </p:nvPicPr>
        <p:blipFill>
          <a:blip r:embed="rId3">
            <a:alphaModFix/>
          </a:blip>
          <a:stretch>
            <a:fillRect/>
          </a:stretch>
        </p:blipFill>
        <p:spPr>
          <a:xfrm>
            <a:off x="832750" y="1495425"/>
            <a:ext cx="6783661" cy="71515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31"/>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txBox="1"/>
          <p:nvPr/>
        </p:nvSpPr>
        <p:spPr>
          <a:xfrm>
            <a:off x="908863" y="731775"/>
            <a:ext cx="7464000" cy="5553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lang="en-US" sz="2400">
                <a:latin typeface="Arial"/>
                <a:ea typeface="Arial"/>
                <a:cs typeface="Arial"/>
                <a:sym typeface="Arial"/>
              </a:rPr>
              <a:t>1</a:t>
            </a:r>
            <a:r>
              <a:rPr b="1" lang="en-US" sz="2400"/>
              <a:t>3</a:t>
            </a:r>
            <a:r>
              <a:rPr b="1" lang="en-US" sz="2400">
                <a:latin typeface="Arial"/>
                <a:ea typeface="Arial"/>
                <a:cs typeface="Arial"/>
                <a:sym typeface="Arial"/>
              </a:rPr>
              <a:t>.</a:t>
            </a:r>
            <a:r>
              <a:rPr b="1" lang="en-US" sz="2400"/>
              <a:t> </a:t>
            </a:r>
            <a:r>
              <a:rPr b="1" lang="en-US" sz="2400">
                <a:latin typeface="Arial"/>
                <a:ea typeface="Arial"/>
                <a:cs typeface="Arial"/>
                <a:sym typeface="Arial"/>
              </a:rPr>
              <a:t>APPLYING ALGORITHMS &amp; ERROR ANALYSIS</a:t>
            </a:r>
            <a:endParaRPr sz="2400">
              <a:latin typeface="Arial"/>
              <a:ea typeface="Arial"/>
              <a:cs typeface="Arial"/>
              <a:sym typeface="Arial"/>
            </a:endParaRPr>
          </a:p>
        </p:txBody>
      </p:sp>
      <p:sp>
        <p:nvSpPr>
          <p:cNvPr id="238" name="Google Shape;238;p31"/>
          <p:cNvSpPr txBox="1"/>
          <p:nvPr/>
        </p:nvSpPr>
        <p:spPr>
          <a:xfrm>
            <a:off x="635250" y="1570900"/>
            <a:ext cx="7873500" cy="618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Clr>
                <a:schemeClr val="dk1"/>
              </a:buClr>
              <a:buSzPts val="1100"/>
              <a:buFont typeface="Arial"/>
              <a:buNone/>
            </a:pPr>
            <a:r>
              <a:rPr b="1" lang="en-US" sz="2200">
                <a:solidFill>
                  <a:schemeClr val="dk1"/>
                </a:solidFill>
              </a:rPr>
              <a:t>Preparing</a:t>
            </a:r>
            <a:r>
              <a:rPr b="1" lang="en-US" sz="2200">
                <a:solidFill>
                  <a:schemeClr val="dk1"/>
                </a:solidFill>
              </a:rPr>
              <a:t> Data for Model Preparation and Applying Machine Learning Algos :</a:t>
            </a:r>
            <a:endParaRPr b="1" sz="22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b="1" lang="en-US" sz="2000">
                <a:solidFill>
                  <a:schemeClr val="dk1"/>
                </a:solidFill>
              </a:rPr>
              <a:t>We will be applying various Regression algos and then later deploy using the best model.</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Linear Regression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Lasso Regression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Decision Forest Regression</a:t>
            </a:r>
            <a:endParaRPr sz="2000">
              <a:solidFill>
                <a:schemeClr val="dk1"/>
              </a:solidFill>
            </a:endParaRPr>
          </a:p>
          <a:p>
            <a:pPr indent="0" lvl="0" marL="0" rtl="0" algn="l">
              <a:lnSpc>
                <a:spcPct val="115000"/>
              </a:lnSpc>
              <a:spcBef>
                <a:spcPts val="1400"/>
              </a:spcBef>
              <a:spcAft>
                <a:spcPts val="0"/>
              </a:spcAft>
              <a:buNone/>
            </a:pPr>
            <a:r>
              <a:rPr b="1" lang="en-US" sz="2000">
                <a:solidFill>
                  <a:schemeClr val="dk1"/>
                </a:solidFill>
              </a:rPr>
              <a:t>Linear Regression</a:t>
            </a:r>
            <a:endParaRPr b="1" sz="2000">
              <a:solidFill>
                <a:schemeClr val="dk1"/>
              </a:solidFill>
            </a:endParaRPr>
          </a:p>
          <a:p>
            <a:pPr indent="0" lvl="0" marL="0" rtl="0" algn="l">
              <a:lnSpc>
                <a:spcPct val="115000"/>
              </a:lnSpc>
              <a:spcBef>
                <a:spcPts val="1400"/>
              </a:spcBef>
              <a:spcAft>
                <a:spcPts val="0"/>
              </a:spcAft>
              <a:buNone/>
            </a:pPr>
            <a:r>
              <a:t/>
            </a:r>
            <a:endParaRPr b="1" sz="2000">
              <a:solidFill>
                <a:schemeClr val="dk1"/>
              </a:solidFill>
            </a:endParaRPr>
          </a:p>
          <a:p>
            <a:pPr indent="0" lvl="0" marL="0" rtl="0" algn="l">
              <a:lnSpc>
                <a:spcPct val="115000"/>
              </a:lnSpc>
              <a:spcBef>
                <a:spcPts val="1400"/>
              </a:spcBef>
              <a:spcAft>
                <a:spcPts val="0"/>
              </a:spcAft>
              <a:buNone/>
            </a:pPr>
            <a:r>
              <a:t/>
            </a:r>
            <a:endParaRPr b="1" sz="2000">
              <a:solidFill>
                <a:schemeClr val="dk1"/>
              </a:solidFill>
            </a:endParaRPr>
          </a:p>
          <a:p>
            <a:pPr indent="0" lvl="0" marL="0" rtl="0" algn="l">
              <a:lnSpc>
                <a:spcPct val="115000"/>
              </a:lnSpc>
              <a:spcBef>
                <a:spcPts val="1400"/>
              </a:spcBef>
              <a:spcAft>
                <a:spcPts val="0"/>
              </a:spcAft>
              <a:buNone/>
            </a:pPr>
            <a:r>
              <a:t/>
            </a:r>
            <a:endParaRPr b="1" sz="2000">
              <a:solidFill>
                <a:schemeClr val="dk1"/>
              </a:solidFill>
            </a:endParaRPr>
          </a:p>
          <a:p>
            <a:pPr indent="0" lvl="0" marL="0" rtl="0" algn="l">
              <a:lnSpc>
                <a:spcPct val="115000"/>
              </a:lnSpc>
              <a:spcBef>
                <a:spcPts val="1400"/>
              </a:spcBef>
              <a:spcAft>
                <a:spcPts val="0"/>
              </a:spcAft>
              <a:buNone/>
            </a:pPr>
            <a:r>
              <a:t/>
            </a:r>
            <a:endParaRPr b="1" sz="2000">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sz="2000"/>
          </a:p>
        </p:txBody>
      </p:sp>
      <p:pic>
        <p:nvPicPr>
          <p:cNvPr id="239" name="Google Shape;239;p31"/>
          <p:cNvPicPr preferRelativeResize="0"/>
          <p:nvPr/>
        </p:nvPicPr>
        <p:blipFill>
          <a:blip r:embed="rId3">
            <a:alphaModFix/>
          </a:blip>
          <a:stretch>
            <a:fillRect/>
          </a:stretch>
        </p:blipFill>
        <p:spPr>
          <a:xfrm>
            <a:off x="635250" y="5144575"/>
            <a:ext cx="6575699" cy="474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32"/>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
          <p:cNvSpPr txBox="1"/>
          <p:nvPr/>
        </p:nvSpPr>
        <p:spPr>
          <a:xfrm>
            <a:off x="615100" y="776000"/>
            <a:ext cx="7873500" cy="89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000">
                <a:solidFill>
                  <a:schemeClr val="dk1"/>
                </a:solidFill>
              </a:rPr>
              <a:t>Lasso Regression</a:t>
            </a:r>
            <a:endParaRPr b="1" sz="2000">
              <a:solidFill>
                <a:schemeClr val="dk1"/>
              </a:solidFill>
            </a:endParaRPr>
          </a:p>
          <a:p>
            <a:pPr indent="0" lvl="0" marL="0" rtl="0" algn="l">
              <a:spcBef>
                <a:spcPts val="400"/>
              </a:spcBef>
              <a:spcAft>
                <a:spcPts val="0"/>
              </a:spcAft>
              <a:buNone/>
            </a:pPr>
            <a:r>
              <a:t/>
            </a:r>
            <a:endParaRPr sz="2000"/>
          </a:p>
        </p:txBody>
      </p:sp>
      <p:pic>
        <p:nvPicPr>
          <p:cNvPr id="246" name="Google Shape;246;p32"/>
          <p:cNvPicPr preferRelativeResize="0"/>
          <p:nvPr/>
        </p:nvPicPr>
        <p:blipFill>
          <a:blip r:embed="rId3">
            <a:alphaModFix/>
          </a:blip>
          <a:stretch>
            <a:fillRect/>
          </a:stretch>
        </p:blipFill>
        <p:spPr>
          <a:xfrm>
            <a:off x="693677" y="1390650"/>
            <a:ext cx="7691200" cy="3549800"/>
          </a:xfrm>
          <a:prstGeom prst="rect">
            <a:avLst/>
          </a:prstGeom>
          <a:noFill/>
          <a:ln cap="flat" cmpd="sng" w="9525">
            <a:solidFill>
              <a:srgbClr val="434343"/>
            </a:solidFill>
            <a:prstDash val="solid"/>
            <a:round/>
            <a:headEnd len="sm" w="sm" type="none"/>
            <a:tailEnd len="sm" w="sm" type="none"/>
          </a:ln>
        </p:spPr>
      </p:pic>
      <p:sp>
        <p:nvSpPr>
          <p:cNvPr id="247" name="Google Shape;247;p32"/>
          <p:cNvSpPr txBox="1"/>
          <p:nvPr/>
        </p:nvSpPr>
        <p:spPr>
          <a:xfrm>
            <a:off x="693675" y="5337250"/>
            <a:ext cx="78735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b="1" lang="en-US" sz="2000">
                <a:solidFill>
                  <a:schemeClr val="dk1"/>
                </a:solidFill>
              </a:rPr>
              <a:t>Decision Forest Regression</a:t>
            </a:r>
            <a:endParaRPr b="1" sz="2800"/>
          </a:p>
        </p:txBody>
      </p:sp>
      <p:pic>
        <p:nvPicPr>
          <p:cNvPr id="248" name="Google Shape;248;p32"/>
          <p:cNvPicPr preferRelativeResize="0"/>
          <p:nvPr/>
        </p:nvPicPr>
        <p:blipFill>
          <a:blip r:embed="rId4">
            <a:alphaModFix/>
          </a:blip>
          <a:stretch>
            <a:fillRect/>
          </a:stretch>
        </p:blipFill>
        <p:spPr>
          <a:xfrm>
            <a:off x="693675" y="6217377"/>
            <a:ext cx="7560150" cy="2509175"/>
          </a:xfrm>
          <a:prstGeom prst="rect">
            <a:avLst/>
          </a:prstGeom>
          <a:noFill/>
          <a:ln cap="flat" cmpd="sng" w="9525">
            <a:solidFill>
              <a:srgbClr val="434343"/>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33"/>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txBox="1"/>
          <p:nvPr/>
        </p:nvSpPr>
        <p:spPr>
          <a:xfrm>
            <a:off x="615100" y="1040950"/>
            <a:ext cx="787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t>Model Evaluation</a:t>
            </a:r>
            <a:endParaRPr b="1" sz="2800"/>
          </a:p>
        </p:txBody>
      </p:sp>
      <p:pic>
        <p:nvPicPr>
          <p:cNvPr id="255" name="Google Shape;255;p33"/>
          <p:cNvPicPr preferRelativeResize="0"/>
          <p:nvPr/>
        </p:nvPicPr>
        <p:blipFill rotWithShape="1">
          <a:blip r:embed="rId3">
            <a:alphaModFix/>
          </a:blip>
          <a:srcRect b="4963" l="0" r="0" t="3620"/>
          <a:stretch/>
        </p:blipFill>
        <p:spPr>
          <a:xfrm>
            <a:off x="692475" y="1890675"/>
            <a:ext cx="7559425" cy="3805175"/>
          </a:xfrm>
          <a:prstGeom prst="rect">
            <a:avLst/>
          </a:prstGeom>
          <a:noFill/>
          <a:ln>
            <a:noFill/>
          </a:ln>
        </p:spPr>
      </p:pic>
      <p:pic>
        <p:nvPicPr>
          <p:cNvPr id="256" name="Google Shape;256;p33"/>
          <p:cNvPicPr preferRelativeResize="0"/>
          <p:nvPr/>
        </p:nvPicPr>
        <p:blipFill>
          <a:blip r:embed="rId4">
            <a:alphaModFix/>
          </a:blip>
          <a:stretch>
            <a:fillRect/>
          </a:stretch>
        </p:blipFill>
        <p:spPr>
          <a:xfrm>
            <a:off x="692474" y="5833375"/>
            <a:ext cx="4356125" cy="414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34"/>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txBox="1"/>
          <p:nvPr/>
        </p:nvSpPr>
        <p:spPr>
          <a:xfrm>
            <a:off x="615100" y="1040950"/>
            <a:ext cx="787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solidFill>
                  <a:schemeClr val="dk1"/>
                </a:solidFill>
              </a:rPr>
              <a:t>Scatter Maps for Model Evaluation</a:t>
            </a:r>
            <a:endParaRPr b="1" sz="2800"/>
          </a:p>
        </p:txBody>
      </p:sp>
      <p:pic>
        <p:nvPicPr>
          <p:cNvPr id="263" name="Google Shape;263;p34"/>
          <p:cNvPicPr preferRelativeResize="0"/>
          <p:nvPr/>
        </p:nvPicPr>
        <p:blipFill>
          <a:blip r:embed="rId3">
            <a:alphaModFix/>
          </a:blip>
          <a:stretch>
            <a:fillRect/>
          </a:stretch>
        </p:blipFill>
        <p:spPr>
          <a:xfrm>
            <a:off x="770951" y="2058301"/>
            <a:ext cx="3942200" cy="3392625"/>
          </a:xfrm>
          <a:prstGeom prst="rect">
            <a:avLst/>
          </a:prstGeom>
          <a:noFill/>
          <a:ln>
            <a:noFill/>
          </a:ln>
        </p:spPr>
      </p:pic>
      <p:pic>
        <p:nvPicPr>
          <p:cNvPr id="264" name="Google Shape;264;p34"/>
          <p:cNvPicPr preferRelativeResize="0"/>
          <p:nvPr/>
        </p:nvPicPr>
        <p:blipFill>
          <a:blip r:embed="rId4">
            <a:alphaModFix/>
          </a:blip>
          <a:stretch>
            <a:fillRect/>
          </a:stretch>
        </p:blipFill>
        <p:spPr>
          <a:xfrm>
            <a:off x="4560750" y="1982101"/>
            <a:ext cx="3760775" cy="3603200"/>
          </a:xfrm>
          <a:prstGeom prst="rect">
            <a:avLst/>
          </a:prstGeom>
          <a:noFill/>
          <a:ln>
            <a:noFill/>
          </a:ln>
        </p:spPr>
      </p:pic>
      <p:pic>
        <p:nvPicPr>
          <p:cNvPr id="265" name="Google Shape;265;p34"/>
          <p:cNvPicPr preferRelativeResize="0"/>
          <p:nvPr/>
        </p:nvPicPr>
        <p:blipFill>
          <a:blip r:embed="rId5">
            <a:alphaModFix/>
          </a:blip>
          <a:stretch>
            <a:fillRect/>
          </a:stretch>
        </p:blipFill>
        <p:spPr>
          <a:xfrm>
            <a:off x="3018325" y="6005063"/>
            <a:ext cx="3371850" cy="3133725"/>
          </a:xfrm>
          <a:prstGeom prst="rect">
            <a:avLst/>
          </a:prstGeom>
          <a:noFill/>
          <a:ln cap="flat" cmpd="sng" w="28575">
            <a:solidFill>
              <a:srgbClr val="434343"/>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sp>
        <p:nvSpPr>
          <p:cNvPr id="270" name="Google Shape;270;p35"/>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txBox="1"/>
          <p:nvPr>
            <p:ph type="title"/>
          </p:nvPr>
        </p:nvSpPr>
        <p:spPr>
          <a:xfrm>
            <a:off x="1098222" y="764375"/>
            <a:ext cx="6799500" cy="437400"/>
          </a:xfrm>
          <a:prstGeom prst="rect">
            <a:avLst/>
          </a:prstGeom>
          <a:noFill/>
          <a:ln>
            <a:noFill/>
          </a:ln>
        </p:spPr>
        <p:txBody>
          <a:bodyPr anchorCtr="0" anchor="t" bIns="0" lIns="0" spcFirstLastPara="1" rIns="0" wrap="square" tIns="12050">
            <a:noAutofit/>
          </a:bodyPr>
          <a:lstStyle/>
          <a:p>
            <a:pPr indent="0" lvl="0" marL="12700" rtl="0" algn="ctr">
              <a:lnSpc>
                <a:spcPct val="100000"/>
              </a:lnSpc>
              <a:spcBef>
                <a:spcPts val="0"/>
              </a:spcBef>
              <a:spcAft>
                <a:spcPts val="0"/>
              </a:spcAft>
              <a:buNone/>
            </a:pPr>
            <a:r>
              <a:rPr lang="en-US" sz="2800"/>
              <a:t>14. POST IMPLEMENTATION REVIEW</a:t>
            </a:r>
            <a:endParaRPr sz="2800"/>
          </a:p>
        </p:txBody>
      </p:sp>
      <p:sp>
        <p:nvSpPr>
          <p:cNvPr id="272" name="Google Shape;272;p35"/>
          <p:cNvSpPr txBox="1"/>
          <p:nvPr/>
        </p:nvSpPr>
        <p:spPr>
          <a:xfrm>
            <a:off x="609900" y="5999549"/>
            <a:ext cx="7924200" cy="3660000"/>
          </a:xfrm>
          <a:prstGeom prst="rect">
            <a:avLst/>
          </a:prstGeom>
          <a:noFill/>
          <a:ln>
            <a:noFill/>
          </a:ln>
        </p:spPr>
        <p:txBody>
          <a:bodyPr anchorCtr="0" anchor="t" bIns="0" lIns="0" spcFirstLastPara="1" rIns="0" wrap="square" tIns="12700">
            <a:noAutofit/>
          </a:bodyPr>
          <a:lstStyle/>
          <a:p>
            <a:pPr indent="-343535" lvl="0" marL="355600" marR="37465" rtl="0" algn="l">
              <a:lnSpc>
                <a:spcPct val="100000"/>
              </a:lnSpc>
              <a:spcBef>
                <a:spcPts val="0"/>
              </a:spcBef>
              <a:spcAft>
                <a:spcPts val="0"/>
              </a:spcAft>
              <a:buSzPts val="2400"/>
              <a:buFont typeface="Arial"/>
              <a:buChar char="•"/>
            </a:pPr>
            <a:r>
              <a:rPr lang="en-US" sz="2400">
                <a:latin typeface="Arial"/>
                <a:ea typeface="Arial"/>
                <a:cs typeface="Arial"/>
                <a:sym typeface="Arial"/>
              </a:rPr>
              <a:t>After the system implemented and conversion is completed, a review of system is usually conducted by users and analyst this is called post implementation review.</a:t>
            </a:r>
            <a:endParaRPr sz="2400">
              <a:latin typeface="Arial"/>
              <a:ea typeface="Arial"/>
              <a:cs typeface="Arial"/>
              <a:sym typeface="Arial"/>
            </a:endParaRPr>
          </a:p>
          <a:p>
            <a:pPr indent="-343535" lvl="0" marL="355600" marR="5080" rtl="0" algn="l">
              <a:lnSpc>
                <a:spcPct val="100000"/>
              </a:lnSpc>
              <a:spcBef>
                <a:spcPts val="575"/>
              </a:spcBef>
              <a:spcAft>
                <a:spcPts val="0"/>
              </a:spcAft>
              <a:buSzPts val="2400"/>
              <a:buFont typeface="Arial"/>
              <a:buChar char="•"/>
            </a:pPr>
            <a:r>
              <a:rPr lang="en-US" sz="2400">
                <a:latin typeface="Arial"/>
                <a:ea typeface="Arial"/>
                <a:cs typeface="Arial"/>
                <a:sym typeface="Arial"/>
              </a:rPr>
              <a:t>The most fundamental concern post implementation review is determining the system has met its objective, that is analyst want to know if the performance level of the system has improved and if the system is producing the result intended.</a:t>
            </a:r>
            <a:endParaRPr sz="2400">
              <a:latin typeface="Arial"/>
              <a:ea typeface="Arial"/>
              <a:cs typeface="Arial"/>
              <a:sym typeface="Arial"/>
            </a:endParaRPr>
          </a:p>
        </p:txBody>
      </p:sp>
      <p:pic>
        <p:nvPicPr>
          <p:cNvPr id="273" name="Google Shape;273;p35"/>
          <p:cNvPicPr preferRelativeResize="0"/>
          <p:nvPr/>
        </p:nvPicPr>
        <p:blipFill>
          <a:blip r:embed="rId3">
            <a:alphaModFix/>
          </a:blip>
          <a:stretch>
            <a:fillRect/>
          </a:stretch>
        </p:blipFill>
        <p:spPr>
          <a:xfrm>
            <a:off x="915325" y="1568674"/>
            <a:ext cx="7338050" cy="412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alpha val="0"/>
          </a:srgbClr>
        </a:solidFill>
      </p:bgPr>
    </p:bg>
    <p:spTree>
      <p:nvGrpSpPr>
        <p:cNvPr id="54" name="Shape 54"/>
        <p:cNvGrpSpPr/>
        <p:nvPr/>
      </p:nvGrpSpPr>
      <p:grpSpPr>
        <a:xfrm>
          <a:off x="0" y="0"/>
          <a:ext cx="0" cy="0"/>
          <a:chOff x="0" y="0"/>
          <a:chExt cx="0" cy="0"/>
        </a:xfrm>
      </p:grpSpPr>
      <p:sp>
        <p:nvSpPr>
          <p:cNvPr id="55" name="Google Shape;55;p9"/>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nvSpPr>
        <p:spPr>
          <a:xfrm>
            <a:off x="1911850" y="486075"/>
            <a:ext cx="5249400" cy="7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600" u="sng"/>
              <a:t>CERTIFICATE</a:t>
            </a:r>
            <a:endParaRPr b="1" sz="3600" u="sng"/>
          </a:p>
        </p:txBody>
      </p:sp>
      <p:sp>
        <p:nvSpPr>
          <p:cNvPr id="57" name="Google Shape;57;p9"/>
          <p:cNvSpPr txBox="1"/>
          <p:nvPr/>
        </p:nvSpPr>
        <p:spPr>
          <a:xfrm>
            <a:off x="687600" y="1531725"/>
            <a:ext cx="7768800" cy="746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2800"/>
          </a:p>
          <a:p>
            <a:pPr indent="0" lvl="0" marL="0" rtl="0" algn="l">
              <a:spcBef>
                <a:spcPts val="0"/>
              </a:spcBef>
              <a:spcAft>
                <a:spcPts val="0"/>
              </a:spcAft>
              <a:buNone/>
            </a:pPr>
            <a:r>
              <a:rPr lang="en-US" sz="2800"/>
              <a:t>This is to certify that the project report entitled “</a:t>
            </a:r>
            <a:r>
              <a:rPr b="1" lang="en-US" sz="2600" u="sng">
                <a:solidFill>
                  <a:schemeClr val="dk1"/>
                </a:solidFill>
              </a:rPr>
              <a:t>AIR QUALITY PREDICTION</a:t>
            </a:r>
            <a:r>
              <a:rPr lang="en-US" sz="2800"/>
              <a:t>” is the work carried out by </a:t>
            </a:r>
            <a:r>
              <a:rPr b="1" lang="en-US" sz="2800"/>
              <a:t>Toseef Ali Khan(1436)</a:t>
            </a:r>
            <a:r>
              <a:rPr lang="en-US" sz="2800"/>
              <a:t>, </a:t>
            </a:r>
            <a:r>
              <a:rPr b="1" lang="en-US" sz="2800"/>
              <a:t>Pavan Rajesh Gandhi(1423)</a:t>
            </a:r>
            <a:r>
              <a:rPr lang="en-US" sz="2800"/>
              <a:t>, </a:t>
            </a:r>
            <a:r>
              <a:rPr b="1" lang="en-US" sz="2800"/>
              <a:t>Manish Arora(1417)</a:t>
            </a:r>
            <a:r>
              <a:rPr lang="en-US" sz="2800"/>
              <a:t>, students of B.Sc.(Hons) Computer Science, VI semester, </a:t>
            </a:r>
            <a:r>
              <a:rPr b="1" lang="en-US" sz="2800"/>
              <a:t>Ramanujan College, University of Delhi</a:t>
            </a:r>
            <a:r>
              <a:rPr lang="en-US" sz="2800"/>
              <a:t> under the supervision of </a:t>
            </a:r>
            <a:r>
              <a:rPr i="1" lang="en-US" sz="2600"/>
              <a:t>Dr. KAMLESH KUMAR RAGHUVANSHI</a:t>
            </a:r>
            <a:r>
              <a:rPr i="1" lang="en-US" sz="2800"/>
              <a:t> </a:t>
            </a:r>
            <a:r>
              <a:rPr lang="en-US" sz="2800"/>
              <a:t>for the subject </a:t>
            </a:r>
            <a:r>
              <a:rPr i="1" lang="en-US" sz="2800"/>
              <a:t>Project Work</a:t>
            </a:r>
            <a:r>
              <a:rPr lang="en-US" sz="2800"/>
              <a:t>.</a:t>
            </a:r>
            <a:endParaRPr sz="2800"/>
          </a:p>
          <a:p>
            <a:pPr indent="0" lvl="0" marL="0" rtl="0" algn="ctr">
              <a:spcBef>
                <a:spcPts val="0"/>
              </a:spcBef>
              <a:spcAft>
                <a:spcPts val="0"/>
              </a:spcAft>
              <a:buNone/>
            </a:pPr>
            <a:r>
              <a:t/>
            </a:r>
            <a:endParaRPr sz="2800"/>
          </a:p>
          <a:p>
            <a:pPr indent="0" lvl="0" marL="0" rtl="0" algn="ctr">
              <a:spcBef>
                <a:spcPts val="0"/>
              </a:spcBef>
              <a:spcAft>
                <a:spcPts val="0"/>
              </a:spcAft>
              <a:buNone/>
            </a:pPr>
            <a:r>
              <a:t/>
            </a:r>
            <a:endParaRPr sz="2800"/>
          </a:p>
          <a:p>
            <a:pPr indent="0" lvl="0" marL="0" rtl="0" algn="ctr">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12700" marR="32383" rtl="0" algn="ctr">
              <a:spcBef>
                <a:spcPts val="0"/>
              </a:spcBef>
              <a:spcAft>
                <a:spcPts val="0"/>
              </a:spcAft>
              <a:buClr>
                <a:schemeClr val="dk1"/>
              </a:buClr>
              <a:buFont typeface="Arial"/>
              <a:buNone/>
            </a:pPr>
            <a:r>
              <a:rPr b="1" lang="en-US" sz="2800">
                <a:solidFill>
                  <a:schemeClr val="dk1"/>
                </a:solidFill>
              </a:rPr>
              <a:t>Dr. KAMLESH KUMAR RAGHUVANSHI,</a:t>
            </a:r>
            <a:r>
              <a:rPr b="1" lang="en-US" sz="2800">
                <a:solidFill>
                  <a:schemeClr val="dk1"/>
                </a:solidFill>
              </a:rPr>
              <a:t> Professor, </a:t>
            </a:r>
            <a:endParaRPr b="1" sz="2800">
              <a:solidFill>
                <a:schemeClr val="dk1"/>
              </a:solidFill>
            </a:endParaRPr>
          </a:p>
          <a:p>
            <a:pPr indent="0" lvl="0" marL="12700" marR="32383" rtl="0" algn="ctr">
              <a:spcBef>
                <a:spcPts val="0"/>
              </a:spcBef>
              <a:spcAft>
                <a:spcPts val="0"/>
              </a:spcAft>
              <a:buClr>
                <a:schemeClr val="dk1"/>
              </a:buClr>
              <a:buFont typeface="Arial"/>
              <a:buNone/>
            </a:pPr>
            <a:r>
              <a:rPr b="1" lang="en-US" sz="2800">
                <a:solidFill>
                  <a:schemeClr val="dk1"/>
                </a:solidFill>
              </a:rPr>
              <a:t>Ramanujan College, DU</a:t>
            </a:r>
            <a:endParaRPr b="1"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36"/>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 name="Google Shape;279;p36"/>
          <p:cNvPicPr preferRelativeResize="0"/>
          <p:nvPr/>
        </p:nvPicPr>
        <p:blipFill>
          <a:blip r:embed="rId3">
            <a:alphaModFix/>
          </a:blip>
          <a:stretch>
            <a:fillRect/>
          </a:stretch>
        </p:blipFill>
        <p:spPr>
          <a:xfrm>
            <a:off x="758813" y="3118100"/>
            <a:ext cx="7626375" cy="4287750"/>
          </a:xfrm>
          <a:prstGeom prst="rect">
            <a:avLst/>
          </a:prstGeom>
          <a:noFill/>
          <a:ln>
            <a:noFill/>
          </a:ln>
        </p:spPr>
      </p:pic>
      <p:sp>
        <p:nvSpPr>
          <p:cNvPr id="280" name="Google Shape;280;p36"/>
          <p:cNvSpPr txBox="1"/>
          <p:nvPr/>
        </p:nvSpPr>
        <p:spPr>
          <a:xfrm>
            <a:off x="758825" y="995869"/>
            <a:ext cx="7924200" cy="1407900"/>
          </a:xfrm>
          <a:prstGeom prst="rect">
            <a:avLst/>
          </a:prstGeom>
          <a:noFill/>
          <a:ln>
            <a:noFill/>
          </a:ln>
        </p:spPr>
        <p:txBody>
          <a:bodyPr anchorCtr="0" anchor="t" bIns="0" lIns="0" spcFirstLastPara="1" rIns="0" wrap="square" tIns="12700">
            <a:noAutofit/>
          </a:bodyPr>
          <a:lstStyle/>
          <a:p>
            <a:pPr indent="0" lvl="0" marL="0" marR="5080" rtl="0" algn="l">
              <a:lnSpc>
                <a:spcPct val="100000"/>
              </a:lnSpc>
              <a:spcBef>
                <a:spcPts val="575"/>
              </a:spcBef>
              <a:spcAft>
                <a:spcPts val="0"/>
              </a:spcAft>
              <a:buNone/>
            </a:pPr>
            <a:r>
              <a:t/>
            </a:r>
            <a:endParaRPr sz="2400">
              <a:latin typeface="Arial"/>
              <a:ea typeface="Arial"/>
              <a:cs typeface="Arial"/>
              <a:sym typeface="Arial"/>
            </a:endParaRPr>
          </a:p>
          <a:p>
            <a:pPr indent="-343535" lvl="0" marL="355600" marR="239395" rtl="0" algn="l">
              <a:lnSpc>
                <a:spcPct val="100000"/>
              </a:lnSpc>
              <a:spcBef>
                <a:spcPts val="580"/>
              </a:spcBef>
              <a:spcAft>
                <a:spcPts val="0"/>
              </a:spcAft>
              <a:buSzPts val="2400"/>
              <a:buFont typeface="Arial"/>
              <a:buChar char="•"/>
            </a:pPr>
            <a:r>
              <a:rPr lang="en-US" sz="2400">
                <a:latin typeface="Arial"/>
                <a:ea typeface="Arial"/>
                <a:cs typeface="Arial"/>
                <a:sym typeface="Arial"/>
              </a:rPr>
              <a:t>By using current system, all the requirements of all users are  fulfilled.</a:t>
            </a:r>
            <a:endParaRPr sz="24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4" name="Shape 284"/>
        <p:cNvGrpSpPr/>
        <p:nvPr/>
      </p:nvGrpSpPr>
      <p:grpSpPr>
        <a:xfrm>
          <a:off x="0" y="0"/>
          <a:ext cx="0" cy="0"/>
          <a:chOff x="0" y="0"/>
          <a:chExt cx="0" cy="0"/>
        </a:xfrm>
      </p:grpSpPr>
      <p:sp>
        <p:nvSpPr>
          <p:cNvPr id="285" name="Google Shape;285;p37"/>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txBox="1"/>
          <p:nvPr>
            <p:ph type="title"/>
          </p:nvPr>
        </p:nvSpPr>
        <p:spPr>
          <a:xfrm>
            <a:off x="2105698" y="679325"/>
            <a:ext cx="4932600" cy="3441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sz="2800"/>
              <a:t>15. FUTURE ENHANCEMENT</a:t>
            </a:r>
            <a:endParaRPr sz="2800"/>
          </a:p>
        </p:txBody>
      </p:sp>
      <p:sp>
        <p:nvSpPr>
          <p:cNvPr id="287" name="Google Shape;287;p37"/>
          <p:cNvSpPr txBox="1"/>
          <p:nvPr/>
        </p:nvSpPr>
        <p:spPr>
          <a:xfrm>
            <a:off x="432451" y="1433652"/>
            <a:ext cx="8279100" cy="3015600"/>
          </a:xfrm>
          <a:prstGeom prst="rect">
            <a:avLst/>
          </a:prstGeom>
          <a:noFill/>
          <a:ln>
            <a:noFill/>
          </a:ln>
        </p:spPr>
        <p:txBody>
          <a:bodyPr anchorCtr="0" anchor="t" bIns="0" lIns="0" spcFirstLastPara="1" rIns="0" wrap="square" tIns="149850">
            <a:noAutofit/>
          </a:bodyPr>
          <a:lstStyle/>
          <a:p>
            <a:pPr indent="-133349" lvl="0" marL="550545" marR="0" rtl="0" algn="l">
              <a:lnSpc>
                <a:spcPct val="100000"/>
              </a:lnSpc>
              <a:spcBef>
                <a:spcPts val="0"/>
              </a:spcBef>
              <a:spcAft>
                <a:spcPts val="0"/>
              </a:spcAft>
              <a:buSzPts val="2100"/>
              <a:buFont typeface="Arial"/>
              <a:buChar char="•"/>
            </a:pPr>
            <a:r>
              <a:rPr lang="en-US" sz="2200"/>
              <a:t> </a:t>
            </a:r>
            <a:r>
              <a:rPr lang="en-US" sz="2200">
                <a:latin typeface="Arial"/>
                <a:ea typeface="Arial"/>
                <a:cs typeface="Arial"/>
                <a:sym typeface="Arial"/>
              </a:rPr>
              <a:t>In future we will</a:t>
            </a:r>
            <a:r>
              <a:rPr lang="en-US" sz="2200"/>
              <a:t> be trying other ML algorithms and models to </a:t>
            </a:r>
            <a:r>
              <a:rPr lang="en-US" sz="2200"/>
              <a:t>improve</a:t>
            </a:r>
            <a:r>
              <a:rPr lang="en-US" sz="2200"/>
              <a:t> the efficiency of the system</a:t>
            </a:r>
            <a:r>
              <a:rPr lang="en-US" sz="2200">
                <a:latin typeface="Arial"/>
                <a:ea typeface="Arial"/>
                <a:cs typeface="Arial"/>
                <a:sym typeface="Arial"/>
              </a:rPr>
              <a:t>.</a:t>
            </a:r>
            <a:endParaRPr sz="2200"/>
          </a:p>
          <a:p>
            <a:pPr indent="-133349" lvl="0" marL="550545" marR="0" rtl="0" algn="l">
              <a:lnSpc>
                <a:spcPct val="100000"/>
              </a:lnSpc>
              <a:spcBef>
                <a:spcPts val="0"/>
              </a:spcBef>
              <a:spcAft>
                <a:spcPts val="0"/>
              </a:spcAft>
              <a:buSzPts val="2100"/>
              <a:buFont typeface="Arial"/>
              <a:buChar char="•"/>
            </a:pPr>
            <a:r>
              <a:rPr lang="en-US" sz="2200"/>
              <a:t> </a:t>
            </a:r>
            <a:r>
              <a:rPr lang="en-US" sz="2200">
                <a:latin typeface="Arial"/>
                <a:ea typeface="Arial"/>
                <a:cs typeface="Arial"/>
                <a:sym typeface="Arial"/>
              </a:rPr>
              <a:t>We will include more functionality as per user requirement.</a:t>
            </a:r>
            <a:endParaRPr sz="2200"/>
          </a:p>
          <a:p>
            <a:pPr indent="-133349" lvl="0" marL="550545" marR="0" rtl="0" algn="l">
              <a:lnSpc>
                <a:spcPct val="100000"/>
              </a:lnSpc>
              <a:spcBef>
                <a:spcPts val="0"/>
              </a:spcBef>
              <a:spcAft>
                <a:spcPts val="0"/>
              </a:spcAft>
              <a:buSzPts val="2100"/>
              <a:buFont typeface="Arial"/>
              <a:buChar char="•"/>
            </a:pPr>
            <a:r>
              <a:rPr lang="en-US" sz="2200"/>
              <a:t> </a:t>
            </a:r>
            <a:r>
              <a:rPr lang="en-US" sz="2200">
                <a:latin typeface="Arial"/>
                <a:ea typeface="Arial"/>
                <a:cs typeface="Arial"/>
                <a:sym typeface="Arial"/>
              </a:rPr>
              <a:t>Not a single website is ever consider as complete forever	 firstly because  there is always something new requirement also are growing day by day.</a:t>
            </a:r>
            <a:endParaRPr sz="2200">
              <a:latin typeface="Arial"/>
              <a:ea typeface="Arial"/>
              <a:cs typeface="Arial"/>
              <a:sym typeface="Arial"/>
            </a:endParaRPr>
          </a:p>
          <a:p>
            <a:pPr indent="-133349" lvl="0" marL="469900" marR="5080" rtl="0" algn="l">
              <a:lnSpc>
                <a:spcPct val="100000"/>
              </a:lnSpc>
              <a:spcBef>
                <a:spcPts val="285"/>
              </a:spcBef>
              <a:spcAft>
                <a:spcPts val="0"/>
              </a:spcAft>
              <a:buSzPts val="2100"/>
              <a:buFont typeface="Arial"/>
              <a:buChar char="•"/>
            </a:pPr>
            <a:r>
              <a:rPr lang="en-US" sz="2200"/>
              <a:t> </a:t>
            </a:r>
            <a:r>
              <a:rPr lang="en-US" sz="2200">
                <a:latin typeface="Arial"/>
                <a:ea typeface="Arial"/>
                <a:cs typeface="Arial"/>
                <a:sym typeface="Arial"/>
              </a:rPr>
              <a:t>We want to improved our </a:t>
            </a:r>
            <a:r>
              <a:rPr lang="en-US" sz="2200"/>
              <a:t>ml models</a:t>
            </a:r>
            <a:r>
              <a:rPr lang="en-US" sz="2200">
                <a:latin typeface="Arial"/>
                <a:ea typeface="Arial"/>
                <a:cs typeface="Arial"/>
                <a:sym typeface="Arial"/>
              </a:rPr>
              <a:t>, as it is the main thin</a:t>
            </a:r>
            <a:r>
              <a:rPr lang="en-US" sz="2200"/>
              <a:t>g to give better results to</a:t>
            </a:r>
            <a:r>
              <a:rPr lang="en-US" sz="2200">
                <a:latin typeface="Arial"/>
                <a:ea typeface="Arial"/>
                <a:cs typeface="Arial"/>
                <a:sym typeface="Arial"/>
              </a:rPr>
              <a:t> all the users.</a:t>
            </a:r>
            <a:endParaRPr sz="22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38"/>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txBox="1"/>
          <p:nvPr/>
        </p:nvSpPr>
        <p:spPr>
          <a:xfrm>
            <a:off x="864829" y="1347099"/>
            <a:ext cx="7406100" cy="6414600"/>
          </a:xfrm>
          <a:prstGeom prst="rect">
            <a:avLst/>
          </a:prstGeom>
          <a:noFill/>
          <a:ln>
            <a:noFill/>
          </a:ln>
        </p:spPr>
        <p:txBody>
          <a:bodyPr anchorCtr="0" anchor="t" bIns="0" lIns="0" spcFirstLastPara="1" rIns="0" wrap="square" tIns="156825">
            <a:noAutofit/>
          </a:bodyPr>
          <a:lstStyle/>
          <a:p>
            <a:pPr indent="-152400" lvl="0" marL="93345" marR="0" rtl="0" algn="l">
              <a:lnSpc>
                <a:spcPct val="100000"/>
              </a:lnSpc>
              <a:spcBef>
                <a:spcPts val="0"/>
              </a:spcBef>
              <a:spcAft>
                <a:spcPts val="0"/>
              </a:spcAft>
              <a:buSzPts val="2400"/>
              <a:buFont typeface="Arial"/>
              <a:buChar char="•"/>
            </a:pPr>
            <a:r>
              <a:rPr b="1" lang="en-US" sz="2400"/>
              <a:t> DATASET</a:t>
            </a:r>
            <a:r>
              <a:rPr b="1" lang="en-US" sz="2400">
                <a:latin typeface="Arial"/>
                <a:ea typeface="Arial"/>
                <a:cs typeface="Arial"/>
                <a:sym typeface="Arial"/>
              </a:rPr>
              <a:t> :-</a:t>
            </a:r>
            <a:endParaRPr b="1" sz="2400">
              <a:latin typeface="Arial"/>
              <a:ea typeface="Arial"/>
              <a:cs typeface="Arial"/>
              <a:sym typeface="Arial"/>
            </a:endParaRPr>
          </a:p>
          <a:p>
            <a:pPr indent="0" lvl="0" marL="457200" marR="0" rtl="0" algn="l">
              <a:lnSpc>
                <a:spcPct val="100000"/>
              </a:lnSpc>
              <a:spcBef>
                <a:spcPts val="0"/>
              </a:spcBef>
              <a:spcAft>
                <a:spcPts val="0"/>
              </a:spcAft>
              <a:buNone/>
            </a:pPr>
            <a:r>
              <a:t/>
            </a:r>
            <a:endParaRPr b="1" sz="2400"/>
          </a:p>
          <a:p>
            <a:pPr indent="-152400" lvl="0" marL="83820" rtl="0" algn="l">
              <a:spcBef>
                <a:spcPts val="965"/>
              </a:spcBef>
              <a:spcAft>
                <a:spcPts val="0"/>
              </a:spcAft>
              <a:buClr>
                <a:schemeClr val="dk1"/>
              </a:buClr>
              <a:buSzPts val="2400"/>
              <a:buChar char="•"/>
            </a:pPr>
            <a:r>
              <a:rPr lang="en-US" sz="2400" u="sng">
                <a:solidFill>
                  <a:schemeClr val="hlink"/>
                </a:solidFill>
                <a:hlinkClick r:id="rId3"/>
              </a:rPr>
              <a:t>https://en.tutiempo.net/climate/ws-421810.html</a:t>
            </a:r>
            <a:endParaRPr sz="2400">
              <a:latin typeface="Arial"/>
              <a:ea typeface="Arial"/>
              <a:cs typeface="Arial"/>
              <a:sym typeface="Arial"/>
            </a:endParaRPr>
          </a:p>
          <a:p>
            <a:pPr indent="0" lvl="0" marL="914400" marR="1695450" rtl="0" algn="just">
              <a:lnSpc>
                <a:spcPct val="150000"/>
              </a:lnSpc>
              <a:spcBef>
                <a:spcPts val="0"/>
              </a:spcBef>
              <a:spcAft>
                <a:spcPts val="0"/>
              </a:spcAft>
              <a:buNone/>
            </a:pPr>
            <a:r>
              <a:t/>
            </a:r>
            <a:endParaRPr sz="2400"/>
          </a:p>
          <a:p>
            <a:pPr indent="-159385" lvl="0" marL="127000" marR="0" rtl="0" algn="l">
              <a:lnSpc>
                <a:spcPct val="100000"/>
              </a:lnSpc>
              <a:spcBef>
                <a:spcPts val="1035"/>
              </a:spcBef>
              <a:spcAft>
                <a:spcPts val="0"/>
              </a:spcAft>
              <a:buSzPts val="2400"/>
              <a:buFont typeface="Arial"/>
              <a:buChar char="•"/>
            </a:pPr>
            <a:r>
              <a:rPr b="1" lang="en-US" sz="2400"/>
              <a:t> </a:t>
            </a:r>
            <a:r>
              <a:rPr b="1" lang="en-US" sz="2400">
                <a:latin typeface="Arial"/>
                <a:ea typeface="Arial"/>
                <a:cs typeface="Arial"/>
                <a:sym typeface="Arial"/>
              </a:rPr>
              <a:t>WEBSITES :-</a:t>
            </a:r>
            <a:endParaRPr b="1" sz="2400">
              <a:latin typeface="Arial"/>
              <a:ea typeface="Arial"/>
              <a:cs typeface="Arial"/>
              <a:sym typeface="Arial"/>
            </a:endParaRPr>
          </a:p>
          <a:p>
            <a:pPr indent="0" lvl="0" marL="0" marR="0" rtl="0" algn="l">
              <a:lnSpc>
                <a:spcPct val="100000"/>
              </a:lnSpc>
              <a:spcBef>
                <a:spcPts val="1035"/>
              </a:spcBef>
              <a:spcAft>
                <a:spcPts val="0"/>
              </a:spcAft>
              <a:buNone/>
            </a:pPr>
            <a:r>
              <a:t/>
            </a:r>
            <a:endParaRPr b="1" sz="2400"/>
          </a:p>
          <a:p>
            <a:pPr indent="-152400" lvl="0" marL="83820" marR="0" rtl="0" algn="l">
              <a:lnSpc>
                <a:spcPct val="100000"/>
              </a:lnSpc>
              <a:spcBef>
                <a:spcPts val="960"/>
              </a:spcBef>
              <a:spcAft>
                <a:spcPts val="0"/>
              </a:spcAft>
              <a:buClr>
                <a:srgbClr val="000000"/>
              </a:buClr>
              <a:buSzPts val="2400"/>
              <a:buFont typeface="Arial"/>
              <a:buChar char="•"/>
            </a:pPr>
            <a:r>
              <a:rPr lang="en-US" sz="2400" u="sng">
                <a:solidFill>
                  <a:schemeClr val="hlink"/>
                </a:solidFill>
                <a:hlinkClick r:id="rId4"/>
              </a:rPr>
              <a:t>https://machinelearningmastery.com/linear-regression-for-machine-learning/</a:t>
            </a:r>
            <a:endParaRPr sz="2400">
              <a:latin typeface="Arial"/>
              <a:ea typeface="Arial"/>
              <a:cs typeface="Arial"/>
              <a:sym typeface="Arial"/>
            </a:endParaRPr>
          </a:p>
          <a:p>
            <a:pPr indent="-152400" lvl="0" marL="83820" marR="0" rtl="0" algn="l">
              <a:lnSpc>
                <a:spcPct val="100000"/>
              </a:lnSpc>
              <a:spcBef>
                <a:spcPts val="965"/>
              </a:spcBef>
              <a:spcAft>
                <a:spcPts val="0"/>
              </a:spcAft>
              <a:buSzPts val="2400"/>
              <a:buFont typeface="Arial"/>
              <a:buChar char="•"/>
            </a:pPr>
            <a:r>
              <a:rPr lang="en-US" sz="2400" u="sng">
                <a:solidFill>
                  <a:schemeClr val="hlink"/>
                </a:solidFill>
                <a:hlinkClick r:id="rId5"/>
              </a:rPr>
              <a:t>https://pandas.pydata.org/</a:t>
            </a:r>
            <a:endParaRPr sz="2400"/>
          </a:p>
          <a:p>
            <a:pPr indent="-152400" lvl="0" marL="83820" marR="0" rtl="0" algn="l">
              <a:lnSpc>
                <a:spcPct val="100000"/>
              </a:lnSpc>
              <a:spcBef>
                <a:spcPts val="965"/>
              </a:spcBef>
              <a:spcAft>
                <a:spcPts val="0"/>
              </a:spcAft>
              <a:buSzPts val="2400"/>
              <a:buChar char="•"/>
            </a:pPr>
            <a:r>
              <a:rPr lang="en-US" sz="2400" u="sng">
                <a:solidFill>
                  <a:schemeClr val="hlink"/>
                </a:solidFill>
                <a:hlinkClick r:id="rId6"/>
              </a:rPr>
              <a:t>https://cambridgemask.com/blogs/news/6-things-you-need-to-know-about-pm2-5</a:t>
            </a:r>
            <a:endParaRPr sz="2400"/>
          </a:p>
          <a:p>
            <a:pPr indent="-152400" lvl="0" marL="83820" marR="0" rtl="0" algn="l">
              <a:lnSpc>
                <a:spcPct val="100000"/>
              </a:lnSpc>
              <a:spcBef>
                <a:spcPts val="965"/>
              </a:spcBef>
              <a:spcAft>
                <a:spcPts val="0"/>
              </a:spcAft>
              <a:buSzPts val="2400"/>
              <a:buChar char="•"/>
            </a:pPr>
            <a:r>
              <a:rPr lang="en-US" sz="2400" u="sng">
                <a:solidFill>
                  <a:schemeClr val="hlink"/>
                </a:solidFill>
                <a:hlinkClick r:id="rId7"/>
              </a:rPr>
              <a:t>https://aqicn.org/data-platform/register/</a:t>
            </a:r>
            <a:endParaRPr sz="2400"/>
          </a:p>
        </p:txBody>
      </p:sp>
      <p:sp>
        <p:nvSpPr>
          <p:cNvPr id="294" name="Google Shape;294;p38"/>
          <p:cNvSpPr txBox="1"/>
          <p:nvPr>
            <p:ph type="title"/>
          </p:nvPr>
        </p:nvSpPr>
        <p:spPr>
          <a:xfrm>
            <a:off x="1680334" y="585337"/>
            <a:ext cx="4202100" cy="391200"/>
          </a:xfrm>
          <a:prstGeom prst="rect">
            <a:avLst/>
          </a:prstGeom>
          <a:noFill/>
          <a:ln>
            <a:noFill/>
          </a:ln>
        </p:spPr>
        <p:txBody>
          <a:bodyPr anchorCtr="0" anchor="t" bIns="0" lIns="0" spcFirstLastPara="1" rIns="0" wrap="square" tIns="12700">
            <a:noAutofit/>
          </a:bodyPr>
          <a:lstStyle/>
          <a:p>
            <a:pPr indent="0" lvl="0" marL="1310640" rtl="0" algn="l">
              <a:lnSpc>
                <a:spcPct val="100000"/>
              </a:lnSpc>
              <a:spcBef>
                <a:spcPts val="0"/>
              </a:spcBef>
              <a:spcAft>
                <a:spcPts val="0"/>
              </a:spcAft>
              <a:buNone/>
            </a:pPr>
            <a:r>
              <a:rPr lang="en-US"/>
              <a:t>16. </a:t>
            </a:r>
            <a:r>
              <a:rPr lang="en-US"/>
              <a:t>BIBLIOGRAPHY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txBox="1"/>
          <p:nvPr/>
        </p:nvSpPr>
        <p:spPr>
          <a:xfrm>
            <a:off x="0" y="489675"/>
            <a:ext cx="9144000" cy="5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t>INDEX</a:t>
            </a:r>
            <a:endParaRPr b="1" sz="3000"/>
          </a:p>
        </p:txBody>
      </p:sp>
      <p:sp>
        <p:nvSpPr>
          <p:cNvPr id="64" name="Google Shape;64;p10"/>
          <p:cNvSpPr txBox="1"/>
          <p:nvPr/>
        </p:nvSpPr>
        <p:spPr>
          <a:xfrm>
            <a:off x="455350" y="1629000"/>
            <a:ext cx="8193000" cy="8345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Times New Roman"/>
              <a:buChar char="●"/>
            </a:pPr>
            <a:r>
              <a:rPr i="1" lang="en-US" sz="1600">
                <a:latin typeface="Times New Roman"/>
                <a:ea typeface="Times New Roman"/>
                <a:cs typeface="Times New Roman"/>
                <a:sym typeface="Times New Roman"/>
              </a:rPr>
              <a:t>ACKNOWLEDGEMENT</a:t>
            </a:r>
            <a:endParaRPr i="1"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i="1" lang="en-US" sz="1600">
                <a:latin typeface="Times New Roman"/>
                <a:ea typeface="Times New Roman"/>
                <a:cs typeface="Times New Roman"/>
                <a:sym typeface="Times New Roman"/>
              </a:rPr>
              <a:t>CERTIFICATE</a:t>
            </a:r>
            <a:endParaRPr i="1"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i="1"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1. PROJECT PROFILE ….</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..........................................................5</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2. INTRODUCTION TO THE </a:t>
            </a:r>
            <a:r>
              <a:rPr lang="en-US" sz="1800">
                <a:latin typeface="Times New Roman"/>
                <a:ea typeface="Times New Roman"/>
                <a:cs typeface="Times New Roman"/>
                <a:sym typeface="Times New Roman"/>
              </a:rPr>
              <a:t>PROBLEM</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................................6</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3. IMPACTS OF AIR </a:t>
            </a:r>
            <a:r>
              <a:rPr lang="en-US" sz="1800">
                <a:latin typeface="Times New Roman"/>
                <a:ea typeface="Times New Roman"/>
                <a:cs typeface="Times New Roman"/>
                <a:sym typeface="Times New Roman"/>
              </a:rPr>
              <a:t>POLLUTION</a:t>
            </a: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...........................................7</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4. PREDICTING AIR POLLUTION (BENEFITS).....................................................8-9</a:t>
            </a:r>
            <a:endParaRPr sz="18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en-US" sz="1800">
                <a:latin typeface="Times New Roman"/>
                <a:ea typeface="Times New Roman"/>
                <a:cs typeface="Times New Roman"/>
                <a:sym typeface="Times New Roman"/>
              </a:rPr>
              <a:t>4.1 ROADMAP........................................................................................................9</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5. </a:t>
            </a:r>
            <a:r>
              <a:rPr lang="en-US" sz="1800">
                <a:latin typeface="Times New Roman"/>
                <a:ea typeface="Times New Roman"/>
                <a:cs typeface="Times New Roman"/>
                <a:sym typeface="Times New Roman"/>
              </a:rPr>
              <a:t>SOFTWARE</a:t>
            </a:r>
            <a:r>
              <a:rPr lang="en-US" sz="1800">
                <a:latin typeface="Times New Roman"/>
                <a:ea typeface="Times New Roman"/>
                <a:cs typeface="Times New Roman"/>
                <a:sym typeface="Times New Roman"/>
              </a:rPr>
              <a:t> SPECIFICATION (TECHSTACK)......................................................10</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6. SYSTEM FLOWCHART ………………………………………………………….11</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7. GANTT CHART…………………………………………………………………</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.12</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8. GETTING THE DATA...…………………………………………….……………..13</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9. SCRAPING DATA..…………………………………………..…………..………..14</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10</a:t>
            </a:r>
            <a:r>
              <a:rPr lang="en-US" sz="1800">
                <a:solidFill>
                  <a:schemeClr val="dk1"/>
                </a:solidFill>
                <a:latin typeface="Times New Roman"/>
                <a:ea typeface="Times New Roman"/>
                <a:cs typeface="Times New Roman"/>
                <a:sym typeface="Times New Roman"/>
              </a:rPr>
              <a:t>. DATA DICTIONARY (DATASET </a:t>
            </a:r>
            <a:r>
              <a:rPr lang="en-US" sz="1800">
                <a:solidFill>
                  <a:schemeClr val="dk1"/>
                </a:solidFill>
                <a:latin typeface="Times New Roman"/>
                <a:ea typeface="Times New Roman"/>
                <a:cs typeface="Times New Roman"/>
                <a:sym typeface="Times New Roman"/>
              </a:rPr>
              <a:t>DESCRIPTION</a:t>
            </a:r>
            <a:r>
              <a:rPr lang="en-US" sz="1800">
                <a:solidFill>
                  <a:schemeClr val="dk1"/>
                </a:solidFill>
                <a:latin typeface="Times New Roman"/>
                <a:ea typeface="Times New Roman"/>
                <a:cs typeface="Times New Roman"/>
                <a:sym typeface="Times New Roman"/>
              </a:rPr>
              <a:t>)………...……….....……….15</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11. DATA CLEANING……………………………………………………………16-20</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12. DATA ANALYSIS (EXPLORING TRENDS)..................................................21-25</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13. APPLYING ALGORITHMS &amp; ERROR ANALYSIS…………………..……26-28</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14. POST IMPLEMENTATION REVIEW………………………………………..29</a:t>
            </a:r>
            <a:r>
              <a:rPr lang="en-US" sz="1800">
                <a:latin typeface="Times New Roman"/>
                <a:ea typeface="Times New Roman"/>
                <a:cs typeface="Times New Roman"/>
                <a:sym typeface="Times New Roman"/>
              </a:rPr>
              <a:t>-30</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15. FUTURE ENHANCEMENTS……………………………………………………31</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800">
                <a:latin typeface="Times New Roman"/>
                <a:ea typeface="Times New Roman"/>
                <a:cs typeface="Times New Roman"/>
                <a:sym typeface="Times New Roman"/>
              </a:rPr>
              <a:t>16. </a:t>
            </a:r>
            <a:r>
              <a:rPr lang="en-US" sz="1800">
                <a:latin typeface="Times New Roman"/>
                <a:ea typeface="Times New Roman"/>
                <a:cs typeface="Times New Roman"/>
                <a:sym typeface="Times New Roman"/>
              </a:rPr>
              <a:t>BIBLIOGRAPHY</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a:t>
            </a:r>
            <a:r>
              <a:rPr lang="en-US" sz="1800">
                <a:latin typeface="Times New Roman"/>
                <a:ea typeface="Times New Roman"/>
                <a:cs typeface="Times New Roman"/>
                <a:sym typeface="Times New Roman"/>
              </a:rPr>
              <a:t>………………………32</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11"/>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txBox="1"/>
          <p:nvPr>
            <p:ph type="title"/>
          </p:nvPr>
        </p:nvSpPr>
        <p:spPr>
          <a:xfrm>
            <a:off x="3155444" y="590544"/>
            <a:ext cx="28320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a:t>1. Project Profile</a:t>
            </a:r>
            <a:endParaRPr sz="2800"/>
          </a:p>
        </p:txBody>
      </p:sp>
      <p:graphicFrame>
        <p:nvGraphicFramePr>
          <p:cNvPr id="71" name="Google Shape;71;p11"/>
          <p:cNvGraphicFramePr/>
          <p:nvPr/>
        </p:nvGraphicFramePr>
        <p:xfrm>
          <a:off x="605137" y="1390959"/>
          <a:ext cx="3000000" cy="3000000"/>
        </p:xfrm>
        <a:graphic>
          <a:graphicData uri="http://schemas.openxmlformats.org/drawingml/2006/table">
            <a:tbl>
              <a:tblPr bandRow="1" firstRow="1">
                <a:noFill/>
                <a:tableStyleId>{8A7E11CA-DD6A-4222-970C-01DEA850DFE7}</a:tableStyleId>
              </a:tblPr>
              <a:tblGrid>
                <a:gridCol w="2170400"/>
                <a:gridCol w="5763325"/>
              </a:tblGrid>
              <a:tr h="657250">
                <a:tc>
                  <a:txBody>
                    <a:bodyPr/>
                    <a:lstStyle/>
                    <a:p>
                      <a:pPr indent="0" lvl="0" marL="67945" marR="0" rtl="0" algn="l">
                        <a:lnSpc>
                          <a:spcPct val="100000"/>
                        </a:lnSpc>
                        <a:spcBef>
                          <a:spcPts val="0"/>
                        </a:spcBef>
                        <a:spcAft>
                          <a:spcPts val="0"/>
                        </a:spcAft>
                        <a:buNone/>
                      </a:pPr>
                      <a:r>
                        <a:rPr b="1" lang="en-US" sz="2000" u="none" cap="none" strike="noStrike">
                          <a:latin typeface="Times New Roman"/>
                          <a:ea typeface="Times New Roman"/>
                          <a:cs typeface="Times New Roman"/>
                          <a:sym typeface="Times New Roman"/>
                        </a:rPr>
                        <a:t>Project Definition</a:t>
                      </a:r>
                      <a:endParaRPr sz="2000" u="none" cap="none" strike="noStrike">
                        <a:latin typeface="Times New Roman"/>
                        <a:ea typeface="Times New Roman"/>
                        <a:cs typeface="Times New Roman"/>
                        <a:sym typeface="Times New Roman"/>
                      </a:endParaRPr>
                    </a:p>
                  </a:txBody>
                  <a:tcPr marT="711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US" sz="2300">
                          <a:latin typeface="Times New Roman"/>
                          <a:ea typeface="Times New Roman"/>
                          <a:cs typeface="Times New Roman"/>
                          <a:sym typeface="Times New Roman"/>
                        </a:rPr>
                        <a:t>Air Quality Prediction</a:t>
                      </a:r>
                      <a:r>
                        <a:rPr lang="en-US" sz="2300" u="none" cap="none" strike="noStrike">
                          <a:latin typeface="Times New Roman"/>
                          <a:ea typeface="Times New Roman"/>
                          <a:cs typeface="Times New Roman"/>
                          <a:sym typeface="Times New Roman"/>
                        </a:rPr>
                        <a:t> System</a:t>
                      </a:r>
                      <a:endParaRPr sz="2300" u="none" cap="none" strike="noStrike">
                        <a:latin typeface="Times New Roman"/>
                        <a:ea typeface="Times New Roman"/>
                        <a:cs typeface="Times New Roman"/>
                        <a:sym typeface="Times New Roman"/>
                      </a:endParaRPr>
                    </a:p>
                  </a:txBody>
                  <a:tcPr marT="628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38550">
                <a:tc>
                  <a:txBody>
                    <a:bodyPr/>
                    <a:lstStyle/>
                    <a:p>
                      <a:pPr indent="0" lvl="0" marL="67945" marR="0" rtl="0" algn="l">
                        <a:lnSpc>
                          <a:spcPct val="100000"/>
                        </a:lnSpc>
                        <a:spcBef>
                          <a:spcPts val="0"/>
                        </a:spcBef>
                        <a:spcAft>
                          <a:spcPts val="0"/>
                        </a:spcAft>
                        <a:buNone/>
                      </a:pPr>
                      <a:r>
                        <a:rPr b="1" lang="en-US" sz="2000" u="none" cap="none" strike="noStrike">
                          <a:latin typeface="Times New Roman"/>
                          <a:ea typeface="Times New Roman"/>
                          <a:cs typeface="Times New Roman"/>
                          <a:sym typeface="Times New Roman"/>
                        </a:rPr>
                        <a:t>Objective</a:t>
                      </a:r>
                      <a:endParaRPr sz="2000" u="none" cap="none" strike="noStrike">
                        <a:latin typeface="Times New Roman"/>
                        <a:ea typeface="Times New Roman"/>
                        <a:cs typeface="Times New Roman"/>
                        <a:sym typeface="Times New Roman"/>
                      </a:endParaRPr>
                    </a:p>
                  </a:txBody>
                  <a:tcPr marT="711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US" sz="2300">
                          <a:latin typeface="Times New Roman"/>
                          <a:ea typeface="Times New Roman"/>
                          <a:cs typeface="Times New Roman"/>
                          <a:sym typeface="Times New Roman"/>
                        </a:rPr>
                        <a:t>The air we breathe is full of tiny particles of chemicals, soil, smoke, dust or allergens, also known as particulate matter, or PM. High PM poses a high risk to human health.So we decided to create a model for New Delhi which can be used to predict its AQI. This is will be an end-to-end project, i.e. from getting data to data wrangling to feature extraction to model creation and then finally developing a Flask WebApp.</a:t>
                      </a:r>
                      <a:endParaRPr sz="2300" u="none" cap="none" strike="noStrike">
                        <a:latin typeface="Times New Roman"/>
                        <a:ea typeface="Times New Roman"/>
                        <a:cs typeface="Times New Roman"/>
                        <a:sym typeface="Times New Roman"/>
                      </a:endParaRPr>
                    </a:p>
                  </a:txBody>
                  <a:tcPr marT="628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57250">
                <a:tc>
                  <a:txBody>
                    <a:bodyPr/>
                    <a:lstStyle/>
                    <a:p>
                      <a:pPr indent="0" lvl="0" marL="67945" marR="0" rtl="0" algn="l">
                        <a:lnSpc>
                          <a:spcPct val="100000"/>
                        </a:lnSpc>
                        <a:spcBef>
                          <a:spcPts val="0"/>
                        </a:spcBef>
                        <a:spcAft>
                          <a:spcPts val="0"/>
                        </a:spcAft>
                        <a:buNone/>
                      </a:pPr>
                      <a:r>
                        <a:rPr b="1" lang="en-US" sz="2000" u="none" cap="none" strike="noStrike">
                          <a:latin typeface="Times New Roman"/>
                          <a:ea typeface="Times New Roman"/>
                          <a:cs typeface="Times New Roman"/>
                          <a:sym typeface="Times New Roman"/>
                        </a:rPr>
                        <a:t>Front-end</a:t>
                      </a:r>
                      <a:endParaRPr sz="2000" u="none" cap="none" strike="noStrike">
                        <a:latin typeface="Times New Roman"/>
                        <a:ea typeface="Times New Roman"/>
                        <a:cs typeface="Times New Roman"/>
                        <a:sym typeface="Times New Roman"/>
                      </a:endParaRPr>
                    </a:p>
                  </a:txBody>
                  <a:tcPr marT="7175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US" sz="2300">
                          <a:latin typeface="Times New Roman"/>
                          <a:ea typeface="Times New Roman"/>
                          <a:cs typeface="Times New Roman"/>
                          <a:sym typeface="Times New Roman"/>
                        </a:rPr>
                        <a:t>HTML5, CSS3, Javascript, Bootstrap 4</a:t>
                      </a:r>
                      <a:endParaRPr sz="2300" u="none" cap="none" strike="noStrike">
                        <a:latin typeface="Times New Roman"/>
                        <a:ea typeface="Times New Roman"/>
                        <a:cs typeface="Times New Roman"/>
                        <a:sym typeface="Times New Roman"/>
                      </a:endParaRPr>
                    </a:p>
                  </a:txBody>
                  <a:tcPr marT="6350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57200">
                <a:tc>
                  <a:txBody>
                    <a:bodyPr/>
                    <a:lstStyle/>
                    <a:p>
                      <a:pPr indent="0" lvl="0" marL="67945" marR="0" rtl="0" algn="l">
                        <a:lnSpc>
                          <a:spcPct val="100000"/>
                        </a:lnSpc>
                        <a:spcBef>
                          <a:spcPts val="0"/>
                        </a:spcBef>
                        <a:spcAft>
                          <a:spcPts val="0"/>
                        </a:spcAft>
                        <a:buNone/>
                      </a:pPr>
                      <a:r>
                        <a:rPr b="1" lang="en-US" sz="2000" u="none" cap="none" strike="noStrike">
                          <a:latin typeface="Times New Roman"/>
                          <a:ea typeface="Times New Roman"/>
                          <a:cs typeface="Times New Roman"/>
                          <a:sym typeface="Times New Roman"/>
                        </a:rPr>
                        <a:t>Back-end</a:t>
                      </a:r>
                      <a:endParaRPr sz="2000" u="none" cap="none" strike="noStrike">
                        <a:latin typeface="Times New Roman"/>
                        <a:ea typeface="Times New Roman"/>
                        <a:cs typeface="Times New Roman"/>
                        <a:sym typeface="Times New Roman"/>
                      </a:endParaRPr>
                    </a:p>
                  </a:txBody>
                  <a:tcPr marT="7175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2300">
                          <a:latin typeface="Times New Roman"/>
                          <a:ea typeface="Times New Roman"/>
                          <a:cs typeface="Times New Roman"/>
                          <a:sym typeface="Times New Roman"/>
                        </a:rPr>
                        <a:t> Python, Flask, Pandas, Matplotlib, Seaborn</a:t>
                      </a:r>
                      <a:endParaRPr sz="2300" u="none" cap="none" strike="noStrike">
                        <a:latin typeface="Times New Roman"/>
                        <a:ea typeface="Times New Roman"/>
                        <a:cs typeface="Times New Roman"/>
                        <a:sym typeface="Times New Roman"/>
                      </a:endParaRPr>
                    </a:p>
                  </a:txBody>
                  <a:tcPr marT="6350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57000">
                <a:tc>
                  <a:txBody>
                    <a:bodyPr/>
                    <a:lstStyle/>
                    <a:p>
                      <a:pPr indent="0" lvl="0" marL="67945" marR="0" rtl="0" algn="l">
                        <a:lnSpc>
                          <a:spcPct val="100000"/>
                        </a:lnSpc>
                        <a:spcBef>
                          <a:spcPts val="0"/>
                        </a:spcBef>
                        <a:spcAft>
                          <a:spcPts val="0"/>
                        </a:spcAft>
                        <a:buNone/>
                      </a:pPr>
                      <a:r>
                        <a:rPr b="1" lang="en-US" sz="2000" u="none" cap="none" strike="noStrike">
                          <a:latin typeface="Times New Roman"/>
                          <a:ea typeface="Times New Roman"/>
                          <a:cs typeface="Times New Roman"/>
                          <a:sym typeface="Times New Roman"/>
                        </a:rPr>
                        <a:t>Tools</a:t>
                      </a:r>
                      <a:endParaRPr sz="2000" u="none" cap="none" strike="noStrike">
                        <a:latin typeface="Times New Roman"/>
                        <a:ea typeface="Times New Roman"/>
                        <a:cs typeface="Times New Roman"/>
                        <a:sym typeface="Times New Roman"/>
                      </a:endParaRPr>
                    </a:p>
                  </a:txBody>
                  <a:tcPr marT="7175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US" sz="2300">
                          <a:latin typeface="Times New Roman"/>
                          <a:ea typeface="Times New Roman"/>
                          <a:cs typeface="Times New Roman"/>
                          <a:sym typeface="Times New Roman"/>
                        </a:rPr>
                        <a:t>Google Colab, Jupyter Notebook, Git, Github</a:t>
                      </a:r>
                      <a:endParaRPr sz="2300" u="none" cap="none" strike="noStrike">
                        <a:latin typeface="Times New Roman"/>
                        <a:ea typeface="Times New Roman"/>
                        <a:cs typeface="Times New Roman"/>
                        <a:sym typeface="Times New Roman"/>
                      </a:endParaRPr>
                    </a:p>
                  </a:txBody>
                  <a:tcPr marT="6350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38300">
                <a:tc>
                  <a:txBody>
                    <a:bodyPr/>
                    <a:lstStyle/>
                    <a:p>
                      <a:pPr indent="0" lvl="0" marL="67945" marR="0" rtl="0" algn="l">
                        <a:lnSpc>
                          <a:spcPct val="100000"/>
                        </a:lnSpc>
                        <a:spcBef>
                          <a:spcPts val="0"/>
                        </a:spcBef>
                        <a:spcAft>
                          <a:spcPts val="0"/>
                        </a:spcAft>
                        <a:buNone/>
                      </a:pPr>
                      <a:r>
                        <a:rPr b="1" lang="en-US" sz="2000" u="none" cap="none" strike="noStrike">
                          <a:latin typeface="Times New Roman"/>
                          <a:ea typeface="Times New Roman"/>
                          <a:cs typeface="Times New Roman"/>
                          <a:sym typeface="Times New Roman"/>
                        </a:rPr>
                        <a:t>Submitted To</a:t>
                      </a:r>
                      <a:endParaRPr sz="2000" u="none" cap="none" strike="noStrike">
                        <a:latin typeface="Times New Roman"/>
                        <a:ea typeface="Times New Roman"/>
                        <a:cs typeface="Times New Roman"/>
                        <a:sym typeface="Times New Roman"/>
                      </a:endParaRPr>
                    </a:p>
                  </a:txBody>
                  <a:tcPr marT="7240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8580" marR="0" rtl="0" algn="l">
                        <a:lnSpc>
                          <a:spcPct val="100000"/>
                        </a:lnSpc>
                        <a:spcBef>
                          <a:spcPts val="0"/>
                        </a:spcBef>
                        <a:spcAft>
                          <a:spcPts val="0"/>
                        </a:spcAft>
                        <a:buNone/>
                      </a:pPr>
                      <a:r>
                        <a:rPr lang="en-US" sz="2300">
                          <a:latin typeface="Times New Roman"/>
                          <a:ea typeface="Times New Roman"/>
                          <a:cs typeface="Times New Roman"/>
                          <a:sym typeface="Times New Roman"/>
                        </a:rPr>
                        <a:t>Dr. Kamlesh Kumar Raghuvanshi</a:t>
                      </a:r>
                      <a:endParaRPr sz="2300" u="none" cap="none" strike="noStrike">
                        <a:latin typeface="Times New Roman"/>
                        <a:ea typeface="Times New Roman"/>
                        <a:cs typeface="Times New Roman"/>
                        <a:sym typeface="Times New Roman"/>
                      </a:endParaRPr>
                    </a:p>
                  </a:txBody>
                  <a:tcPr marT="641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700700">
                <a:tc>
                  <a:txBody>
                    <a:bodyPr/>
                    <a:lstStyle/>
                    <a:p>
                      <a:pPr indent="0" lvl="0" marL="67945" marR="0" rtl="0" algn="l">
                        <a:lnSpc>
                          <a:spcPct val="100000"/>
                        </a:lnSpc>
                        <a:spcBef>
                          <a:spcPts val="0"/>
                        </a:spcBef>
                        <a:spcAft>
                          <a:spcPts val="0"/>
                        </a:spcAft>
                        <a:buNone/>
                      </a:pPr>
                      <a:r>
                        <a:rPr b="1" lang="en-US" sz="2000">
                          <a:latin typeface="Times New Roman"/>
                          <a:ea typeface="Times New Roman"/>
                          <a:cs typeface="Times New Roman"/>
                          <a:sym typeface="Times New Roman"/>
                        </a:rPr>
                        <a:t>Submitted</a:t>
                      </a:r>
                      <a:r>
                        <a:rPr b="1" lang="en-US" sz="2000" u="none" cap="none" strike="noStrike">
                          <a:latin typeface="Times New Roman"/>
                          <a:ea typeface="Times New Roman"/>
                          <a:cs typeface="Times New Roman"/>
                          <a:sym typeface="Times New Roman"/>
                        </a:rPr>
                        <a:t> By</a:t>
                      </a:r>
                      <a:endParaRPr sz="2000" u="none" cap="none" strike="noStrike">
                        <a:latin typeface="Times New Roman"/>
                        <a:ea typeface="Times New Roman"/>
                        <a:cs typeface="Times New Roman"/>
                        <a:sym typeface="Times New Roman"/>
                      </a:endParaRPr>
                    </a:p>
                  </a:txBody>
                  <a:tcPr marT="7240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402082" lvl="0" marL="594360" marR="0" rtl="0" algn="l">
                        <a:lnSpc>
                          <a:spcPct val="100000"/>
                        </a:lnSpc>
                        <a:spcBef>
                          <a:spcPts val="840"/>
                        </a:spcBef>
                        <a:spcAft>
                          <a:spcPts val="0"/>
                        </a:spcAft>
                        <a:buSzPts val="2300"/>
                        <a:buFont typeface="Times New Roman"/>
                        <a:buAutoNum type="arabicPeriod"/>
                      </a:pPr>
                      <a:r>
                        <a:rPr lang="en-US" sz="2300">
                          <a:latin typeface="Times New Roman"/>
                          <a:ea typeface="Times New Roman"/>
                          <a:cs typeface="Times New Roman"/>
                          <a:sym typeface="Times New Roman"/>
                        </a:rPr>
                        <a:t>Toseef Ali Khan - 1436</a:t>
                      </a:r>
                      <a:endParaRPr sz="2300">
                        <a:latin typeface="Times New Roman"/>
                        <a:ea typeface="Times New Roman"/>
                        <a:cs typeface="Times New Roman"/>
                        <a:sym typeface="Times New Roman"/>
                      </a:endParaRPr>
                    </a:p>
                    <a:p>
                      <a:pPr indent="-402082" lvl="0" marL="594360" marR="0" rtl="0" algn="l">
                        <a:lnSpc>
                          <a:spcPct val="100000"/>
                        </a:lnSpc>
                        <a:spcBef>
                          <a:spcPts val="840"/>
                        </a:spcBef>
                        <a:spcAft>
                          <a:spcPts val="0"/>
                        </a:spcAft>
                        <a:buSzPts val="2300"/>
                        <a:buFont typeface="Times New Roman"/>
                        <a:buAutoNum type="arabicPeriod"/>
                      </a:pPr>
                      <a:r>
                        <a:rPr lang="en-US" sz="2300">
                          <a:latin typeface="Times New Roman"/>
                          <a:ea typeface="Times New Roman"/>
                          <a:cs typeface="Times New Roman"/>
                          <a:sym typeface="Times New Roman"/>
                        </a:rPr>
                        <a:t>Pavan Rajesh Gandhi - 1423</a:t>
                      </a:r>
                      <a:endParaRPr sz="2300">
                        <a:latin typeface="Times New Roman"/>
                        <a:ea typeface="Times New Roman"/>
                        <a:cs typeface="Times New Roman"/>
                        <a:sym typeface="Times New Roman"/>
                      </a:endParaRPr>
                    </a:p>
                    <a:p>
                      <a:pPr indent="-402082" lvl="0" marL="594360" marR="0" rtl="0" algn="l">
                        <a:lnSpc>
                          <a:spcPct val="100000"/>
                        </a:lnSpc>
                        <a:spcBef>
                          <a:spcPts val="840"/>
                        </a:spcBef>
                        <a:spcAft>
                          <a:spcPts val="0"/>
                        </a:spcAft>
                        <a:buSzPts val="2300"/>
                        <a:buFont typeface="Times New Roman"/>
                        <a:buAutoNum type="arabicPeriod"/>
                      </a:pPr>
                      <a:r>
                        <a:rPr lang="en-US" sz="2300">
                          <a:latin typeface="Times New Roman"/>
                          <a:ea typeface="Times New Roman"/>
                          <a:cs typeface="Times New Roman"/>
                          <a:sym typeface="Times New Roman"/>
                        </a:rPr>
                        <a:t>Manish Arora -1417</a:t>
                      </a:r>
                      <a:endParaRPr sz="2300">
                        <a:latin typeface="Times New Roman"/>
                        <a:ea typeface="Times New Roman"/>
                        <a:cs typeface="Times New Roman"/>
                        <a:sym typeface="Times New Roman"/>
                      </a:endParaRPr>
                    </a:p>
                  </a:txBody>
                  <a:tcPr marT="641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sp>
        <p:nvSpPr>
          <p:cNvPr id="76" name="Google Shape;76;p12"/>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txBox="1"/>
          <p:nvPr>
            <p:ph type="title"/>
          </p:nvPr>
        </p:nvSpPr>
        <p:spPr>
          <a:xfrm>
            <a:off x="1806925" y="706950"/>
            <a:ext cx="5539200" cy="1040700"/>
          </a:xfrm>
          <a:prstGeom prst="rect">
            <a:avLst/>
          </a:prstGeom>
          <a:noFill/>
          <a:ln>
            <a:noFill/>
          </a:ln>
        </p:spPr>
        <p:txBody>
          <a:bodyPr anchorCtr="0" anchor="t" bIns="0" lIns="0" spcFirstLastPara="1" rIns="0" wrap="square" tIns="12050">
            <a:noAutofit/>
          </a:bodyPr>
          <a:lstStyle/>
          <a:p>
            <a:pPr indent="0" lvl="0" marL="12700" rtl="0" algn="ctr">
              <a:lnSpc>
                <a:spcPct val="100000"/>
              </a:lnSpc>
              <a:spcBef>
                <a:spcPts val="0"/>
              </a:spcBef>
              <a:spcAft>
                <a:spcPts val="0"/>
              </a:spcAft>
              <a:buNone/>
            </a:pPr>
            <a:r>
              <a:rPr lang="en-US" sz="2800"/>
              <a:t>2. </a:t>
            </a:r>
            <a:r>
              <a:rPr lang="en-US" sz="2800"/>
              <a:t>Introduction to the Problem &amp;  Measuring</a:t>
            </a:r>
            <a:endParaRPr sz="2800"/>
          </a:p>
        </p:txBody>
      </p:sp>
      <p:sp>
        <p:nvSpPr>
          <p:cNvPr id="78" name="Google Shape;78;p12"/>
          <p:cNvSpPr txBox="1"/>
          <p:nvPr/>
        </p:nvSpPr>
        <p:spPr>
          <a:xfrm>
            <a:off x="622375" y="2522850"/>
            <a:ext cx="7908300" cy="4867800"/>
          </a:xfrm>
          <a:prstGeom prst="rect">
            <a:avLst/>
          </a:prstGeom>
          <a:noFill/>
          <a:ln>
            <a:noFill/>
          </a:ln>
        </p:spPr>
        <p:txBody>
          <a:bodyPr anchorCtr="0" anchor="t" bIns="0" lIns="0" spcFirstLastPara="1" rIns="0" wrap="square" tIns="73650">
            <a:noAutofit/>
          </a:bodyPr>
          <a:lstStyle/>
          <a:p>
            <a:pPr indent="0" lvl="0" marL="0" marR="0" rtl="0" algn="l">
              <a:lnSpc>
                <a:spcPct val="150000"/>
              </a:lnSpc>
              <a:spcBef>
                <a:spcPts val="480"/>
              </a:spcBef>
              <a:spcAft>
                <a:spcPts val="0"/>
              </a:spcAft>
              <a:buNone/>
            </a:pPr>
            <a:r>
              <a:rPr lang="en-US" sz="2100">
                <a:solidFill>
                  <a:schemeClr val="dk1"/>
                </a:solidFill>
              </a:rPr>
              <a:t>Although mostly invisible to the naked eye, the air we breathe is full of tiny particles of; chemicals, soil, smoke, dust or allergens, in the form of liquids, gases, or solids. When we burn fossil fuels for energy use and production. The release of gases and chemicals are created air pollution, posing a risk to human health and the planet as a whole. These minuscule airborne hazards are referred to as</a:t>
            </a:r>
            <a:r>
              <a:rPr lang="en-US" sz="2100">
                <a:solidFill>
                  <a:schemeClr val="dk1"/>
                </a:solidFill>
                <a:uFill>
                  <a:noFill/>
                </a:uFill>
                <a:hlinkClick r:id="rId3">
                  <a:extLst>
                    <a:ext uri="{A12FA001-AC4F-418D-AE19-62706E023703}">
                      <ahyp:hlinkClr val="tx"/>
                    </a:ext>
                  </a:extLst>
                </a:hlinkClick>
              </a:rPr>
              <a:t> </a:t>
            </a:r>
            <a:r>
              <a:rPr lang="en-US" sz="2100">
                <a:solidFill>
                  <a:srgbClr val="FF0000"/>
                </a:solidFill>
              </a:rPr>
              <a:t>Particulate Matter</a:t>
            </a:r>
            <a:r>
              <a:rPr lang="en-US" sz="2100">
                <a:solidFill>
                  <a:schemeClr val="dk1"/>
                </a:solidFill>
              </a:rPr>
              <a:t>, or PM.</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13"/>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2248101" y="778850"/>
            <a:ext cx="4861200" cy="4521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US" sz="2800"/>
              <a:t>3. Impacts of Air Pollution</a:t>
            </a:r>
            <a:endParaRPr sz="2800"/>
          </a:p>
        </p:txBody>
      </p:sp>
      <p:sp>
        <p:nvSpPr>
          <p:cNvPr id="85" name="Google Shape;85;p13"/>
          <p:cNvSpPr txBox="1"/>
          <p:nvPr/>
        </p:nvSpPr>
        <p:spPr>
          <a:xfrm>
            <a:off x="581050" y="1450125"/>
            <a:ext cx="7733100" cy="6696000"/>
          </a:xfrm>
          <a:prstGeom prst="rect">
            <a:avLst/>
          </a:prstGeom>
          <a:noFill/>
          <a:ln>
            <a:noFill/>
          </a:ln>
        </p:spPr>
        <p:txBody>
          <a:bodyPr anchorCtr="0" anchor="t" bIns="0" lIns="0" spcFirstLastPara="1" rIns="0" wrap="square" tIns="73650">
            <a:noAutofit/>
          </a:bodyPr>
          <a:lstStyle/>
          <a:p>
            <a:pPr indent="0" lvl="0" marL="0" marR="0" rtl="0" algn="l">
              <a:lnSpc>
                <a:spcPct val="100000"/>
              </a:lnSpc>
              <a:spcBef>
                <a:spcPts val="480"/>
              </a:spcBef>
              <a:spcAft>
                <a:spcPts val="0"/>
              </a:spcAft>
              <a:buNone/>
            </a:pPr>
            <a:r>
              <a:t/>
            </a:r>
            <a:endParaRPr sz="2100"/>
          </a:p>
          <a:p>
            <a:pPr indent="-215900" lvl="0" marL="355600" marR="0" rtl="0" algn="l">
              <a:lnSpc>
                <a:spcPct val="100000"/>
              </a:lnSpc>
              <a:spcBef>
                <a:spcPts val="480"/>
              </a:spcBef>
              <a:spcAft>
                <a:spcPts val="0"/>
              </a:spcAft>
              <a:buNone/>
            </a:pPr>
            <a:r>
              <a:rPr lang="en-US" sz="2100"/>
              <a:t>Depending on how healthy you are in general, PM2.5 will have different long and short term negative health effects. When exposed to levels of PM2.5 between to moderate - hazardous range, one may experience the following effects:</a:t>
            </a:r>
            <a:endParaRPr sz="2100"/>
          </a:p>
          <a:p>
            <a:pPr indent="-298450" lvl="0" marL="457200" rtl="0" algn="l">
              <a:lnSpc>
                <a:spcPct val="115000"/>
              </a:lnSpc>
              <a:spcBef>
                <a:spcPts val="1200"/>
              </a:spcBef>
              <a:spcAft>
                <a:spcPts val="0"/>
              </a:spcAft>
              <a:buClr>
                <a:schemeClr val="dk1"/>
              </a:buClr>
              <a:buSzPts val="1100"/>
              <a:buChar char="●"/>
            </a:pPr>
            <a:r>
              <a:rPr lang="en-US" sz="2100"/>
              <a:t>shortness of breath</a:t>
            </a:r>
            <a:endParaRPr sz="2100"/>
          </a:p>
          <a:p>
            <a:pPr indent="-298450" lvl="0" marL="457200" rtl="0" algn="l">
              <a:lnSpc>
                <a:spcPct val="115000"/>
              </a:lnSpc>
              <a:spcBef>
                <a:spcPts val="0"/>
              </a:spcBef>
              <a:spcAft>
                <a:spcPts val="0"/>
              </a:spcAft>
              <a:buClr>
                <a:schemeClr val="dk1"/>
              </a:buClr>
              <a:buSzPts val="1100"/>
              <a:buChar char="●"/>
            </a:pPr>
            <a:r>
              <a:rPr lang="en-US" sz="2100"/>
              <a:t>eye, nose and throat irritation</a:t>
            </a:r>
            <a:endParaRPr sz="2100"/>
          </a:p>
          <a:p>
            <a:pPr indent="-298450" lvl="0" marL="457200" rtl="0" algn="l">
              <a:lnSpc>
                <a:spcPct val="115000"/>
              </a:lnSpc>
              <a:spcBef>
                <a:spcPts val="0"/>
              </a:spcBef>
              <a:spcAft>
                <a:spcPts val="0"/>
              </a:spcAft>
              <a:buClr>
                <a:schemeClr val="dk1"/>
              </a:buClr>
              <a:buSzPts val="1100"/>
              <a:buChar char="●"/>
            </a:pPr>
            <a:r>
              <a:rPr lang="en-US" sz="2100"/>
              <a:t>excessive coughing and wheezing</a:t>
            </a:r>
            <a:endParaRPr sz="2100"/>
          </a:p>
          <a:p>
            <a:pPr indent="-298450" lvl="0" marL="457200" rtl="0" algn="l">
              <a:lnSpc>
                <a:spcPct val="115000"/>
              </a:lnSpc>
              <a:spcBef>
                <a:spcPts val="0"/>
              </a:spcBef>
              <a:spcAft>
                <a:spcPts val="0"/>
              </a:spcAft>
              <a:buClr>
                <a:schemeClr val="dk1"/>
              </a:buClr>
              <a:buSzPts val="1100"/>
              <a:buChar char="●"/>
            </a:pPr>
            <a:r>
              <a:rPr lang="en-US" sz="2100"/>
              <a:t>diminished lung function and lung disease</a:t>
            </a:r>
            <a:endParaRPr sz="2100"/>
          </a:p>
          <a:p>
            <a:pPr indent="-298450" lvl="0" marL="457200" rtl="0" algn="l">
              <a:lnSpc>
                <a:spcPct val="115000"/>
              </a:lnSpc>
              <a:spcBef>
                <a:spcPts val="0"/>
              </a:spcBef>
              <a:spcAft>
                <a:spcPts val="0"/>
              </a:spcAft>
              <a:buClr>
                <a:schemeClr val="dk1"/>
              </a:buClr>
              <a:buSzPts val="1100"/>
              <a:buChar char="●"/>
            </a:pPr>
            <a:r>
              <a:rPr lang="en-US" sz="2100"/>
              <a:t>diminished heart function, sometimes resulting in heart attack</a:t>
            </a:r>
            <a:endParaRPr sz="2100"/>
          </a:p>
          <a:p>
            <a:pPr indent="-298450" lvl="0" marL="457200" rtl="0" algn="l">
              <a:lnSpc>
                <a:spcPct val="115000"/>
              </a:lnSpc>
              <a:spcBef>
                <a:spcPts val="0"/>
              </a:spcBef>
              <a:spcAft>
                <a:spcPts val="0"/>
              </a:spcAft>
              <a:buClr>
                <a:schemeClr val="dk1"/>
              </a:buClr>
              <a:buSzPts val="1100"/>
              <a:buChar char="●"/>
            </a:pPr>
            <a:r>
              <a:rPr lang="en-US" sz="2100"/>
              <a:t>asthma attacks</a:t>
            </a:r>
            <a:endParaRPr sz="2100"/>
          </a:p>
          <a:p>
            <a:pPr indent="-298450" lvl="0" marL="457200" rtl="0" algn="l">
              <a:lnSpc>
                <a:spcPct val="115000"/>
              </a:lnSpc>
              <a:spcBef>
                <a:spcPts val="0"/>
              </a:spcBef>
              <a:spcAft>
                <a:spcPts val="0"/>
              </a:spcAft>
              <a:buClr>
                <a:schemeClr val="dk1"/>
              </a:buClr>
              <a:buSzPts val="1100"/>
              <a:buChar char="●"/>
            </a:pPr>
            <a:r>
              <a:rPr lang="en-US" sz="2100"/>
              <a:t>death</a:t>
            </a:r>
            <a:endParaRPr sz="2100"/>
          </a:p>
          <a:p>
            <a:pPr indent="0" lvl="0" marL="457200" marR="0" rtl="0" algn="l">
              <a:lnSpc>
                <a:spcPct val="100000"/>
              </a:lnSpc>
              <a:spcBef>
                <a:spcPts val="1200"/>
              </a:spcBef>
              <a:spcAft>
                <a:spcPts val="0"/>
              </a:spcAft>
              <a:buNone/>
            </a:pPr>
            <a:r>
              <a:t/>
            </a:r>
            <a:endParaRPr sz="2100"/>
          </a:p>
          <a:p>
            <a:pPr indent="-361950" lvl="0" marL="457200" marR="0" rtl="0" algn="l">
              <a:lnSpc>
                <a:spcPct val="100000"/>
              </a:lnSpc>
              <a:spcBef>
                <a:spcPts val="480"/>
              </a:spcBef>
              <a:spcAft>
                <a:spcPts val="0"/>
              </a:spcAft>
              <a:buSzPts val="2100"/>
              <a:buChar char="➔"/>
            </a:pPr>
            <a:r>
              <a:rPr lang="en-US" sz="2100"/>
              <a:t>PM2.5 also damages the environment by increasing acidity in the soil and water bodies. Which in turn affects their ability to produce food and support life.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14"/>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2455225" y="765050"/>
            <a:ext cx="4535400" cy="972900"/>
          </a:xfrm>
          <a:prstGeom prst="rect">
            <a:avLst/>
          </a:prstGeom>
          <a:noFill/>
          <a:ln>
            <a:noFill/>
          </a:ln>
        </p:spPr>
        <p:txBody>
          <a:bodyPr anchorCtr="0" anchor="t" bIns="0" lIns="0" spcFirstLastPara="1" rIns="0" wrap="square" tIns="12050">
            <a:noAutofit/>
          </a:bodyPr>
          <a:lstStyle/>
          <a:p>
            <a:pPr indent="0" lvl="0" marL="12700" rtl="0" algn="ctr">
              <a:lnSpc>
                <a:spcPct val="100000"/>
              </a:lnSpc>
              <a:spcBef>
                <a:spcPts val="0"/>
              </a:spcBef>
              <a:spcAft>
                <a:spcPts val="0"/>
              </a:spcAft>
              <a:buNone/>
            </a:pPr>
            <a:r>
              <a:rPr lang="en-US" sz="2800"/>
              <a:t>4. Predicting Air Pollution ( benefits )</a:t>
            </a:r>
            <a:endParaRPr sz="2800"/>
          </a:p>
          <a:p>
            <a:pPr indent="0" lvl="0" marL="12700" rtl="0" algn="l">
              <a:lnSpc>
                <a:spcPct val="100000"/>
              </a:lnSpc>
              <a:spcBef>
                <a:spcPts val="0"/>
              </a:spcBef>
              <a:spcAft>
                <a:spcPts val="0"/>
              </a:spcAft>
              <a:buNone/>
            </a:pPr>
            <a:r>
              <a:t/>
            </a:r>
            <a:endParaRPr sz="2800"/>
          </a:p>
        </p:txBody>
      </p:sp>
      <p:sp>
        <p:nvSpPr>
          <p:cNvPr id="92" name="Google Shape;92;p14"/>
          <p:cNvSpPr txBox="1"/>
          <p:nvPr/>
        </p:nvSpPr>
        <p:spPr>
          <a:xfrm>
            <a:off x="816450" y="2192825"/>
            <a:ext cx="7511100" cy="7344900"/>
          </a:xfrm>
          <a:prstGeom prst="rect">
            <a:avLst/>
          </a:prstGeom>
          <a:noFill/>
          <a:ln>
            <a:noFill/>
          </a:ln>
        </p:spPr>
        <p:txBody>
          <a:bodyPr anchorCtr="0" anchor="t" bIns="0" lIns="0" spcFirstLastPara="1" rIns="0" wrap="square" tIns="57150">
            <a:noAutofit/>
          </a:bodyPr>
          <a:lstStyle/>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rPr>
              <a:t>Air pollution forecasting is a worthwhile investment on multiple levels - individual, community, national and global. Accurate forecasting helps people plan ahead, decreasing the effects on health and the costs associated.</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rPr>
              <a:t>If people are aware of variations in the quality of the air they breathe, the effect of pollutants on health as well as concentrations likely to cause adverse effects and actions to curtail pollution. Furthermore, there is a greater likelihood of motivating changes in both individual behaviour and public policy, as people want air quality information.</a:t>
            </a:r>
            <a:endParaRPr baseline="30000"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100">
                <a:solidFill>
                  <a:schemeClr val="dk1"/>
                </a:solidFill>
              </a:rPr>
              <a:t>Such awareness has the potential to create a cleaner environment and a healthier population. Governments also make use of early forecasting to establish procedures to reduce the severity of local pollution levels.</a:t>
            </a:r>
            <a:endParaRPr baseline="30000" sz="2100">
              <a:solidFill>
                <a:schemeClr val="dk1"/>
              </a:solidFill>
            </a:endParaRPr>
          </a:p>
          <a:p>
            <a:pPr indent="0" lvl="0" marL="0" marR="0" rtl="0" algn="l">
              <a:lnSpc>
                <a:spcPct val="100000"/>
              </a:lnSpc>
              <a:spcBef>
                <a:spcPts val="1200"/>
              </a:spcBef>
              <a:spcAft>
                <a:spcPts val="0"/>
              </a:spcAft>
              <a:buNone/>
            </a:pPr>
            <a:r>
              <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15"/>
          <p:cNvSpPr/>
          <p:nvPr/>
        </p:nvSpPr>
        <p:spPr>
          <a:xfrm>
            <a:off x="283900" y="264975"/>
            <a:ext cx="8535900" cy="10003200"/>
          </a:xfrm>
          <a:prstGeom prst="rect">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ph type="title"/>
          </p:nvPr>
        </p:nvSpPr>
        <p:spPr>
          <a:xfrm>
            <a:off x="2821320" y="669800"/>
            <a:ext cx="3484500" cy="3855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None/>
            </a:pPr>
            <a:r>
              <a:rPr lang="en-US" sz="2800"/>
              <a:t>4.1 Road Map</a:t>
            </a:r>
            <a:endParaRPr sz="2800"/>
          </a:p>
        </p:txBody>
      </p:sp>
      <p:sp>
        <p:nvSpPr>
          <p:cNvPr id="99" name="Google Shape;99;p15"/>
          <p:cNvSpPr txBox="1"/>
          <p:nvPr/>
        </p:nvSpPr>
        <p:spPr>
          <a:xfrm>
            <a:off x="612150" y="1714365"/>
            <a:ext cx="7962000" cy="6624000"/>
          </a:xfrm>
          <a:prstGeom prst="rect">
            <a:avLst/>
          </a:prstGeom>
          <a:noFill/>
          <a:ln>
            <a:noFill/>
          </a:ln>
        </p:spPr>
        <p:txBody>
          <a:bodyPr anchorCtr="0" anchor="t" bIns="0" lIns="0" spcFirstLastPara="1" rIns="0" wrap="square" tIns="69200">
            <a:noAutofit/>
          </a:bodyPr>
          <a:lstStyle/>
          <a:p>
            <a:pPr indent="-381000" lvl="0" marL="457200" marR="0" rtl="0" algn="l">
              <a:lnSpc>
                <a:spcPct val="100000"/>
              </a:lnSpc>
              <a:spcBef>
                <a:spcPts val="390"/>
              </a:spcBef>
              <a:spcAft>
                <a:spcPts val="0"/>
              </a:spcAft>
              <a:buSzPts val="2400"/>
              <a:buChar char="★"/>
            </a:pPr>
            <a:r>
              <a:rPr lang="en-US" sz="2400"/>
              <a:t>Get the data</a:t>
            </a:r>
            <a:endParaRPr sz="2400"/>
          </a:p>
          <a:p>
            <a:pPr indent="-381000" lvl="1" marL="914400" rtl="0" algn="l">
              <a:lnSpc>
                <a:spcPct val="115000"/>
              </a:lnSpc>
              <a:spcBef>
                <a:spcPts val="0"/>
              </a:spcBef>
              <a:spcAft>
                <a:spcPts val="0"/>
              </a:spcAft>
              <a:buSzPts val="2400"/>
              <a:buChar char="○"/>
            </a:pPr>
            <a:r>
              <a:rPr lang="en-US" sz="2400"/>
              <a:t>Daily Air quality data for all months (on day to day basis) for the past 10 years.</a:t>
            </a:r>
            <a:endParaRPr sz="2400"/>
          </a:p>
          <a:p>
            <a:pPr indent="-381000" lvl="1" marL="914400" rtl="0" algn="l">
              <a:lnSpc>
                <a:spcPct val="115000"/>
              </a:lnSpc>
              <a:spcBef>
                <a:spcPts val="0"/>
              </a:spcBef>
              <a:spcAft>
                <a:spcPts val="0"/>
              </a:spcAft>
              <a:buClr>
                <a:schemeClr val="dk1"/>
              </a:buClr>
              <a:buSzPts val="2400"/>
              <a:buChar char="○"/>
            </a:pPr>
            <a:r>
              <a:rPr lang="en-US" sz="2400"/>
              <a:t>Get PM2.5 values too.</a:t>
            </a:r>
            <a:endParaRPr sz="2400"/>
          </a:p>
          <a:p>
            <a:pPr indent="-381000" lvl="0" marL="457200" rtl="0" algn="l">
              <a:lnSpc>
                <a:spcPct val="115000"/>
              </a:lnSpc>
              <a:spcBef>
                <a:spcPts val="0"/>
              </a:spcBef>
              <a:spcAft>
                <a:spcPts val="0"/>
              </a:spcAft>
              <a:buClr>
                <a:schemeClr val="dk1"/>
              </a:buClr>
              <a:buSzPts val="2400"/>
              <a:buChar char="★"/>
            </a:pPr>
            <a:r>
              <a:rPr lang="en-US" sz="2400"/>
              <a:t>Research about the key factors for determining the PM2.5 Values.</a:t>
            </a:r>
            <a:endParaRPr sz="2400"/>
          </a:p>
          <a:p>
            <a:pPr indent="-381000" lvl="1" marL="914400" rtl="0" algn="l">
              <a:lnSpc>
                <a:spcPct val="115000"/>
              </a:lnSpc>
              <a:spcBef>
                <a:spcPts val="0"/>
              </a:spcBef>
              <a:spcAft>
                <a:spcPts val="0"/>
              </a:spcAft>
              <a:buClr>
                <a:schemeClr val="dk1"/>
              </a:buClr>
              <a:buSzPts val="2400"/>
              <a:buChar char="○"/>
            </a:pPr>
            <a:r>
              <a:rPr lang="en-US" sz="2400"/>
              <a:t>Accordingly remove the unwanted features from the dataset.</a:t>
            </a:r>
            <a:endParaRPr sz="2400"/>
          </a:p>
          <a:p>
            <a:pPr indent="-381000" lvl="0" marL="457200" rtl="0" algn="l">
              <a:lnSpc>
                <a:spcPct val="115000"/>
              </a:lnSpc>
              <a:spcBef>
                <a:spcPts val="0"/>
              </a:spcBef>
              <a:spcAft>
                <a:spcPts val="0"/>
              </a:spcAft>
              <a:buClr>
                <a:schemeClr val="dk1"/>
              </a:buClr>
              <a:buSzPts val="2400"/>
              <a:buChar char="★"/>
            </a:pPr>
            <a:r>
              <a:rPr lang="en-US" sz="2400"/>
              <a:t>Data Cleaning / Wrangling</a:t>
            </a:r>
            <a:endParaRPr sz="2400"/>
          </a:p>
          <a:p>
            <a:pPr indent="-381000" lvl="0" marL="457200" rtl="0" algn="l">
              <a:lnSpc>
                <a:spcPct val="115000"/>
              </a:lnSpc>
              <a:spcBef>
                <a:spcPts val="0"/>
              </a:spcBef>
              <a:spcAft>
                <a:spcPts val="0"/>
              </a:spcAft>
              <a:buClr>
                <a:schemeClr val="dk1"/>
              </a:buClr>
              <a:buSzPts val="2400"/>
              <a:buChar char="★"/>
            </a:pPr>
            <a:r>
              <a:rPr lang="en-US" sz="2400"/>
              <a:t>Exploratory Data Analysis.</a:t>
            </a:r>
            <a:endParaRPr sz="2400"/>
          </a:p>
          <a:p>
            <a:pPr indent="-381000" lvl="1" marL="914400" rtl="0" algn="l">
              <a:lnSpc>
                <a:spcPct val="115000"/>
              </a:lnSpc>
              <a:spcBef>
                <a:spcPts val="0"/>
              </a:spcBef>
              <a:spcAft>
                <a:spcPts val="0"/>
              </a:spcAft>
              <a:buClr>
                <a:schemeClr val="dk1"/>
              </a:buClr>
              <a:buSzPts val="2400"/>
              <a:buChar char="○"/>
            </a:pPr>
            <a:r>
              <a:rPr lang="en-US" sz="2400"/>
              <a:t>Trend in PM2.5 levels.</a:t>
            </a:r>
            <a:endParaRPr sz="2400"/>
          </a:p>
          <a:p>
            <a:pPr indent="-381000" lvl="1" marL="914400" rtl="0" algn="l">
              <a:lnSpc>
                <a:spcPct val="115000"/>
              </a:lnSpc>
              <a:spcBef>
                <a:spcPts val="0"/>
              </a:spcBef>
              <a:spcAft>
                <a:spcPts val="0"/>
              </a:spcAft>
              <a:buClr>
                <a:schemeClr val="dk1"/>
              </a:buClr>
              <a:buSzPts val="2400"/>
              <a:buChar char="○"/>
            </a:pPr>
            <a:r>
              <a:rPr lang="en-US" sz="2400"/>
              <a:t>Season's impact on air quality.</a:t>
            </a:r>
            <a:endParaRPr sz="2400"/>
          </a:p>
          <a:p>
            <a:pPr indent="-381000" lvl="0" marL="457200" rtl="0" algn="l">
              <a:lnSpc>
                <a:spcPct val="115000"/>
              </a:lnSpc>
              <a:spcBef>
                <a:spcPts val="0"/>
              </a:spcBef>
              <a:spcAft>
                <a:spcPts val="0"/>
              </a:spcAft>
              <a:buClr>
                <a:schemeClr val="dk1"/>
              </a:buClr>
              <a:buSzPts val="2400"/>
              <a:buChar char="★"/>
            </a:pPr>
            <a:r>
              <a:rPr lang="en-US" sz="2400"/>
              <a:t>Applying different algorithms.</a:t>
            </a:r>
            <a:endParaRPr sz="2400"/>
          </a:p>
          <a:p>
            <a:pPr indent="-381000" lvl="0" marL="457200" rtl="0" algn="l">
              <a:lnSpc>
                <a:spcPct val="115000"/>
              </a:lnSpc>
              <a:spcBef>
                <a:spcPts val="0"/>
              </a:spcBef>
              <a:spcAft>
                <a:spcPts val="0"/>
              </a:spcAft>
              <a:buClr>
                <a:schemeClr val="dk1"/>
              </a:buClr>
              <a:buSzPts val="2400"/>
              <a:buChar char="★"/>
            </a:pPr>
            <a:r>
              <a:rPr lang="en-US" sz="2400"/>
              <a:t>Error Analysis.</a:t>
            </a:r>
            <a:endParaRPr sz="2400"/>
          </a:p>
          <a:p>
            <a:pPr indent="-381000" lvl="0" marL="457200" rtl="0" algn="l">
              <a:lnSpc>
                <a:spcPct val="115000"/>
              </a:lnSpc>
              <a:spcBef>
                <a:spcPts val="0"/>
              </a:spcBef>
              <a:spcAft>
                <a:spcPts val="0"/>
              </a:spcAft>
              <a:buClr>
                <a:schemeClr val="dk1"/>
              </a:buClr>
              <a:buSzPts val="2400"/>
              <a:buChar char="★"/>
            </a:pPr>
            <a:r>
              <a:rPr lang="en-US" sz="2400"/>
              <a:t>Use the best algorithm for pkl model.</a:t>
            </a:r>
            <a:endParaRPr sz="2400"/>
          </a:p>
          <a:p>
            <a:pPr indent="-381000" lvl="0" marL="457200" rtl="0" algn="l">
              <a:lnSpc>
                <a:spcPct val="115000"/>
              </a:lnSpc>
              <a:spcBef>
                <a:spcPts val="0"/>
              </a:spcBef>
              <a:spcAft>
                <a:spcPts val="0"/>
              </a:spcAft>
              <a:buClr>
                <a:schemeClr val="dk1"/>
              </a:buClr>
              <a:buSzPts val="2400"/>
              <a:buChar char="★"/>
            </a:pPr>
            <a:r>
              <a:rPr lang="en-US" sz="2400"/>
              <a:t>Make a flask webApp.</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