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3"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ruta\OneDrive\Desktop\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(1).csv]Sheet2!PivotTable2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12</c:v>
                </c:pt>
                <c:pt idx="2">
                  <c:v>13</c:v>
                </c:pt>
                <c:pt idx="3">
                  <c:v>12</c:v>
                </c:pt>
                <c:pt idx="4">
                  <c:v>15</c:v>
                </c:pt>
                <c:pt idx="5">
                  <c:v>17</c:v>
                </c:pt>
                <c:pt idx="6">
                  <c:v>18</c:v>
                </c:pt>
                <c:pt idx="7">
                  <c:v>17</c:v>
                </c:pt>
                <c:pt idx="8">
                  <c:v>10</c:v>
                </c:pt>
                <c:pt idx="9">
                  <c:v>18</c:v>
                </c:pt>
              </c:numCache>
            </c:numRef>
          </c:val>
          <c:extLst>
            <c:ext xmlns:c16="http://schemas.microsoft.com/office/drawing/2014/chart" uri="{C3380CC4-5D6E-409C-BE32-E72D297353CC}">
              <c16:uniqueId val="{00000000-3056-48C9-8291-390F685F77B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19</c:v>
                </c:pt>
                <c:pt idx="1">
                  <c:v>39</c:v>
                </c:pt>
                <c:pt idx="2">
                  <c:v>28</c:v>
                </c:pt>
                <c:pt idx="3">
                  <c:v>27</c:v>
                </c:pt>
                <c:pt idx="4">
                  <c:v>34</c:v>
                </c:pt>
                <c:pt idx="5">
                  <c:v>19</c:v>
                </c:pt>
                <c:pt idx="6">
                  <c:v>25</c:v>
                </c:pt>
                <c:pt idx="7">
                  <c:v>28</c:v>
                </c:pt>
                <c:pt idx="8">
                  <c:v>32</c:v>
                </c:pt>
                <c:pt idx="9">
                  <c:v>24</c:v>
                </c:pt>
              </c:numCache>
            </c:numRef>
          </c:val>
          <c:extLst>
            <c:ext xmlns:c16="http://schemas.microsoft.com/office/drawing/2014/chart" uri="{C3380CC4-5D6E-409C-BE32-E72D297353CC}">
              <c16:uniqueId val="{00000001-3056-48C9-8291-390F685F77BD}"/>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56</c:v>
                </c:pt>
                <c:pt idx="1">
                  <c:v>44</c:v>
                </c:pt>
                <c:pt idx="2">
                  <c:v>53</c:v>
                </c:pt>
                <c:pt idx="3">
                  <c:v>72</c:v>
                </c:pt>
                <c:pt idx="4">
                  <c:v>57</c:v>
                </c:pt>
                <c:pt idx="5">
                  <c:v>43</c:v>
                </c:pt>
                <c:pt idx="6">
                  <c:v>49</c:v>
                </c:pt>
                <c:pt idx="7">
                  <c:v>53</c:v>
                </c:pt>
                <c:pt idx="8">
                  <c:v>45</c:v>
                </c:pt>
                <c:pt idx="9">
                  <c:v>61</c:v>
                </c:pt>
              </c:numCache>
            </c:numRef>
          </c:val>
          <c:extLst>
            <c:ext xmlns:c16="http://schemas.microsoft.com/office/drawing/2014/chart" uri="{C3380CC4-5D6E-409C-BE32-E72D297353CC}">
              <c16:uniqueId val="{00000003-3056-48C9-8291-390F685F77BD}"/>
            </c:ext>
          </c:extLst>
        </c:ser>
        <c:ser>
          <c:idx val="3"/>
          <c:order val="3"/>
          <c:tx>
            <c:strRef>
              <c:f>Sheet2!$E$3:$E$4</c:f>
              <c:strCache>
                <c:ptCount val="1"/>
                <c:pt idx="0">
                  <c:v>VERY HIGH </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12</c:v>
                </c:pt>
                <c:pt idx="1">
                  <c:v>8</c:v>
                </c:pt>
                <c:pt idx="2">
                  <c:v>12</c:v>
                </c:pt>
                <c:pt idx="3">
                  <c:v>5</c:v>
                </c:pt>
                <c:pt idx="4">
                  <c:v>12</c:v>
                </c:pt>
                <c:pt idx="5">
                  <c:v>10</c:v>
                </c:pt>
                <c:pt idx="6">
                  <c:v>11</c:v>
                </c:pt>
                <c:pt idx="7">
                  <c:v>12</c:v>
                </c:pt>
                <c:pt idx="8">
                  <c:v>10</c:v>
                </c:pt>
                <c:pt idx="9">
                  <c:v>8</c:v>
                </c:pt>
              </c:numCache>
            </c:numRef>
          </c:val>
          <c:extLst>
            <c:ext xmlns:c16="http://schemas.microsoft.com/office/drawing/2014/chart" uri="{C3380CC4-5D6E-409C-BE32-E72D297353CC}">
              <c16:uniqueId val="{00000004-3056-48C9-8291-390F685F77BD}"/>
            </c:ext>
          </c:extLst>
        </c:ser>
        <c:dLbls>
          <c:showLegendKey val="0"/>
          <c:showVal val="0"/>
          <c:showCatName val="0"/>
          <c:showSerName val="0"/>
          <c:showPercent val="0"/>
          <c:showBubbleSize val="0"/>
        </c:dLbls>
        <c:gapWidth val="219"/>
        <c:overlap val="-27"/>
        <c:axId val="1675379728"/>
        <c:axId val="1675376368"/>
      </c:barChart>
      <c:catAx>
        <c:axId val="167537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5376368"/>
        <c:crosses val="autoZero"/>
        <c:auto val="1"/>
        <c:lblAlgn val="ctr"/>
        <c:lblOffset val="100"/>
        <c:noMultiLvlLbl val="0"/>
      </c:catAx>
      <c:valAx>
        <c:axId val="167537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5379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mble.com/blog/remote-constructive-feedback/"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943101"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597AA140-182A-53BD-C8CA-FEB341A5F8F3}"/>
              </a:ext>
            </a:extLst>
          </p:cNvPr>
          <p:cNvSpPr txBox="1"/>
          <p:nvPr/>
        </p:nvSpPr>
        <p:spPr>
          <a:xfrm>
            <a:off x="1143000" y="3345600"/>
            <a:ext cx="9220200" cy="2031325"/>
          </a:xfrm>
          <a:prstGeom prst="rect">
            <a:avLst/>
          </a:prstGeom>
          <a:noFill/>
        </p:spPr>
        <p:txBody>
          <a:bodyPr wrap="square">
            <a:spAutoFit/>
          </a:bodyPr>
          <a:lstStyle/>
          <a:p>
            <a:r>
              <a:rPr lang="en-GB" dirty="0"/>
              <a:t>STUDENT NAME : MANISHA.S </a:t>
            </a:r>
          </a:p>
          <a:p>
            <a:endParaRPr lang="en-GB" dirty="0"/>
          </a:p>
          <a:p>
            <a:r>
              <a:rPr lang="en-GB" dirty="0"/>
              <a:t>REGISTER NO :312203070</a:t>
            </a:r>
          </a:p>
          <a:p>
            <a:endParaRPr lang="en-GB" dirty="0"/>
          </a:p>
          <a:p>
            <a:r>
              <a:rPr lang="en-GB" dirty="0"/>
              <a:t>DEPARTMENT : B.COM( CA ) 3</a:t>
            </a:r>
            <a:r>
              <a:rPr lang="en-GB" baseline="30000" dirty="0"/>
              <a:t>RD</a:t>
            </a:r>
            <a:r>
              <a:rPr lang="en-GB" dirty="0"/>
              <a:t> YEAR</a:t>
            </a:r>
          </a:p>
          <a:p>
            <a:endParaRPr lang="en-GB" dirty="0"/>
          </a:p>
          <a:p>
            <a:r>
              <a:rPr lang="en-GB" dirty="0"/>
              <a:t>COLLEGE : ASAN MEMORIAL ARTS AND SCIENCE  COLLEGE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Table 1">
            <a:extLst>
              <a:ext uri="{FF2B5EF4-FFF2-40B4-BE49-F238E27FC236}">
                <a16:creationId xmlns:a16="http://schemas.microsoft.com/office/drawing/2014/main" id="{E25C3BE6-FD02-3EDE-89D9-A821DB2CF622}"/>
              </a:ext>
            </a:extLst>
          </p:cNvPr>
          <p:cNvGraphicFramePr>
            <a:graphicFrameLocks noGrp="1"/>
          </p:cNvGraphicFramePr>
          <p:nvPr>
            <p:extLst>
              <p:ext uri="{D42A27DB-BD31-4B8C-83A1-F6EECF244321}">
                <p14:modId xmlns:p14="http://schemas.microsoft.com/office/powerpoint/2010/main" val="1777466880"/>
              </p:ext>
            </p:extLst>
          </p:nvPr>
        </p:nvGraphicFramePr>
        <p:xfrm>
          <a:off x="1447800" y="1447800"/>
          <a:ext cx="7315200" cy="3764760"/>
        </p:xfrm>
        <a:graphic>
          <a:graphicData uri="http://schemas.openxmlformats.org/drawingml/2006/table">
            <a:tbl>
              <a:tblPr/>
              <a:tblGrid>
                <a:gridCol w="2707016">
                  <a:extLst>
                    <a:ext uri="{9D8B030D-6E8A-4147-A177-3AD203B41FA5}">
                      <a16:colId xmlns:a16="http://schemas.microsoft.com/office/drawing/2014/main" val="2953567373"/>
                    </a:ext>
                  </a:extLst>
                </a:gridCol>
                <a:gridCol w="1560836">
                  <a:extLst>
                    <a:ext uri="{9D8B030D-6E8A-4147-A177-3AD203B41FA5}">
                      <a16:colId xmlns:a16="http://schemas.microsoft.com/office/drawing/2014/main" val="1864165327"/>
                    </a:ext>
                  </a:extLst>
                </a:gridCol>
                <a:gridCol w="483116">
                  <a:extLst>
                    <a:ext uri="{9D8B030D-6E8A-4147-A177-3AD203B41FA5}">
                      <a16:colId xmlns:a16="http://schemas.microsoft.com/office/drawing/2014/main" val="3297979225"/>
                    </a:ext>
                  </a:extLst>
                </a:gridCol>
                <a:gridCol w="464535">
                  <a:extLst>
                    <a:ext uri="{9D8B030D-6E8A-4147-A177-3AD203B41FA5}">
                      <a16:colId xmlns:a16="http://schemas.microsoft.com/office/drawing/2014/main" val="4075369448"/>
                    </a:ext>
                  </a:extLst>
                </a:gridCol>
                <a:gridCol w="1040558">
                  <a:extLst>
                    <a:ext uri="{9D8B030D-6E8A-4147-A177-3AD203B41FA5}">
                      <a16:colId xmlns:a16="http://schemas.microsoft.com/office/drawing/2014/main" val="167030981"/>
                    </a:ext>
                  </a:extLst>
                </a:gridCol>
                <a:gridCol w="1059139">
                  <a:extLst>
                    <a:ext uri="{9D8B030D-6E8A-4147-A177-3AD203B41FA5}">
                      <a16:colId xmlns:a16="http://schemas.microsoft.com/office/drawing/2014/main" val="1739215509"/>
                    </a:ext>
                  </a:extLst>
                </a:gridCol>
              </a:tblGrid>
              <a:tr h="250984">
                <a:tc>
                  <a:txBody>
                    <a:bodyPr/>
                    <a:lstStyle/>
                    <a:p>
                      <a:pPr algn="l" fontAlgn="b"/>
                      <a:r>
                        <a:rPr lang="en-IN" sz="1100" b="0" i="0" u="none" strike="noStrike">
                          <a:solidFill>
                            <a:srgbClr val="000000"/>
                          </a:solidFill>
                          <a:effectLst/>
                          <a:latin typeface="Aptos Narrow" panose="020B0004020202020204" pitchFamily="34" charset="0"/>
                        </a:rPr>
                        <a:t>GenderCode</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0" i="0" u="none" strike="noStrike">
                          <a:solidFill>
                            <a:srgbClr val="000000"/>
                          </a:solidFill>
                          <a:effectLst/>
                          <a:latin typeface="Aptos Narrow" panose="020B0004020202020204" pitchFamily="34" charset="0"/>
                        </a:rPr>
                        <a:t>(Multiple Items)</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420240341"/>
                  </a:ext>
                </a:extLst>
              </a:tr>
              <a:tr h="250984">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076586375"/>
                  </a:ext>
                </a:extLst>
              </a:tr>
              <a:tr h="250984">
                <a:tc>
                  <a:txBody>
                    <a:bodyPr/>
                    <a:lstStyle/>
                    <a:p>
                      <a:pPr algn="l" fontAlgn="b"/>
                      <a:r>
                        <a:rPr lang="en-IN" sz="1100" b="1" i="0" u="none" strike="noStrike">
                          <a:solidFill>
                            <a:srgbClr val="000000"/>
                          </a:solidFill>
                          <a:effectLst/>
                          <a:latin typeface="Aptos Narrow" panose="020B0004020202020204" pitchFamily="34" charset="0"/>
                        </a:rPr>
                        <a:t>Count of FirstName</a:t>
                      </a:r>
                    </a:p>
                  </a:txBody>
                  <a:tcPr marL="7620" marR="7620" marT="7620" marB="0" anchor="b">
                    <a:lnL>
                      <a:noFill/>
                    </a:lnL>
                    <a:lnR>
                      <a:noFill/>
                    </a:lnR>
                    <a:lnT>
                      <a:noFill/>
                    </a:lnT>
                    <a:lnB>
                      <a:noFill/>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Column Labels</a:t>
                      </a:r>
                    </a:p>
                  </a:txBody>
                  <a:tcPr marL="7620" marR="7620" marT="7620" marB="0" anchor="b">
                    <a:lnL>
                      <a:noFill/>
                    </a:lnL>
                    <a:lnR>
                      <a:noFill/>
                    </a:lnR>
                    <a:lnT>
                      <a:noFill/>
                    </a:lnT>
                    <a:lnB>
                      <a:noFill/>
                    </a:lnB>
                    <a:solidFill>
                      <a:srgbClr val="C0E6F5"/>
                    </a:solidFill>
                  </a:tcPr>
                </a:tc>
                <a:tc>
                  <a:txBody>
                    <a:bodyPr/>
                    <a:lstStyle/>
                    <a:p>
                      <a:pPr algn="l" fontAlgn="b"/>
                      <a:endParaRPr lang="en-IN"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C0E6F5"/>
                    </a:solidFill>
                  </a:tcPr>
                </a:tc>
                <a:tc>
                  <a:txBody>
                    <a:bodyPr/>
                    <a:lstStyle/>
                    <a:p>
                      <a:pPr algn="l" fontAlgn="b"/>
                      <a:endParaRPr lang="en-IN"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C0E6F5"/>
                    </a:solidFill>
                  </a:tcPr>
                </a:tc>
                <a:tc>
                  <a:txBody>
                    <a:bodyPr/>
                    <a:lstStyle/>
                    <a:p>
                      <a:pPr algn="l" fontAlgn="b"/>
                      <a:endParaRPr lang="en-IN"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C0E6F5"/>
                    </a:solidFill>
                  </a:tcPr>
                </a:tc>
                <a:tc>
                  <a:txBody>
                    <a:bodyPr/>
                    <a:lstStyle/>
                    <a:p>
                      <a:pPr algn="l" fontAlgn="b"/>
                      <a:endParaRPr lang="en-IN"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C0E6F5"/>
                    </a:solidFill>
                  </a:tcPr>
                </a:tc>
                <a:extLst>
                  <a:ext uri="{0D108BD9-81ED-4DB2-BD59-A6C34878D82A}">
                    <a16:rowId xmlns:a16="http://schemas.microsoft.com/office/drawing/2014/main" val="4106233162"/>
                  </a:ext>
                </a:extLst>
              </a:tr>
              <a:tr h="250984">
                <a:tc>
                  <a:txBody>
                    <a:bodyPr/>
                    <a:lstStyle/>
                    <a:p>
                      <a:pPr algn="l" fontAlgn="b"/>
                      <a:r>
                        <a:rPr lang="en-IN" sz="1100" b="1" i="0" u="none" strike="noStrike">
                          <a:solidFill>
                            <a:srgbClr val="000000"/>
                          </a:solidFill>
                          <a:effectLst/>
                          <a:latin typeface="Aptos Narrow" panose="020B0004020202020204" pitchFamily="34" charset="0"/>
                        </a:rPr>
                        <a:t>Row Labels</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HIGH</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LOW</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MED</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VERY HIGH </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Grand Total</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157807794"/>
                  </a:ext>
                </a:extLst>
              </a:tr>
              <a:tr h="250984">
                <a:tc>
                  <a:txBody>
                    <a:bodyPr/>
                    <a:lstStyle/>
                    <a:p>
                      <a:pPr algn="l" fontAlgn="b"/>
                      <a:r>
                        <a:rPr lang="en-IN" sz="1100" b="0" i="0" u="none" strike="noStrike">
                          <a:solidFill>
                            <a:srgbClr val="000000"/>
                          </a:solidFill>
                          <a:effectLst/>
                          <a:latin typeface="Aptos Narrow" panose="020B0004020202020204" pitchFamily="34" charset="0"/>
                        </a:rPr>
                        <a:t>BPC</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8</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19</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56</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12</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95</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extLst>
                  <a:ext uri="{0D108BD9-81ED-4DB2-BD59-A6C34878D82A}">
                    <a16:rowId xmlns:a16="http://schemas.microsoft.com/office/drawing/2014/main" val="865673336"/>
                  </a:ext>
                </a:extLst>
              </a:tr>
              <a:tr h="250984">
                <a:tc>
                  <a:txBody>
                    <a:bodyPr/>
                    <a:lstStyle/>
                    <a:p>
                      <a:pPr algn="l" fontAlgn="b"/>
                      <a:r>
                        <a:rPr lang="en-IN" sz="1100" b="0" i="0" u="none" strike="noStrike">
                          <a:solidFill>
                            <a:srgbClr val="000000"/>
                          </a:solidFill>
                          <a:effectLst/>
                          <a:latin typeface="Aptos Narrow" panose="020B0004020202020204" pitchFamily="34" charset="0"/>
                        </a:rPr>
                        <a:t>CCDR</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39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103</a:t>
                      </a:r>
                    </a:p>
                  </a:txBody>
                  <a:tcPr marL="7620" marR="7620" marT="7620" marB="0" anchor="b">
                    <a:lnL>
                      <a:noFill/>
                    </a:lnL>
                    <a:lnR>
                      <a:noFill/>
                    </a:lnR>
                    <a:lnT>
                      <a:noFill/>
                    </a:lnT>
                    <a:lnB>
                      <a:noFill/>
                    </a:lnB>
                    <a:noFill/>
                  </a:tcPr>
                </a:tc>
                <a:extLst>
                  <a:ext uri="{0D108BD9-81ED-4DB2-BD59-A6C34878D82A}">
                    <a16:rowId xmlns:a16="http://schemas.microsoft.com/office/drawing/2014/main" val="4174152922"/>
                  </a:ext>
                </a:extLst>
              </a:tr>
              <a:tr h="250984">
                <a:tc>
                  <a:txBody>
                    <a:bodyPr/>
                    <a:lstStyle/>
                    <a:p>
                      <a:pPr algn="l" fontAlgn="b"/>
                      <a:r>
                        <a:rPr lang="en-IN" sz="1100" b="0" i="0" u="none" strike="noStrike">
                          <a:solidFill>
                            <a:srgbClr val="000000"/>
                          </a:solidFill>
                          <a:effectLst/>
                          <a:latin typeface="Aptos Narrow" panose="020B0004020202020204" pitchFamily="34" charset="0"/>
                        </a:rPr>
                        <a:t>EW</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53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106</a:t>
                      </a:r>
                    </a:p>
                  </a:txBody>
                  <a:tcPr marL="7620" marR="7620" marT="7620" marB="0" anchor="b">
                    <a:lnL>
                      <a:noFill/>
                    </a:lnL>
                    <a:lnR>
                      <a:noFill/>
                    </a:lnR>
                    <a:lnT>
                      <a:noFill/>
                    </a:lnT>
                    <a:lnB>
                      <a:noFill/>
                    </a:lnB>
                    <a:noFill/>
                  </a:tcPr>
                </a:tc>
                <a:extLst>
                  <a:ext uri="{0D108BD9-81ED-4DB2-BD59-A6C34878D82A}">
                    <a16:rowId xmlns:a16="http://schemas.microsoft.com/office/drawing/2014/main" val="1647767487"/>
                  </a:ext>
                </a:extLst>
              </a:tr>
              <a:tr h="250984">
                <a:tc>
                  <a:txBody>
                    <a:bodyPr/>
                    <a:lstStyle/>
                    <a:p>
                      <a:pPr algn="l" fontAlgn="b"/>
                      <a:r>
                        <a:rPr lang="en-IN" sz="1100" b="0" i="0" u="none" strike="noStrike">
                          <a:solidFill>
                            <a:srgbClr val="000000"/>
                          </a:solidFill>
                          <a:effectLst/>
                          <a:latin typeface="Aptos Narrow" panose="020B0004020202020204" pitchFamily="34" charset="0"/>
                        </a:rPr>
                        <a:t>MSC</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72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116</a:t>
                      </a:r>
                    </a:p>
                  </a:txBody>
                  <a:tcPr marL="7620" marR="7620" marT="7620" marB="0" anchor="b">
                    <a:lnL>
                      <a:noFill/>
                    </a:lnL>
                    <a:lnR>
                      <a:noFill/>
                    </a:lnR>
                    <a:lnT>
                      <a:noFill/>
                    </a:lnT>
                    <a:lnB>
                      <a:noFill/>
                    </a:lnB>
                    <a:noFill/>
                  </a:tcPr>
                </a:tc>
                <a:extLst>
                  <a:ext uri="{0D108BD9-81ED-4DB2-BD59-A6C34878D82A}">
                    <a16:rowId xmlns:a16="http://schemas.microsoft.com/office/drawing/2014/main" val="4132125337"/>
                  </a:ext>
                </a:extLst>
              </a:tr>
              <a:tr h="250984">
                <a:tc>
                  <a:txBody>
                    <a:bodyPr/>
                    <a:lstStyle/>
                    <a:p>
                      <a:pPr algn="l" fontAlgn="b"/>
                      <a:r>
                        <a:rPr lang="en-IN" sz="1100" b="0" i="0" u="none" strike="noStrike">
                          <a:solidFill>
                            <a:srgbClr val="000000"/>
                          </a:solidFill>
                          <a:effectLst/>
                          <a:latin typeface="Aptos Narrow" panose="020B0004020202020204" pitchFamily="34" charset="0"/>
                        </a:rPr>
                        <a:t>NEL</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34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57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118</a:t>
                      </a:r>
                    </a:p>
                  </a:txBody>
                  <a:tcPr marL="7620" marR="7620" marT="7620" marB="0" anchor="b">
                    <a:lnL>
                      <a:noFill/>
                    </a:lnL>
                    <a:lnR>
                      <a:noFill/>
                    </a:lnR>
                    <a:lnT>
                      <a:noFill/>
                    </a:lnT>
                    <a:lnB>
                      <a:noFill/>
                    </a:lnB>
                    <a:noFill/>
                  </a:tcPr>
                </a:tc>
                <a:extLst>
                  <a:ext uri="{0D108BD9-81ED-4DB2-BD59-A6C34878D82A}">
                    <a16:rowId xmlns:a16="http://schemas.microsoft.com/office/drawing/2014/main" val="1207236573"/>
                  </a:ext>
                </a:extLst>
              </a:tr>
              <a:tr h="250984">
                <a:tc>
                  <a:txBody>
                    <a:bodyPr/>
                    <a:lstStyle/>
                    <a:p>
                      <a:pPr algn="l" fontAlgn="b"/>
                      <a:r>
                        <a:rPr lang="en-IN" sz="1100" b="0" i="0" u="none" strike="noStrike">
                          <a:solidFill>
                            <a:srgbClr val="000000"/>
                          </a:solidFill>
                          <a:effectLst/>
                          <a:latin typeface="Aptos Narrow" panose="020B0004020202020204" pitchFamily="34" charset="0"/>
                        </a:rPr>
                        <a:t>PL</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89</a:t>
                      </a:r>
                    </a:p>
                  </a:txBody>
                  <a:tcPr marL="7620" marR="7620" marT="7620" marB="0" anchor="b">
                    <a:lnL>
                      <a:noFill/>
                    </a:lnL>
                    <a:lnR>
                      <a:noFill/>
                    </a:lnR>
                    <a:lnT>
                      <a:noFill/>
                    </a:lnT>
                    <a:lnB>
                      <a:noFill/>
                    </a:lnB>
                    <a:noFill/>
                  </a:tcPr>
                </a:tc>
                <a:extLst>
                  <a:ext uri="{0D108BD9-81ED-4DB2-BD59-A6C34878D82A}">
                    <a16:rowId xmlns:a16="http://schemas.microsoft.com/office/drawing/2014/main" val="111112538"/>
                  </a:ext>
                </a:extLst>
              </a:tr>
              <a:tr h="250984">
                <a:tc>
                  <a:txBody>
                    <a:bodyPr/>
                    <a:lstStyle/>
                    <a:p>
                      <a:pPr algn="l" fontAlgn="b"/>
                      <a:r>
                        <a:rPr lang="en-IN" sz="1100" b="0" i="0" u="none" strike="noStrike">
                          <a:solidFill>
                            <a:srgbClr val="000000"/>
                          </a:solidFill>
                          <a:effectLst/>
                          <a:latin typeface="Aptos Narrow" panose="020B0004020202020204" pitchFamily="34" charset="0"/>
                        </a:rPr>
                        <a:t>PYZ</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103</a:t>
                      </a:r>
                    </a:p>
                  </a:txBody>
                  <a:tcPr marL="7620" marR="7620" marT="7620" marB="0" anchor="b">
                    <a:lnL>
                      <a:noFill/>
                    </a:lnL>
                    <a:lnR>
                      <a:noFill/>
                    </a:lnR>
                    <a:lnT>
                      <a:noFill/>
                    </a:lnT>
                    <a:lnB>
                      <a:noFill/>
                    </a:lnB>
                    <a:noFill/>
                  </a:tcPr>
                </a:tc>
                <a:extLst>
                  <a:ext uri="{0D108BD9-81ED-4DB2-BD59-A6C34878D82A}">
                    <a16:rowId xmlns:a16="http://schemas.microsoft.com/office/drawing/2014/main" val="174794994"/>
                  </a:ext>
                </a:extLst>
              </a:tr>
              <a:tr h="250984">
                <a:tc>
                  <a:txBody>
                    <a:bodyPr/>
                    <a:lstStyle/>
                    <a:p>
                      <a:pPr algn="l" fontAlgn="b"/>
                      <a:r>
                        <a:rPr lang="en-IN" sz="1100" b="0" i="0" u="none" strike="noStrike">
                          <a:solidFill>
                            <a:srgbClr val="000000"/>
                          </a:solidFill>
                          <a:effectLst/>
                          <a:latin typeface="Aptos Narrow" panose="020B0004020202020204" pitchFamily="34" charset="0"/>
                        </a:rPr>
                        <a:t>SVG</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53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110</a:t>
                      </a:r>
                    </a:p>
                  </a:txBody>
                  <a:tcPr marL="7620" marR="7620" marT="7620" marB="0" anchor="b">
                    <a:lnL>
                      <a:noFill/>
                    </a:lnL>
                    <a:lnR>
                      <a:noFill/>
                    </a:lnR>
                    <a:lnT>
                      <a:noFill/>
                    </a:lnT>
                    <a:lnB>
                      <a:noFill/>
                    </a:lnB>
                    <a:noFill/>
                  </a:tcPr>
                </a:tc>
                <a:extLst>
                  <a:ext uri="{0D108BD9-81ED-4DB2-BD59-A6C34878D82A}">
                    <a16:rowId xmlns:a16="http://schemas.microsoft.com/office/drawing/2014/main" val="8072810"/>
                  </a:ext>
                </a:extLst>
              </a:tr>
              <a:tr h="250984">
                <a:tc>
                  <a:txBody>
                    <a:bodyPr/>
                    <a:lstStyle/>
                    <a:p>
                      <a:pPr algn="l" fontAlgn="b"/>
                      <a:r>
                        <a:rPr lang="en-IN" sz="1100" b="0" i="0" u="none" strike="noStrike">
                          <a:solidFill>
                            <a:srgbClr val="000000"/>
                          </a:solidFill>
                          <a:effectLst/>
                          <a:latin typeface="Aptos Narrow" panose="020B0004020202020204" pitchFamily="34" charset="0"/>
                        </a:rPr>
                        <a:t>TNS</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32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97</a:t>
                      </a:r>
                    </a:p>
                  </a:txBody>
                  <a:tcPr marL="7620" marR="7620" marT="7620" marB="0" anchor="b">
                    <a:lnL>
                      <a:noFill/>
                    </a:lnL>
                    <a:lnR>
                      <a:noFill/>
                    </a:lnR>
                    <a:lnT>
                      <a:noFill/>
                    </a:lnT>
                    <a:lnB>
                      <a:noFill/>
                    </a:lnB>
                    <a:noFill/>
                  </a:tcPr>
                </a:tc>
                <a:extLst>
                  <a:ext uri="{0D108BD9-81ED-4DB2-BD59-A6C34878D82A}">
                    <a16:rowId xmlns:a16="http://schemas.microsoft.com/office/drawing/2014/main" val="1827264955"/>
                  </a:ext>
                </a:extLst>
              </a:tr>
              <a:tr h="250984">
                <a:tc>
                  <a:txBody>
                    <a:bodyPr/>
                    <a:lstStyle/>
                    <a:p>
                      <a:pPr algn="l" fontAlgn="b"/>
                      <a:r>
                        <a:rPr lang="en-IN" sz="1100" b="0" i="0" u="none" strike="noStrike">
                          <a:solidFill>
                            <a:srgbClr val="000000"/>
                          </a:solidFill>
                          <a:effectLst/>
                          <a:latin typeface="Aptos Narrow" panose="020B0004020202020204" pitchFamily="34" charset="0"/>
                        </a:rPr>
                        <a:t>WBL</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18</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24</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61</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111</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992902703"/>
                  </a:ext>
                </a:extLst>
              </a:tr>
              <a:tr h="250984">
                <a:tc>
                  <a:txBody>
                    <a:bodyPr/>
                    <a:lstStyle/>
                    <a:p>
                      <a:pPr algn="l" fontAlgn="b"/>
                      <a:r>
                        <a:rPr lang="en-IN" sz="1100" b="1" i="0" u="none" strike="noStrike">
                          <a:solidFill>
                            <a:srgbClr val="000000"/>
                          </a:solidFill>
                          <a:effectLst/>
                          <a:latin typeface="Aptos Narrow" panose="020B0004020202020204" pitchFamily="34" charset="0"/>
                        </a:rPr>
                        <a:t>Grand Total</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a:solidFill>
                            <a:srgbClr val="000000"/>
                          </a:solidFill>
                          <a:effectLst/>
                          <a:latin typeface="Aptos Narrow" panose="020B0004020202020204" pitchFamily="34" charset="0"/>
                        </a:rPr>
                        <a:t>140</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a:solidFill>
                            <a:srgbClr val="000000"/>
                          </a:solidFill>
                          <a:effectLst/>
                          <a:latin typeface="Aptos Narrow" panose="020B0004020202020204" pitchFamily="34" charset="0"/>
                        </a:rPr>
                        <a:t>275</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a:solidFill>
                            <a:srgbClr val="000000"/>
                          </a:solidFill>
                          <a:effectLst/>
                          <a:latin typeface="Aptos Narrow" panose="020B0004020202020204" pitchFamily="34" charset="0"/>
                        </a:rPr>
                        <a:t>533</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a:solidFill>
                            <a:srgbClr val="000000"/>
                          </a:solidFill>
                          <a:effectLst/>
                          <a:latin typeface="Aptos Narrow" panose="020B0004020202020204" pitchFamily="34" charset="0"/>
                        </a:rPr>
                        <a:t>100</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dirty="0">
                          <a:solidFill>
                            <a:srgbClr val="000000"/>
                          </a:solidFill>
                          <a:effectLst/>
                          <a:latin typeface="Aptos Narrow" panose="020B0004020202020204" pitchFamily="34" charset="0"/>
                        </a:rPr>
                        <a:t>1048</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extLst>
                  <a:ext uri="{0D108BD9-81ED-4DB2-BD59-A6C34878D82A}">
                    <a16:rowId xmlns:a16="http://schemas.microsoft.com/office/drawing/2014/main" val="38958231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2437A9C-B405-5306-EE0F-F18B2719BC8C}"/>
              </a:ext>
            </a:extLst>
          </p:cNvPr>
          <p:cNvGraphicFramePr>
            <a:graphicFrameLocks/>
          </p:cNvGraphicFramePr>
          <p:nvPr>
            <p:extLst>
              <p:ext uri="{D42A27DB-BD31-4B8C-83A1-F6EECF244321}">
                <p14:modId xmlns:p14="http://schemas.microsoft.com/office/powerpoint/2010/main" val="1010625188"/>
              </p:ext>
            </p:extLst>
          </p:nvPr>
        </p:nvGraphicFramePr>
        <p:xfrm>
          <a:off x="2133600" y="2053590"/>
          <a:ext cx="7090410" cy="27508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304801"/>
            <a:ext cx="10681335" cy="6894195"/>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The evaluation of workers' performance is directed toward two fundamental goals. The first of these is to create a measure that accurately assesses the level of an individual's performance on something called the job. The second is to create a performance measurement system that will advance one or more operational functions in an organization: personnel decisions, compensation policy, communication of organizational objectives, and facilitation of employee.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CD54-EE7C-3FB2-B1E8-00AC39C34156}"/>
              </a:ext>
            </a:extLst>
          </p:cNvPr>
          <p:cNvSpPr>
            <a:spLocks noGrp="1"/>
          </p:cNvSpPr>
          <p:nvPr>
            <p:ph type="ctrTitle"/>
          </p:nvPr>
        </p:nvSpPr>
        <p:spPr>
          <a:xfrm>
            <a:off x="838200" y="1143000"/>
            <a:ext cx="8086851" cy="984885"/>
          </a:xfrm>
        </p:spPr>
        <p:txBody>
          <a:bodyPr/>
          <a:lstStyle/>
          <a:p>
            <a:r>
              <a:rPr lang="en-GB" dirty="0">
                <a:latin typeface="Times New Roman" panose="02020603050405020304" pitchFamily="18" charset="0"/>
                <a:cs typeface="Times New Roman" panose="02020603050405020304" pitchFamily="18" charset="0"/>
              </a:rPr>
              <a:t>PROBLEM STATEMENT FOR EMPLOYEE PERFORMANCE ANALYSIS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9D8A3FF-F4FA-FE9C-7771-E4AEF2860838}"/>
              </a:ext>
            </a:extLst>
          </p:cNvPr>
          <p:cNvSpPr>
            <a:spLocks noGrp="1"/>
          </p:cNvSpPr>
          <p:nvPr>
            <p:ph type="subTitle" idx="4"/>
          </p:nvPr>
        </p:nvSpPr>
        <p:spPr>
          <a:xfrm>
            <a:off x="685800" y="2438400"/>
            <a:ext cx="9220200" cy="1661993"/>
          </a:xfrm>
        </p:spPr>
        <p:txBody>
          <a:bodyPr/>
          <a:lstStyle/>
          <a:p>
            <a:pPr marL="342900" indent="-342900" algn="l">
              <a:buFont typeface="+mj-lt"/>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Enables employee growth and development</a:t>
            </a:r>
          </a:p>
          <a:p>
            <a:pPr marL="342900" indent="-342900" algn="l">
              <a:buFont typeface="+mj-lt"/>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Create goal alignment and company growth</a:t>
            </a:r>
          </a:p>
          <a:p>
            <a:pPr marL="342900" indent="-342900" algn="l">
              <a:buFont typeface="+mj-lt"/>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Better understand your company performance</a:t>
            </a:r>
          </a:p>
          <a:p>
            <a:pPr marL="342900" indent="-342900" algn="l">
              <a:buFont typeface="+mj-lt"/>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Know who to build your culture around</a:t>
            </a:r>
          </a:p>
          <a:p>
            <a:pPr marL="342900" indent="-342900" algn="l">
              <a:buFont typeface="+mj-lt"/>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Create a fair culture of recognition</a:t>
            </a:r>
          </a:p>
          <a:p>
            <a:endParaRPr lang="en-IN" dirty="0"/>
          </a:p>
        </p:txBody>
      </p:sp>
    </p:spTree>
    <p:extLst>
      <p:ext uri="{BB962C8B-B14F-4D97-AF65-F5344CB8AC3E}">
        <p14:creationId xmlns:p14="http://schemas.microsoft.com/office/powerpoint/2010/main" val="29621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6B11-DFDD-283D-0766-BBBC92D0DDCC}"/>
              </a:ext>
            </a:extLst>
          </p:cNvPr>
          <p:cNvSpPr>
            <a:spLocks noGrp="1"/>
          </p:cNvSpPr>
          <p:nvPr>
            <p:ph type="ctrTitle"/>
          </p:nvPr>
        </p:nvSpPr>
        <p:spPr>
          <a:xfrm>
            <a:off x="1066800" y="685801"/>
            <a:ext cx="7929625" cy="492443"/>
          </a:xfrm>
        </p:spPr>
        <p:txBody>
          <a:bodyPr/>
          <a:lstStyle/>
          <a:p>
            <a:r>
              <a:rPr lang="en-GB" dirty="0"/>
              <a:t> PROJECT OVERVIEW </a:t>
            </a:r>
            <a:endParaRPr lang="en-IN" dirty="0"/>
          </a:p>
        </p:txBody>
      </p:sp>
      <p:sp>
        <p:nvSpPr>
          <p:cNvPr id="3" name="Subtitle 2">
            <a:extLst>
              <a:ext uri="{FF2B5EF4-FFF2-40B4-BE49-F238E27FC236}">
                <a16:creationId xmlns:a16="http://schemas.microsoft.com/office/drawing/2014/main" id="{AE4FFEA1-1CCE-F144-8449-0E793C679BAB}"/>
              </a:ext>
            </a:extLst>
          </p:cNvPr>
          <p:cNvSpPr>
            <a:spLocks noGrp="1"/>
          </p:cNvSpPr>
          <p:nvPr>
            <p:ph type="subTitle" idx="4"/>
          </p:nvPr>
        </p:nvSpPr>
        <p:spPr>
          <a:xfrm>
            <a:off x="914400" y="1828800"/>
            <a:ext cx="8686800" cy="3046988"/>
          </a:xfrm>
        </p:spPr>
        <p:txBody>
          <a:bodyPr/>
          <a:lstStyle/>
          <a:p>
            <a:r>
              <a:rPr lang="en-GB" b="0" i="0" dirty="0">
                <a:solidFill>
                  <a:srgbClr val="2B2B35"/>
                </a:solidFill>
                <a:effectLst/>
                <a:latin typeface="Inter"/>
              </a:rPr>
              <a:t>A performance review is a regulated assessment in which managers evaluate an employee’s work performance to identify their strengths and weaknesses, </a:t>
            </a:r>
            <a:r>
              <a:rPr lang="en-GB" b="0" i="0" u="none" strike="noStrike" dirty="0">
                <a:solidFill>
                  <a:srgbClr val="0073E6"/>
                </a:solidFill>
                <a:effectLst/>
                <a:latin typeface="Inter"/>
                <a:hlinkClick r:id="rId2"/>
              </a:rPr>
              <a:t>offer feedback</a:t>
            </a:r>
            <a:r>
              <a:rPr lang="en-GB" b="0" i="0" dirty="0">
                <a:solidFill>
                  <a:srgbClr val="2B2B35"/>
                </a:solidFill>
                <a:effectLst/>
                <a:latin typeface="Inter"/>
              </a:rPr>
              <a:t> and assist with goal setting.</a:t>
            </a:r>
          </a:p>
          <a:p>
            <a:endParaRPr lang="en-GB" dirty="0">
              <a:solidFill>
                <a:srgbClr val="2B2B35"/>
              </a:solidFill>
              <a:latin typeface="Inter"/>
            </a:endParaRPr>
          </a:p>
          <a:p>
            <a:endParaRPr lang="en-GB" b="0" i="0" dirty="0">
              <a:solidFill>
                <a:srgbClr val="2B2B35"/>
              </a:solidFill>
              <a:effectLst/>
              <a:latin typeface="Inter"/>
            </a:endParaRPr>
          </a:p>
          <a:p>
            <a:r>
              <a:rPr lang="en-GB" b="0" i="0" dirty="0">
                <a:solidFill>
                  <a:srgbClr val="2D2D2D"/>
                </a:solidFill>
                <a:effectLst/>
                <a:latin typeface="Indeed Sans"/>
              </a:rPr>
              <a:t>An employee performance evaluation, also known as a “performance review,” is a process used by organizations to give employees feedback on their job performance and formally document that performance. Although companies determine their own evaluation cycles, most conduct employee performance evaluations once per year.</a:t>
            </a:r>
            <a:endParaRPr lang="en-GB" b="0" i="0" dirty="0">
              <a:solidFill>
                <a:srgbClr val="2B2B35"/>
              </a:solidFill>
              <a:effectLst/>
              <a:latin typeface="Inter"/>
            </a:endParaRPr>
          </a:p>
          <a:p>
            <a:endParaRPr lang="en-GB" dirty="0">
              <a:solidFill>
                <a:srgbClr val="2B2B35"/>
              </a:solidFill>
              <a:latin typeface="Inter"/>
            </a:endParaRPr>
          </a:p>
          <a:p>
            <a:endParaRPr lang="en-IN" dirty="0"/>
          </a:p>
        </p:txBody>
      </p:sp>
      <p:grpSp>
        <p:nvGrpSpPr>
          <p:cNvPr id="4" name="object 2">
            <a:extLst>
              <a:ext uri="{FF2B5EF4-FFF2-40B4-BE49-F238E27FC236}">
                <a16:creationId xmlns:a16="http://schemas.microsoft.com/office/drawing/2014/main" id="{1A508DD8-B95E-BD0F-F580-32BFAE29C9C6}"/>
              </a:ext>
            </a:extLst>
          </p:cNvPr>
          <p:cNvGrpSpPr/>
          <p:nvPr/>
        </p:nvGrpSpPr>
        <p:grpSpPr>
          <a:xfrm>
            <a:off x="8658225" y="3581399"/>
            <a:ext cx="3076575" cy="2886075"/>
            <a:chOff x="8658225" y="2647950"/>
            <a:chExt cx="3533775" cy="3810000"/>
          </a:xfrm>
        </p:grpSpPr>
        <p:sp>
          <p:nvSpPr>
            <p:cNvPr id="5" name="object 3">
              <a:extLst>
                <a:ext uri="{FF2B5EF4-FFF2-40B4-BE49-F238E27FC236}">
                  <a16:creationId xmlns:a16="http://schemas.microsoft.com/office/drawing/2014/main" id="{8F5316C3-4D10-16E3-92C0-3F9AEF92B2B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A6DCE4FD-A8F8-56FF-0392-EF62FF0D863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FA5E980F-D82F-1310-B0E3-E25675F1A9D9}"/>
                </a:ext>
              </a:extLst>
            </p:cNvPr>
            <p:cNvPicPr/>
            <p:nvPr/>
          </p:nvPicPr>
          <p:blipFill>
            <a:blip r:embed="rId3"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80710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21 Employee Performance Metrics - AIHR">
            <a:extLst>
              <a:ext uri="{FF2B5EF4-FFF2-40B4-BE49-F238E27FC236}">
                <a16:creationId xmlns:a16="http://schemas.microsoft.com/office/drawing/2014/main" id="{81CAED16-769A-0037-16B2-E69AAF4F0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09800"/>
            <a:ext cx="74676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337452"/>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GB" sz="3600" dirty="0"/>
            </a:br>
            <a:br>
              <a:rPr lang="en-IN" sz="36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8" name="Table 7">
            <a:extLst>
              <a:ext uri="{FF2B5EF4-FFF2-40B4-BE49-F238E27FC236}">
                <a16:creationId xmlns:a16="http://schemas.microsoft.com/office/drawing/2014/main" id="{D939C30E-5317-83D0-A510-527D1017508C}"/>
              </a:ext>
            </a:extLst>
          </p:cNvPr>
          <p:cNvGraphicFramePr>
            <a:graphicFrameLocks noGrp="1"/>
          </p:cNvGraphicFramePr>
          <p:nvPr>
            <p:extLst>
              <p:ext uri="{D42A27DB-BD31-4B8C-83A1-F6EECF244321}">
                <p14:modId xmlns:p14="http://schemas.microsoft.com/office/powerpoint/2010/main" val="3638331346"/>
              </p:ext>
            </p:extLst>
          </p:nvPr>
        </p:nvGraphicFramePr>
        <p:xfrm>
          <a:off x="4572000" y="1295400"/>
          <a:ext cx="2695574" cy="3214210"/>
        </p:xfrm>
        <a:graphic>
          <a:graphicData uri="http://schemas.openxmlformats.org/drawingml/2006/table">
            <a:tbl>
              <a:tblPr/>
              <a:tblGrid>
                <a:gridCol w="2695574">
                  <a:extLst>
                    <a:ext uri="{9D8B030D-6E8A-4147-A177-3AD203B41FA5}">
                      <a16:colId xmlns:a16="http://schemas.microsoft.com/office/drawing/2014/main" val="38701341"/>
                    </a:ext>
                  </a:extLst>
                </a:gridCol>
              </a:tblGrid>
              <a:tr h="321421">
                <a:tc>
                  <a:txBody>
                    <a:bodyPr/>
                    <a:lstStyle/>
                    <a:p>
                      <a:pPr algn="l" fontAlgn="b"/>
                      <a:r>
                        <a:rPr lang="en-IN" sz="1000" b="0" i="0" u="none" strike="noStrike">
                          <a:solidFill>
                            <a:srgbClr val="000000"/>
                          </a:solidFill>
                          <a:effectLst/>
                          <a:latin typeface="Times New Roman" panose="02020603050405020304" pitchFamily="18" charset="0"/>
                        </a:rPr>
                        <a:t>PERFORMANCE LEVEL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4336140"/>
                  </a:ext>
                </a:extLst>
              </a:tr>
              <a:tr h="321421">
                <a:tc>
                  <a:txBody>
                    <a:bodyPr/>
                    <a:lstStyle/>
                    <a:p>
                      <a:pPr algn="l" fontAlgn="b"/>
                      <a:r>
                        <a:rPr lang="en-IN" sz="1000" b="0" i="0" u="none" strike="noStrike">
                          <a:solidFill>
                            <a:srgbClr val="000000"/>
                          </a:solidFill>
                          <a:effectLst/>
                          <a:latin typeface="Times New Roman" panose="02020603050405020304" pitchFamily="18"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2399234"/>
                  </a:ext>
                </a:extLst>
              </a:tr>
              <a:tr h="321421">
                <a:tc>
                  <a:txBody>
                    <a:bodyPr/>
                    <a:lstStyle/>
                    <a:p>
                      <a:pPr algn="l" fontAlgn="b"/>
                      <a:r>
                        <a:rPr lang="en-IN" sz="1000" b="0" i="0" u="none" strike="noStrike">
                          <a:solidFill>
                            <a:srgbClr val="000000"/>
                          </a:solidFill>
                          <a:effectLst/>
                          <a:latin typeface="Times New Roman" panose="02020603050405020304" pitchFamily="18"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5324406"/>
                  </a:ext>
                </a:extLst>
              </a:tr>
              <a:tr h="321421">
                <a:tc>
                  <a:txBody>
                    <a:bodyPr/>
                    <a:lstStyle/>
                    <a:p>
                      <a:pPr algn="l" fontAlgn="b"/>
                      <a:r>
                        <a:rPr lang="en-IN" sz="1100" b="0" i="0" u="none" strike="noStrike" dirty="0">
                          <a:solidFill>
                            <a:srgbClr val="000000"/>
                          </a:solidFill>
                          <a:effectLst/>
                          <a:latin typeface="Aptos Narrow" panose="020B0004020202020204" pitchFamily="34" charset="0"/>
                        </a:rPr>
                        <a:t>VERY HIGH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7101884"/>
                  </a:ext>
                </a:extLst>
              </a:tr>
              <a:tr h="321421">
                <a:tc>
                  <a:txBody>
                    <a:bodyPr/>
                    <a:lstStyle/>
                    <a:p>
                      <a:pPr algn="l" fontAlgn="b"/>
                      <a:r>
                        <a:rPr lang="en-IN" sz="1100" b="0" i="0" u="none" strike="noStrike" dirty="0">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1561622"/>
                  </a:ext>
                </a:extLst>
              </a:tr>
              <a:tr h="321421">
                <a:tc>
                  <a:txBody>
                    <a:bodyPr/>
                    <a:lstStyle/>
                    <a:p>
                      <a:pPr algn="l" fontAlgn="b"/>
                      <a:r>
                        <a:rPr lang="en-IN" sz="1100" b="0" i="0" u="none" strike="noStrike" dirty="0">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5057457"/>
                  </a:ext>
                </a:extLst>
              </a:tr>
              <a:tr h="321421">
                <a:tc>
                  <a:txBody>
                    <a:bodyPr/>
                    <a:lstStyle/>
                    <a:p>
                      <a:pPr algn="l" fontAlgn="b"/>
                      <a:r>
                        <a:rPr lang="en-IN" sz="1100" b="0" i="0" u="none" strike="noStrike" dirty="0">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8045785"/>
                  </a:ext>
                </a:extLst>
              </a:tr>
              <a:tr h="321421">
                <a:tc>
                  <a:txBody>
                    <a:bodyPr/>
                    <a:lstStyle/>
                    <a:p>
                      <a:pPr algn="l" fontAlgn="b"/>
                      <a:r>
                        <a:rPr lang="en-IN" sz="1100" b="0" i="0" u="none" strike="noStrike">
                          <a:solidFill>
                            <a:srgbClr val="000000"/>
                          </a:solidFill>
                          <a:effectLst/>
                          <a:latin typeface="Aptos Narrow" panose="020B000402020202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8759031"/>
                  </a:ext>
                </a:extLst>
              </a:tr>
              <a:tr h="321421">
                <a:tc>
                  <a:txBody>
                    <a:bodyPr/>
                    <a:lstStyle/>
                    <a:p>
                      <a:pPr algn="l" fontAlgn="b"/>
                      <a:r>
                        <a:rPr lang="en-IN" sz="1100" b="0" i="0" u="none" strike="noStrike">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5739049"/>
                  </a:ext>
                </a:extLst>
              </a:tr>
              <a:tr h="321421">
                <a:tc>
                  <a:txBody>
                    <a:bodyPr/>
                    <a:lstStyle/>
                    <a:p>
                      <a:pPr algn="l" fontAlgn="b"/>
                      <a:r>
                        <a:rPr lang="en-IN" sz="1100" b="0" i="0" u="none" strike="noStrike" dirty="0">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148052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8" name="Table 7">
            <a:extLst>
              <a:ext uri="{FF2B5EF4-FFF2-40B4-BE49-F238E27FC236}">
                <a16:creationId xmlns:a16="http://schemas.microsoft.com/office/drawing/2014/main" id="{F28B7EE7-75EF-476D-DDAD-0098F54ED4D0}"/>
              </a:ext>
            </a:extLst>
          </p:cNvPr>
          <p:cNvGraphicFramePr>
            <a:graphicFrameLocks noGrp="1"/>
          </p:cNvGraphicFramePr>
          <p:nvPr>
            <p:extLst>
              <p:ext uri="{D42A27DB-BD31-4B8C-83A1-F6EECF244321}">
                <p14:modId xmlns:p14="http://schemas.microsoft.com/office/powerpoint/2010/main" val="659423691"/>
              </p:ext>
            </p:extLst>
          </p:nvPr>
        </p:nvGraphicFramePr>
        <p:xfrm>
          <a:off x="3200400" y="2057400"/>
          <a:ext cx="3886200" cy="2633190"/>
        </p:xfrm>
        <a:graphic>
          <a:graphicData uri="http://schemas.openxmlformats.org/drawingml/2006/table">
            <a:tbl>
              <a:tblPr/>
              <a:tblGrid>
                <a:gridCol w="3886200">
                  <a:extLst>
                    <a:ext uri="{9D8B030D-6E8A-4147-A177-3AD203B41FA5}">
                      <a16:colId xmlns:a16="http://schemas.microsoft.com/office/drawing/2014/main" val="38701341"/>
                    </a:ext>
                  </a:extLst>
                </a:gridCol>
              </a:tblGrid>
              <a:tr h="263319">
                <a:tc>
                  <a:txBody>
                    <a:bodyPr/>
                    <a:lstStyle/>
                    <a:p>
                      <a:pPr algn="l" fontAlgn="b"/>
                      <a:r>
                        <a:rPr lang="en-IN" sz="1000" b="0" i="0" u="none" strike="noStrike">
                          <a:solidFill>
                            <a:srgbClr val="000000"/>
                          </a:solidFill>
                          <a:effectLst/>
                          <a:latin typeface="Times New Roman" panose="02020603050405020304" pitchFamily="18" charset="0"/>
                        </a:rPr>
                        <a:t>PERFORMANCE LEVEL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4336140"/>
                  </a:ext>
                </a:extLst>
              </a:tr>
              <a:tr h="263319">
                <a:tc>
                  <a:txBody>
                    <a:bodyPr/>
                    <a:lstStyle/>
                    <a:p>
                      <a:pPr algn="l" fontAlgn="b"/>
                      <a:r>
                        <a:rPr lang="en-IN" sz="1000" b="0" i="0" u="none" strike="noStrike">
                          <a:solidFill>
                            <a:srgbClr val="000000"/>
                          </a:solidFill>
                          <a:effectLst/>
                          <a:latin typeface="Times New Roman" panose="02020603050405020304" pitchFamily="18"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2399234"/>
                  </a:ext>
                </a:extLst>
              </a:tr>
              <a:tr h="263319">
                <a:tc>
                  <a:txBody>
                    <a:bodyPr/>
                    <a:lstStyle/>
                    <a:p>
                      <a:pPr algn="l" fontAlgn="b"/>
                      <a:r>
                        <a:rPr lang="en-IN" sz="1000" b="0" i="0" u="none" strike="noStrike">
                          <a:solidFill>
                            <a:srgbClr val="000000"/>
                          </a:solidFill>
                          <a:effectLst/>
                          <a:latin typeface="Times New Roman" panose="02020603050405020304" pitchFamily="18"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5324406"/>
                  </a:ext>
                </a:extLst>
              </a:tr>
              <a:tr h="263319">
                <a:tc>
                  <a:txBody>
                    <a:bodyPr/>
                    <a:lstStyle/>
                    <a:p>
                      <a:pPr algn="l" fontAlgn="b"/>
                      <a:r>
                        <a:rPr lang="en-IN" sz="1100" b="0" i="0" u="none" strike="noStrike" dirty="0">
                          <a:solidFill>
                            <a:srgbClr val="000000"/>
                          </a:solidFill>
                          <a:effectLst/>
                          <a:latin typeface="Aptos Narrow" panose="020B0004020202020204" pitchFamily="34" charset="0"/>
                        </a:rPr>
                        <a:t>VERY HIGH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7101884"/>
                  </a:ext>
                </a:extLst>
              </a:tr>
              <a:tr h="263319">
                <a:tc>
                  <a:txBody>
                    <a:bodyPr/>
                    <a:lstStyle/>
                    <a:p>
                      <a:pPr algn="l" fontAlgn="b"/>
                      <a:r>
                        <a:rPr lang="en-IN" sz="1100" b="0" i="0" u="none" strike="noStrike">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1561622"/>
                  </a:ext>
                </a:extLst>
              </a:tr>
              <a:tr h="263319">
                <a:tc>
                  <a:txBody>
                    <a:bodyPr/>
                    <a:lstStyle/>
                    <a:p>
                      <a:pPr algn="l" fontAlgn="b"/>
                      <a:r>
                        <a:rPr lang="en-IN" sz="1100" b="0" i="0" u="none" strike="noStrike">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5057457"/>
                  </a:ext>
                </a:extLst>
              </a:tr>
              <a:tr h="263319">
                <a:tc>
                  <a:txBody>
                    <a:bodyPr/>
                    <a:lstStyle/>
                    <a:p>
                      <a:pPr algn="l" fontAlgn="b"/>
                      <a:r>
                        <a:rPr lang="en-IN" sz="1100" b="0" i="0" u="none" strike="noStrike">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8045785"/>
                  </a:ext>
                </a:extLst>
              </a:tr>
              <a:tr h="263319">
                <a:tc>
                  <a:txBody>
                    <a:bodyPr/>
                    <a:lstStyle/>
                    <a:p>
                      <a:pPr algn="l" fontAlgn="b"/>
                      <a:r>
                        <a:rPr lang="en-IN" sz="1100" b="0" i="0" u="none" strike="noStrike">
                          <a:solidFill>
                            <a:srgbClr val="000000"/>
                          </a:solidFill>
                          <a:effectLst/>
                          <a:latin typeface="Aptos Narrow" panose="020B000402020202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8759031"/>
                  </a:ext>
                </a:extLst>
              </a:tr>
              <a:tr h="263319">
                <a:tc>
                  <a:txBody>
                    <a:bodyPr/>
                    <a:lstStyle/>
                    <a:p>
                      <a:pPr algn="l" fontAlgn="b"/>
                      <a:r>
                        <a:rPr lang="en-IN" sz="1100" b="0" i="0" u="none" strike="noStrike">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5739049"/>
                  </a:ext>
                </a:extLst>
              </a:tr>
              <a:tr h="263319">
                <a:tc>
                  <a:txBody>
                    <a:bodyPr/>
                    <a:lstStyle/>
                    <a:p>
                      <a:pPr algn="l" fontAlgn="b"/>
                      <a:r>
                        <a:rPr lang="en-IN" sz="1100" b="0" i="0" u="none" strike="noStrike" dirty="0">
                          <a:solidFill>
                            <a:srgbClr val="000000"/>
                          </a:solidFill>
                          <a:effectLst/>
                          <a:latin typeface="Aptos Narrow" panose="020B000402020202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1480526"/>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1884FE07-DCB2-1E2B-E76C-B6EF5F6F2050}"/>
              </a:ext>
            </a:extLst>
          </p:cNvPr>
          <p:cNvGraphicFramePr>
            <a:graphicFrameLocks noGrp="1"/>
          </p:cNvGraphicFramePr>
          <p:nvPr>
            <p:extLst>
              <p:ext uri="{D42A27DB-BD31-4B8C-83A1-F6EECF244321}">
                <p14:modId xmlns:p14="http://schemas.microsoft.com/office/powerpoint/2010/main" val="610162139"/>
              </p:ext>
            </p:extLst>
          </p:nvPr>
        </p:nvGraphicFramePr>
        <p:xfrm>
          <a:off x="2971800" y="2469356"/>
          <a:ext cx="6381751" cy="2743200"/>
        </p:xfrm>
        <a:graphic>
          <a:graphicData uri="http://schemas.openxmlformats.org/drawingml/2006/table">
            <a:tbl>
              <a:tblPr/>
              <a:tblGrid>
                <a:gridCol w="1726827">
                  <a:extLst>
                    <a:ext uri="{9D8B030D-6E8A-4147-A177-3AD203B41FA5}">
                      <a16:colId xmlns:a16="http://schemas.microsoft.com/office/drawing/2014/main" val="2301246731"/>
                    </a:ext>
                  </a:extLst>
                </a:gridCol>
                <a:gridCol w="1576667">
                  <a:extLst>
                    <a:ext uri="{9D8B030D-6E8A-4147-A177-3AD203B41FA5}">
                      <a16:colId xmlns:a16="http://schemas.microsoft.com/office/drawing/2014/main" val="3309021097"/>
                    </a:ext>
                  </a:extLst>
                </a:gridCol>
                <a:gridCol w="488016">
                  <a:extLst>
                    <a:ext uri="{9D8B030D-6E8A-4147-A177-3AD203B41FA5}">
                      <a16:colId xmlns:a16="http://schemas.microsoft.com/office/drawing/2014/main" val="3375636938"/>
                    </a:ext>
                  </a:extLst>
                </a:gridCol>
                <a:gridCol w="469247">
                  <a:extLst>
                    <a:ext uri="{9D8B030D-6E8A-4147-A177-3AD203B41FA5}">
                      <a16:colId xmlns:a16="http://schemas.microsoft.com/office/drawing/2014/main" val="3129723425"/>
                    </a:ext>
                  </a:extLst>
                </a:gridCol>
                <a:gridCol w="1051112">
                  <a:extLst>
                    <a:ext uri="{9D8B030D-6E8A-4147-A177-3AD203B41FA5}">
                      <a16:colId xmlns:a16="http://schemas.microsoft.com/office/drawing/2014/main" val="518000985"/>
                    </a:ext>
                  </a:extLst>
                </a:gridCol>
                <a:gridCol w="1069882">
                  <a:extLst>
                    <a:ext uri="{9D8B030D-6E8A-4147-A177-3AD203B41FA5}">
                      <a16:colId xmlns:a16="http://schemas.microsoft.com/office/drawing/2014/main" val="3106282536"/>
                    </a:ext>
                  </a:extLst>
                </a:gridCol>
              </a:tblGrid>
              <a:tr h="182880">
                <a:tc>
                  <a:txBody>
                    <a:bodyPr/>
                    <a:lstStyle/>
                    <a:p>
                      <a:pPr algn="l" fontAlgn="b"/>
                      <a:r>
                        <a:rPr lang="en-IN" sz="1100" b="0" i="0" u="none" strike="noStrike">
                          <a:solidFill>
                            <a:srgbClr val="000000"/>
                          </a:solidFill>
                          <a:effectLst/>
                          <a:latin typeface="Aptos Narrow" panose="020B0004020202020204" pitchFamily="34" charset="0"/>
                        </a:rPr>
                        <a:t>GenderCode</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0" i="0" u="none" strike="noStrike">
                          <a:solidFill>
                            <a:srgbClr val="000000"/>
                          </a:solidFill>
                          <a:effectLst/>
                          <a:latin typeface="Aptos Narrow" panose="020B0004020202020204" pitchFamily="34" charset="0"/>
                        </a:rPr>
                        <a:t>(Multiple Items)</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909460691"/>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494164799"/>
                  </a:ext>
                </a:extLst>
              </a:tr>
              <a:tr h="182880">
                <a:tc>
                  <a:txBody>
                    <a:bodyPr/>
                    <a:lstStyle/>
                    <a:p>
                      <a:pPr algn="l" fontAlgn="b"/>
                      <a:r>
                        <a:rPr lang="en-IN" sz="1100" b="1" i="0" u="none" strike="noStrike">
                          <a:solidFill>
                            <a:srgbClr val="000000"/>
                          </a:solidFill>
                          <a:effectLst/>
                          <a:latin typeface="Aptos Narrow" panose="020B0004020202020204" pitchFamily="34" charset="0"/>
                        </a:rPr>
                        <a:t>Count of FirstName</a:t>
                      </a:r>
                    </a:p>
                  </a:txBody>
                  <a:tcPr marL="7620" marR="7620" marT="7620" marB="0" anchor="b">
                    <a:lnL>
                      <a:noFill/>
                    </a:lnL>
                    <a:lnR>
                      <a:noFill/>
                    </a:lnR>
                    <a:lnT>
                      <a:noFill/>
                    </a:lnT>
                    <a:lnB>
                      <a:noFill/>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Column Labels</a:t>
                      </a:r>
                    </a:p>
                  </a:txBody>
                  <a:tcPr marL="7620" marR="7620" marT="7620" marB="0" anchor="b">
                    <a:lnL>
                      <a:noFill/>
                    </a:lnL>
                    <a:lnR>
                      <a:noFill/>
                    </a:lnR>
                    <a:lnT>
                      <a:noFill/>
                    </a:lnT>
                    <a:lnB>
                      <a:noFill/>
                    </a:lnB>
                    <a:solidFill>
                      <a:srgbClr val="C0E6F5"/>
                    </a:solidFill>
                  </a:tcPr>
                </a:tc>
                <a:tc>
                  <a:txBody>
                    <a:bodyPr/>
                    <a:lstStyle/>
                    <a:p>
                      <a:pPr algn="l" fontAlgn="b"/>
                      <a:endParaRPr lang="en-IN"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C0E6F5"/>
                    </a:solidFill>
                  </a:tcPr>
                </a:tc>
                <a:tc>
                  <a:txBody>
                    <a:bodyPr/>
                    <a:lstStyle/>
                    <a:p>
                      <a:pPr algn="l" fontAlgn="b"/>
                      <a:endParaRPr lang="en-IN"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C0E6F5"/>
                    </a:solidFill>
                  </a:tcPr>
                </a:tc>
                <a:tc>
                  <a:txBody>
                    <a:bodyPr/>
                    <a:lstStyle/>
                    <a:p>
                      <a:pPr algn="l" fontAlgn="b"/>
                      <a:endParaRPr lang="en-IN"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C0E6F5"/>
                    </a:solidFill>
                  </a:tcPr>
                </a:tc>
                <a:tc>
                  <a:txBody>
                    <a:bodyPr/>
                    <a:lstStyle/>
                    <a:p>
                      <a:pPr algn="l" fontAlgn="b"/>
                      <a:endParaRPr lang="en-IN" sz="1100" b="1"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rgbClr val="C0E6F5"/>
                    </a:solidFill>
                  </a:tcPr>
                </a:tc>
                <a:extLst>
                  <a:ext uri="{0D108BD9-81ED-4DB2-BD59-A6C34878D82A}">
                    <a16:rowId xmlns:a16="http://schemas.microsoft.com/office/drawing/2014/main" val="3572217114"/>
                  </a:ext>
                </a:extLst>
              </a:tr>
              <a:tr h="182880">
                <a:tc>
                  <a:txBody>
                    <a:bodyPr/>
                    <a:lstStyle/>
                    <a:p>
                      <a:pPr algn="l" fontAlgn="b"/>
                      <a:r>
                        <a:rPr lang="en-IN" sz="1100" b="1" i="0" u="none" strike="noStrike">
                          <a:solidFill>
                            <a:srgbClr val="000000"/>
                          </a:solidFill>
                          <a:effectLst/>
                          <a:latin typeface="Aptos Narrow" panose="020B0004020202020204" pitchFamily="34" charset="0"/>
                        </a:rPr>
                        <a:t>Row Labels</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HIGH</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LOW</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MED</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VERY HIGH </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Grand Total</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696824261"/>
                  </a:ext>
                </a:extLst>
              </a:tr>
              <a:tr h="182880">
                <a:tc>
                  <a:txBody>
                    <a:bodyPr/>
                    <a:lstStyle/>
                    <a:p>
                      <a:pPr algn="l" fontAlgn="b"/>
                      <a:r>
                        <a:rPr lang="en-IN" sz="1100" b="0" i="0" u="none" strike="noStrike">
                          <a:solidFill>
                            <a:srgbClr val="000000"/>
                          </a:solidFill>
                          <a:effectLst/>
                          <a:latin typeface="Aptos Narrow" panose="020B0004020202020204" pitchFamily="34" charset="0"/>
                        </a:rPr>
                        <a:t>BPC</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16</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34</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85</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150</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extLst>
                  <a:ext uri="{0D108BD9-81ED-4DB2-BD59-A6C34878D82A}">
                    <a16:rowId xmlns:a16="http://schemas.microsoft.com/office/drawing/2014/main" val="1054386989"/>
                  </a:ext>
                </a:extLst>
              </a:tr>
              <a:tr h="182880">
                <a:tc>
                  <a:txBody>
                    <a:bodyPr/>
                    <a:lstStyle/>
                    <a:p>
                      <a:pPr algn="l" fontAlgn="b"/>
                      <a:r>
                        <a:rPr lang="en-IN" sz="1100" b="0" i="0" u="none" strike="noStrike">
                          <a:solidFill>
                            <a:srgbClr val="000000"/>
                          </a:solidFill>
                          <a:effectLst/>
                          <a:latin typeface="Aptos Narrow" panose="020B0004020202020204" pitchFamily="34" charset="0"/>
                        </a:rPr>
                        <a:t>CCDR</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65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145</a:t>
                      </a:r>
                    </a:p>
                  </a:txBody>
                  <a:tcPr marL="7620" marR="7620" marT="7620" marB="0" anchor="b">
                    <a:lnL>
                      <a:noFill/>
                    </a:lnL>
                    <a:lnR>
                      <a:noFill/>
                    </a:lnR>
                    <a:lnT>
                      <a:noFill/>
                    </a:lnT>
                    <a:lnB>
                      <a:noFill/>
                    </a:lnB>
                    <a:noFill/>
                  </a:tcPr>
                </a:tc>
                <a:extLst>
                  <a:ext uri="{0D108BD9-81ED-4DB2-BD59-A6C34878D82A}">
                    <a16:rowId xmlns:a16="http://schemas.microsoft.com/office/drawing/2014/main" val="2072434791"/>
                  </a:ext>
                </a:extLst>
              </a:tr>
              <a:tr h="182880">
                <a:tc>
                  <a:txBody>
                    <a:bodyPr/>
                    <a:lstStyle/>
                    <a:p>
                      <a:pPr algn="l" fontAlgn="b"/>
                      <a:r>
                        <a:rPr lang="en-IN" sz="1100" b="0" i="0" u="none" strike="noStrike" dirty="0">
                          <a:solidFill>
                            <a:srgbClr val="000000"/>
                          </a:solidFill>
                          <a:effectLst/>
                          <a:latin typeface="Aptos Narrow" panose="020B0004020202020204" pitchFamily="34" charset="0"/>
                        </a:rPr>
                        <a:t>EW</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78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154</a:t>
                      </a:r>
                    </a:p>
                  </a:txBody>
                  <a:tcPr marL="7620" marR="7620" marT="7620" marB="0" anchor="b">
                    <a:lnL>
                      <a:noFill/>
                    </a:lnL>
                    <a:lnR>
                      <a:noFill/>
                    </a:lnR>
                    <a:lnT>
                      <a:noFill/>
                    </a:lnT>
                    <a:lnB>
                      <a:noFill/>
                    </a:lnB>
                    <a:noFill/>
                  </a:tcPr>
                </a:tc>
                <a:extLst>
                  <a:ext uri="{0D108BD9-81ED-4DB2-BD59-A6C34878D82A}">
                    <a16:rowId xmlns:a16="http://schemas.microsoft.com/office/drawing/2014/main" val="4177185023"/>
                  </a:ext>
                </a:extLst>
              </a:tr>
              <a:tr h="182880">
                <a:tc>
                  <a:txBody>
                    <a:bodyPr/>
                    <a:lstStyle/>
                    <a:p>
                      <a:pPr algn="l" fontAlgn="b"/>
                      <a:r>
                        <a:rPr lang="en-IN" sz="1100" b="0" i="0" u="none" strike="noStrike">
                          <a:solidFill>
                            <a:srgbClr val="000000"/>
                          </a:solidFill>
                          <a:effectLst/>
                          <a:latin typeface="Aptos Narrow" panose="020B0004020202020204" pitchFamily="34" charset="0"/>
                        </a:rPr>
                        <a:t>MSC</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39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92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157</a:t>
                      </a:r>
                    </a:p>
                  </a:txBody>
                  <a:tcPr marL="7620" marR="7620" marT="7620" marB="0" anchor="b">
                    <a:lnL>
                      <a:noFill/>
                    </a:lnL>
                    <a:lnR>
                      <a:noFill/>
                    </a:lnR>
                    <a:lnT>
                      <a:noFill/>
                    </a:lnT>
                    <a:lnB>
                      <a:noFill/>
                    </a:lnB>
                    <a:noFill/>
                  </a:tcPr>
                </a:tc>
                <a:extLst>
                  <a:ext uri="{0D108BD9-81ED-4DB2-BD59-A6C34878D82A}">
                    <a16:rowId xmlns:a16="http://schemas.microsoft.com/office/drawing/2014/main" val="2408955144"/>
                  </a:ext>
                </a:extLst>
              </a:tr>
              <a:tr h="182880">
                <a:tc>
                  <a:txBody>
                    <a:bodyPr/>
                    <a:lstStyle/>
                    <a:p>
                      <a:pPr algn="l" fontAlgn="b"/>
                      <a:r>
                        <a:rPr lang="en-IN" sz="1100" b="0" i="0" u="none" strike="noStrike">
                          <a:solidFill>
                            <a:srgbClr val="000000"/>
                          </a:solidFill>
                          <a:effectLst/>
                          <a:latin typeface="Aptos Narrow" panose="020B0004020202020204" pitchFamily="34" charset="0"/>
                        </a:rPr>
                        <a:t>NEL</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77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154</a:t>
                      </a:r>
                    </a:p>
                  </a:txBody>
                  <a:tcPr marL="7620" marR="7620" marT="7620" marB="0" anchor="b">
                    <a:lnL>
                      <a:noFill/>
                    </a:lnL>
                    <a:lnR>
                      <a:noFill/>
                    </a:lnR>
                    <a:lnT>
                      <a:noFill/>
                    </a:lnT>
                    <a:lnB>
                      <a:noFill/>
                    </a:lnB>
                    <a:noFill/>
                  </a:tcPr>
                </a:tc>
                <a:extLst>
                  <a:ext uri="{0D108BD9-81ED-4DB2-BD59-A6C34878D82A}">
                    <a16:rowId xmlns:a16="http://schemas.microsoft.com/office/drawing/2014/main" val="3567376800"/>
                  </a:ext>
                </a:extLst>
              </a:tr>
              <a:tr h="182880">
                <a:tc>
                  <a:txBody>
                    <a:bodyPr/>
                    <a:lstStyle/>
                    <a:p>
                      <a:pPr algn="l" fontAlgn="b"/>
                      <a:r>
                        <a:rPr lang="en-IN" sz="1100" b="0" i="0" u="none" strike="noStrike">
                          <a:solidFill>
                            <a:srgbClr val="000000"/>
                          </a:solidFill>
                          <a:effectLst/>
                          <a:latin typeface="Aptos Narrow" panose="020B0004020202020204" pitchFamily="34" charset="0"/>
                        </a:rPr>
                        <a:t>PL</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33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69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143</a:t>
                      </a:r>
                    </a:p>
                  </a:txBody>
                  <a:tcPr marL="7620" marR="7620" marT="7620" marB="0" anchor="b">
                    <a:lnL>
                      <a:noFill/>
                    </a:lnL>
                    <a:lnR>
                      <a:noFill/>
                    </a:lnR>
                    <a:lnT>
                      <a:noFill/>
                    </a:lnT>
                    <a:lnB>
                      <a:noFill/>
                    </a:lnB>
                    <a:noFill/>
                  </a:tcPr>
                </a:tc>
                <a:extLst>
                  <a:ext uri="{0D108BD9-81ED-4DB2-BD59-A6C34878D82A}">
                    <a16:rowId xmlns:a16="http://schemas.microsoft.com/office/drawing/2014/main" val="424441532"/>
                  </a:ext>
                </a:extLst>
              </a:tr>
              <a:tr h="182880">
                <a:tc>
                  <a:txBody>
                    <a:bodyPr/>
                    <a:lstStyle/>
                    <a:p>
                      <a:pPr algn="l" fontAlgn="b"/>
                      <a:r>
                        <a:rPr lang="en-IN" sz="1100" b="0" i="0" u="none" strike="noStrike">
                          <a:solidFill>
                            <a:srgbClr val="000000"/>
                          </a:solidFill>
                          <a:effectLst/>
                          <a:latin typeface="Aptos Narrow" panose="020B0004020202020204" pitchFamily="34" charset="0"/>
                        </a:rPr>
                        <a:t>PYZ</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75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157</a:t>
                      </a:r>
                    </a:p>
                  </a:txBody>
                  <a:tcPr marL="7620" marR="7620" marT="7620" marB="0" anchor="b">
                    <a:lnL>
                      <a:noFill/>
                    </a:lnL>
                    <a:lnR>
                      <a:noFill/>
                    </a:lnR>
                    <a:lnT>
                      <a:noFill/>
                    </a:lnT>
                    <a:lnB>
                      <a:noFill/>
                    </a:lnB>
                    <a:noFill/>
                  </a:tcPr>
                </a:tc>
                <a:extLst>
                  <a:ext uri="{0D108BD9-81ED-4DB2-BD59-A6C34878D82A}">
                    <a16:rowId xmlns:a16="http://schemas.microsoft.com/office/drawing/2014/main" val="3496071202"/>
                  </a:ext>
                </a:extLst>
              </a:tr>
              <a:tr h="182880">
                <a:tc>
                  <a:txBody>
                    <a:bodyPr/>
                    <a:lstStyle/>
                    <a:p>
                      <a:pPr algn="l" fontAlgn="b"/>
                      <a:r>
                        <a:rPr lang="en-IN" sz="1100" b="0" i="0" u="none" strike="noStrike">
                          <a:solidFill>
                            <a:srgbClr val="000000"/>
                          </a:solidFill>
                          <a:effectLst/>
                          <a:latin typeface="Aptos Narrow" panose="020B0004020202020204" pitchFamily="34" charset="0"/>
                        </a:rPr>
                        <a:t>SVG</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82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167</a:t>
                      </a:r>
                    </a:p>
                  </a:txBody>
                  <a:tcPr marL="7620" marR="7620" marT="7620" marB="0" anchor="b">
                    <a:lnL>
                      <a:noFill/>
                    </a:lnL>
                    <a:lnR>
                      <a:noFill/>
                    </a:lnR>
                    <a:lnT>
                      <a:noFill/>
                    </a:lnT>
                    <a:lnB>
                      <a:noFill/>
                    </a:lnB>
                    <a:noFill/>
                  </a:tcPr>
                </a:tc>
                <a:extLst>
                  <a:ext uri="{0D108BD9-81ED-4DB2-BD59-A6C34878D82A}">
                    <a16:rowId xmlns:a16="http://schemas.microsoft.com/office/drawing/2014/main" val="1163654844"/>
                  </a:ext>
                </a:extLst>
              </a:tr>
              <a:tr h="182880">
                <a:tc>
                  <a:txBody>
                    <a:bodyPr/>
                    <a:lstStyle/>
                    <a:p>
                      <a:pPr algn="l" fontAlgn="b"/>
                      <a:r>
                        <a:rPr lang="en-IN" sz="1100" b="0" i="0" u="none" strike="noStrike">
                          <a:solidFill>
                            <a:srgbClr val="000000"/>
                          </a:solidFill>
                          <a:effectLst/>
                          <a:latin typeface="Aptos Narrow" panose="020B0004020202020204" pitchFamily="34" charset="0"/>
                        </a:rPr>
                        <a:t>TNS</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21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45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71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150</a:t>
                      </a:r>
                    </a:p>
                  </a:txBody>
                  <a:tcPr marL="7620" marR="7620" marT="7620" marB="0" anchor="b">
                    <a:lnL>
                      <a:noFill/>
                    </a:lnL>
                    <a:lnR>
                      <a:noFill/>
                    </a:lnR>
                    <a:lnT>
                      <a:noFill/>
                    </a:lnT>
                    <a:lnB>
                      <a:noFill/>
                    </a:lnB>
                    <a:noFill/>
                  </a:tcPr>
                </a:tc>
                <a:extLst>
                  <a:ext uri="{0D108BD9-81ED-4DB2-BD59-A6C34878D82A}">
                    <a16:rowId xmlns:a16="http://schemas.microsoft.com/office/drawing/2014/main" val="1453573026"/>
                  </a:ext>
                </a:extLst>
              </a:tr>
              <a:tr h="182880">
                <a:tc>
                  <a:txBody>
                    <a:bodyPr/>
                    <a:lstStyle/>
                    <a:p>
                      <a:pPr algn="l" fontAlgn="b"/>
                      <a:r>
                        <a:rPr lang="en-IN" sz="1100" b="0" i="0" u="none" strike="noStrike">
                          <a:solidFill>
                            <a:srgbClr val="000000"/>
                          </a:solidFill>
                          <a:effectLst/>
                          <a:latin typeface="Aptos Narrow" panose="020B0004020202020204" pitchFamily="34" charset="0"/>
                        </a:rPr>
                        <a:t>WBL</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25</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34</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84</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13</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156</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074623635"/>
                  </a:ext>
                </a:extLst>
              </a:tr>
              <a:tr h="182880">
                <a:tc>
                  <a:txBody>
                    <a:bodyPr/>
                    <a:lstStyle/>
                    <a:p>
                      <a:pPr algn="l" fontAlgn="b"/>
                      <a:r>
                        <a:rPr lang="en-IN" sz="1100" b="1" i="0" u="none" strike="noStrike">
                          <a:solidFill>
                            <a:srgbClr val="000000"/>
                          </a:solidFill>
                          <a:effectLst/>
                          <a:latin typeface="Aptos Narrow" panose="020B0004020202020204" pitchFamily="34" charset="0"/>
                        </a:rPr>
                        <a:t>Grand Total</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a:solidFill>
                            <a:srgbClr val="000000"/>
                          </a:solidFill>
                          <a:effectLst/>
                          <a:latin typeface="Aptos Narrow" panose="020B0004020202020204" pitchFamily="34" charset="0"/>
                        </a:rPr>
                        <a:t>220</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a:solidFill>
                            <a:srgbClr val="000000"/>
                          </a:solidFill>
                          <a:effectLst/>
                          <a:latin typeface="Aptos Narrow" panose="020B0004020202020204" pitchFamily="34" charset="0"/>
                        </a:rPr>
                        <a:t>398</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a:solidFill>
                            <a:srgbClr val="000000"/>
                          </a:solidFill>
                          <a:effectLst/>
                          <a:latin typeface="Aptos Narrow" panose="020B0004020202020204" pitchFamily="34" charset="0"/>
                        </a:rPr>
                        <a:t>778</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a:solidFill>
                            <a:srgbClr val="000000"/>
                          </a:solidFill>
                          <a:effectLst/>
                          <a:latin typeface="Aptos Narrow" panose="020B0004020202020204" pitchFamily="34" charset="0"/>
                        </a:rPr>
                        <a:t>137</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dirty="0">
                          <a:solidFill>
                            <a:srgbClr val="000000"/>
                          </a:solidFill>
                          <a:effectLst/>
                          <a:latin typeface="Aptos Narrow" panose="020B0004020202020204" pitchFamily="34" charset="0"/>
                        </a:rPr>
                        <a:t>1533</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extLst>
                  <a:ext uri="{0D108BD9-81ED-4DB2-BD59-A6C34878D82A}">
                    <a16:rowId xmlns:a16="http://schemas.microsoft.com/office/drawing/2014/main" val="299595731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504</Words>
  <Application>Microsoft Office PowerPoint</Application>
  <PresentationFormat>Widescreen</PresentationFormat>
  <Paragraphs>222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 Narrow</vt:lpstr>
      <vt:lpstr>Arial</vt:lpstr>
      <vt:lpstr>Calibri</vt:lpstr>
      <vt:lpstr>Indeed Sans</vt:lpstr>
      <vt:lpstr>Inter</vt:lpstr>
      <vt:lpstr>Roboto</vt:lpstr>
      <vt:lpstr>Times New Roman</vt:lpstr>
      <vt:lpstr>Trebuchet MS</vt:lpstr>
      <vt:lpstr>Office Theme</vt:lpstr>
      <vt:lpstr>Employee Data Analysis using Excel  </vt:lpstr>
      <vt:lpstr>PROJECT TITLE</vt:lpstr>
      <vt:lpstr>AGENDA</vt:lpstr>
      <vt:lpstr>PROBLEM STATEMENT FOR EMPLOYEE PERFORMANCE ANALYSIS </vt:lpstr>
      <vt:lpstr> PROJECT OVERVIEW </vt:lpstr>
      <vt:lpstr>WHO ARE THE END USERS?</vt:lpstr>
      <vt:lpstr>OUR SOLUTION AND ITS VALUE PROPOSITION     </vt:lpstr>
      <vt:lpstr>Dataset Description</vt:lpstr>
      <vt:lpstr>THE "WOW" IN OUR SOLUTION</vt:lpstr>
      <vt:lpstr>PowerPoint Presentation</vt:lpstr>
      <vt:lpstr>RESULTS</vt:lpstr>
      <vt:lpstr>Conclusion: The evaluation of workers' performance is directed toward two fundamental goals. The first of these is to create a measure that accurately assesses the level of an individual's performance on something called the job. The second is to create a performance measurement system that will advance one or more operational functions in an organization: personnel decisions, compensation policy, communication of organizational objectives, and facilitation of employee.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Auro Sahu</cp:lastModifiedBy>
  <cp:revision>14</cp:revision>
  <dcterms:created xsi:type="dcterms:W3CDTF">2024-03-29T15:07:22Z</dcterms:created>
  <dcterms:modified xsi:type="dcterms:W3CDTF">2024-10-06T14:44:46Z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