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  <p:sldMasterId id="2147483782" r:id="rId2"/>
    <p:sldMasterId id="2147483829" r:id="rId3"/>
    <p:sldMasterId id="2147483871" r:id="rId4"/>
    <p:sldMasterId id="2147483949" r:id="rId5"/>
  </p:sldMasterIdLst>
  <p:sldIdLst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98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36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55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9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1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0D20-8DEE-54C0-C728-C0586EDA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77D1-C1D1-58DF-5B9E-11C21D6C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2802-E8C3-40C2-C946-FEC33A03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15BB-8340-8AD5-16AE-E0090BB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1127-F116-11CC-3562-F164FC7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DC77-F9C4-7DD1-8C87-BC23F35E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635E-A9DC-3705-AD00-76D35D78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DBBA-CDE8-512A-CE91-F8BFA22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ECEA-39C0-E754-B580-9D8BC8F4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AFE9-2673-9D00-CBB1-1B8D26CC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41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5168-C1EB-772A-5B81-452E698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11E0-B8FE-470F-47BF-387E1573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B377-5ADE-E741-84EB-91BD11E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6BF4-C0E8-F992-320E-3115304A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CE07-6068-D5D5-09BA-04622552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95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A09-2EF2-2F43-513B-C9B3F749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B889-49E9-26D7-131D-6B41FA7C3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44B9-DE88-FB2B-1070-8F91931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D91B-8359-1AD4-0A69-BB878CE5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3C6F3-2B14-5859-61E5-56D355E0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A617-D7BA-A5C5-397B-EF708AF7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9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B329-FE66-BF42-AC12-199D6070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256E-3E24-9647-E5CC-8717FC3E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7467D-9033-33BD-5F5F-52E93EA4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62B48-9D12-9B01-BF34-67FF6A262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BF03-03DC-1BF2-7DAE-49D945183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021F3-87B0-4FBB-49C1-680A355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76F7B-2882-E4A7-8477-1630572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0FA7-9F77-4D98-E6E2-77FD4E3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55F4-9F37-B222-DB39-55CD9EBE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4ABFC-7854-23C7-2520-D903AF3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19025-A0A2-3B71-3D74-1E29DFEE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1321-E346-1DB1-76F4-3021ABC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2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15ED7-F520-84D4-88D8-3166912E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923EE-58F8-A7FE-B57A-20E6B581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0ED9-0D48-32B9-4B1B-C8DCC35D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10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1B0-B96B-1204-65F4-307FF780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1D2B-741C-42B1-F4EA-1449ECBE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E2EB0-4F99-A7FD-4A3B-F17444D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3030-F090-AF35-2B40-FE2AC33B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D9439-5854-E92D-A507-9E112B44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4E49-BE6F-AF6E-10D1-21AE6694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1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46D-CAC9-DC32-54E4-73BC5420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410E-8F7F-07FB-C6D5-3D15161F2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D577-2972-B7C3-CA9F-1BA4064C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EBAC-87B0-31E8-F085-E1B24B0E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DCAA-1881-60DC-BF73-CEA0F45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3B45-A7AA-D0C5-F255-59D485F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AA57-DE0F-9F75-82AA-C97864DE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CE7C-6727-6CC3-FBC0-A6261960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2FA2-181B-5568-36E2-F5DB695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F159-660C-FFEF-49AA-4A8E8344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F30C-60E4-6BFC-EE15-84BEAA5C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0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2942-16B7-640B-6653-D4307DB2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50F5-74A6-8D39-8236-B5BC41856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6036-8B67-6885-A616-1608ADED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0E99-E09E-5729-EE4A-048FB190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FA78-02BF-98EE-B62B-80D5FF4A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3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05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8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0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4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7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1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931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3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8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96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69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507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7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733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15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5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1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51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62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4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2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6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4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15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50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2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02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195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99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3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165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99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5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38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677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66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4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874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99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89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80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87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6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F64F2-BD9C-D1D5-D4CB-093AF8FE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B587-57AA-70EB-737C-C548E079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9A68-C16B-B0CC-36F4-A44D948DC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305D-B4B7-7374-E00C-37CD17EF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509A-A64D-8BE8-8DB3-5B8DE210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ook-aesthetic-books-old-books-open-books-1387022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725">
              <a:srgbClr val="C2BDB4"/>
            </a:gs>
            <a:gs pos="48600">
              <a:srgbClr val="BDB6AB"/>
            </a:gs>
            <a:gs pos="0">
              <a:schemeClr val="bg2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784CF-E0C2-3966-9338-82431D53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50" y="0"/>
            <a:ext cx="120777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70DAA5-5CEB-5117-EA74-5B9123DCA3E9}"/>
              </a:ext>
            </a:extLst>
          </p:cNvPr>
          <p:cNvSpPr/>
          <p:nvPr/>
        </p:nvSpPr>
        <p:spPr>
          <a:xfrm>
            <a:off x="2981200" y="1396936"/>
            <a:ext cx="5958299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B051C-6716-DDBC-61FC-5F4979C30D5E}"/>
              </a:ext>
            </a:extLst>
          </p:cNvPr>
          <p:cNvSpPr txBox="1"/>
          <p:nvPr/>
        </p:nvSpPr>
        <p:spPr>
          <a:xfrm>
            <a:off x="3480619" y="2803290"/>
            <a:ext cx="4768645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sz="3200" b="1" u="sng" dirty="0">
                <a:solidFill>
                  <a:srgbClr val="00B0F0"/>
                </a:solidFill>
              </a:rPr>
              <a:t>     </a:t>
            </a:r>
            <a:r>
              <a:rPr lang="en" sz="3200" b="1" u="sng" dirty="0">
                <a:solidFill>
                  <a:schemeClr val="accent5"/>
                </a:solidFill>
              </a:rPr>
              <a:t>Presentedby : -</a:t>
            </a:r>
          </a:p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  Manish Rajak   </a:t>
            </a:r>
          </a:p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  Aman Patel</a:t>
            </a:r>
            <a:r>
              <a:rPr lang="e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  </a:t>
            </a:r>
            <a:br>
              <a:rPr lang="en" sz="3200" dirty="0">
                <a:solidFill>
                  <a:srgbClr val="002060"/>
                </a:solidFill>
              </a:rPr>
            </a:br>
            <a:r>
              <a:rPr lang="en" sz="3200" dirty="0">
                <a:solidFill>
                  <a:srgbClr val="002060"/>
                </a:solidFill>
              </a:rPr>
              <a:t>      </a:t>
            </a:r>
            <a:r>
              <a:rPr lang="en-IN" sz="3200" b="1" dirty="0">
                <a:solidFill>
                  <a:srgbClr val="002060"/>
                </a:solidFill>
              </a:rPr>
              <a:t>Mohamed Athif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8019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1F8678-F1BA-D94B-9236-81D27793BD54}"/>
              </a:ext>
            </a:extLst>
          </p:cNvPr>
          <p:cNvSpPr txBox="1"/>
          <p:nvPr/>
        </p:nvSpPr>
        <p:spPr>
          <a:xfrm>
            <a:off x="500039" y="1571605"/>
            <a:ext cx="5057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is highest among customers who are </a:t>
            </a:r>
            <a:r>
              <a:rPr lang="en-US" b="1" dirty="0"/>
              <a:t>Graduates</a:t>
            </a:r>
            <a:r>
              <a:rPr lang="en-US" dirty="0"/>
              <a:t> and </a:t>
            </a:r>
            <a:r>
              <a:rPr lang="en-US" b="1" dirty="0"/>
              <a:t>Divorced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b="1" dirty="0"/>
              <a:t> Lowest</a:t>
            </a:r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 is seen in </a:t>
            </a:r>
            <a:r>
              <a:rPr lang="en-US" b="1" dirty="0"/>
              <a:t>Basic</a:t>
            </a:r>
            <a:r>
              <a:rPr lang="en-US" dirty="0"/>
              <a:t> </a:t>
            </a:r>
            <a:r>
              <a:rPr lang="en-US" b="1" dirty="0"/>
              <a:t>education</a:t>
            </a:r>
            <a:r>
              <a:rPr lang="en-US" dirty="0"/>
              <a:t> and </a:t>
            </a:r>
            <a:r>
              <a:rPr lang="en-US" b="1" dirty="0"/>
              <a:t>Married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Overall, customers with </a:t>
            </a:r>
            <a:r>
              <a:rPr lang="en-US" b="1" dirty="0"/>
              <a:t>higher</a:t>
            </a:r>
            <a:r>
              <a:rPr lang="en-US" dirty="0"/>
              <a:t> </a:t>
            </a:r>
            <a:r>
              <a:rPr lang="en-US" b="1" dirty="0"/>
              <a:t>education</a:t>
            </a:r>
            <a:r>
              <a:rPr lang="en-US" dirty="0"/>
              <a:t> levels (</a:t>
            </a:r>
            <a:r>
              <a:rPr lang="en-US" b="1" dirty="0"/>
              <a:t>Graduation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Master</a:t>
            </a:r>
            <a:r>
              <a:rPr lang="en-US" dirty="0"/>
              <a:t>) respond better to campaigns.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134BE-BE75-EA4F-2EA8-4CB2B39CE0A3}"/>
              </a:ext>
            </a:extLst>
          </p:cNvPr>
          <p:cNvSpPr/>
          <p:nvPr/>
        </p:nvSpPr>
        <p:spPr>
          <a:xfrm>
            <a:off x="729348" y="615432"/>
            <a:ext cx="274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50CEF-AE1C-85E1-60D1-4F9492CE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65" y="171456"/>
            <a:ext cx="6657974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4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A6F35-7523-AD72-1E6F-5DE86892518B}"/>
              </a:ext>
            </a:extLst>
          </p:cNvPr>
          <p:cNvSpPr txBox="1"/>
          <p:nvPr/>
        </p:nvSpPr>
        <p:spPr>
          <a:xfrm>
            <a:off x="685783" y="1643048"/>
            <a:ext cx="504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Customers spend the most on </a:t>
            </a:r>
            <a:r>
              <a:rPr lang="en-US" b="1" dirty="0"/>
              <a:t>Wine</a:t>
            </a:r>
            <a:r>
              <a:rPr lang="en-US" dirty="0"/>
              <a:t>, followed by </a:t>
            </a:r>
            <a:r>
              <a:rPr lang="en-US" b="1" dirty="0"/>
              <a:t>Meat</a:t>
            </a:r>
            <a:r>
              <a:rPr lang="en-US" dirty="0"/>
              <a:t> </a:t>
            </a:r>
            <a:r>
              <a:rPr lang="en-US" b="1" dirty="0"/>
              <a:t>products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</a:t>
            </a:r>
            <a:r>
              <a:rPr lang="en-US" b="1" dirty="0"/>
              <a:t>Gold and Fruits </a:t>
            </a:r>
            <a:r>
              <a:rPr lang="en-US" dirty="0"/>
              <a:t>have the </a:t>
            </a:r>
            <a:r>
              <a:rPr lang="en-US" b="1" dirty="0"/>
              <a:t>lowest</a:t>
            </a:r>
            <a:r>
              <a:rPr lang="en-US" dirty="0"/>
              <a:t> total spending.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This shows customers prefer </a:t>
            </a:r>
            <a:r>
              <a:rPr lang="en-US" b="1" dirty="0"/>
              <a:t>luxury</a:t>
            </a:r>
            <a:r>
              <a:rPr lang="en-US" dirty="0"/>
              <a:t> </a:t>
            </a:r>
            <a:r>
              <a:rPr lang="en-US" b="1" dirty="0"/>
              <a:t>consumables</a:t>
            </a:r>
            <a:r>
              <a:rPr lang="en-US" dirty="0"/>
              <a:t> (like </a:t>
            </a:r>
            <a:r>
              <a:rPr lang="en-US" b="1" dirty="0"/>
              <a:t>Wine</a:t>
            </a:r>
            <a:r>
              <a:rPr lang="en-US" dirty="0"/>
              <a:t> and </a:t>
            </a:r>
            <a:r>
              <a:rPr lang="en-US" b="1" dirty="0"/>
              <a:t>Meat</a:t>
            </a:r>
            <a:r>
              <a:rPr lang="en-US" dirty="0"/>
              <a:t>) over other categories.</a:t>
            </a:r>
          </a:p>
          <a:p>
            <a:endParaRPr lang="en-IN" dirty="0">
              <a:latin typeface="Garamond(Body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F9DE5-A8B1-A66B-0CFE-95B35FFD2D5D}"/>
              </a:ext>
            </a:extLst>
          </p:cNvPr>
          <p:cNvSpPr/>
          <p:nvPr/>
        </p:nvSpPr>
        <p:spPr>
          <a:xfrm>
            <a:off x="1505030" y="457191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2F067-CD70-3156-1670-244A7120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00025"/>
            <a:ext cx="68007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6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8928B-FBAD-7007-C245-C59F76044A70}"/>
              </a:ext>
            </a:extLst>
          </p:cNvPr>
          <p:cNvSpPr txBox="1"/>
          <p:nvPr/>
        </p:nvSpPr>
        <p:spPr>
          <a:xfrm>
            <a:off x="300009" y="1371583"/>
            <a:ext cx="4772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The average response rate stays mostly </a:t>
            </a:r>
            <a:r>
              <a:rPr lang="en-US" b="1" dirty="0"/>
              <a:t>low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steady</a:t>
            </a:r>
            <a:r>
              <a:rPr lang="en-US" dirty="0"/>
              <a:t> across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b="1" dirty="0"/>
              <a:t>months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There is no strong </a:t>
            </a:r>
            <a:r>
              <a:rPr lang="en-US" b="1" dirty="0"/>
              <a:t>upward</a:t>
            </a:r>
            <a:r>
              <a:rPr lang="en-US" dirty="0"/>
              <a:t> </a:t>
            </a:r>
            <a:r>
              <a:rPr lang="en-US" b="1" dirty="0"/>
              <a:t>trend</a:t>
            </a:r>
            <a:r>
              <a:rPr lang="en-US" dirty="0"/>
              <a:t>, which means campaigns may not be improving in effectiveness.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For Suggestion: Try new campaign strategies or better targeting to </a:t>
            </a:r>
            <a:r>
              <a:rPr lang="en-US" b="1" dirty="0"/>
              <a:t>boost</a:t>
            </a:r>
            <a:r>
              <a:rPr lang="en-US" dirty="0"/>
              <a:t> </a:t>
            </a:r>
            <a:r>
              <a:rPr lang="en-US" b="1" dirty="0"/>
              <a:t>responses</a:t>
            </a:r>
            <a:r>
              <a:rPr lang="en-US" dirty="0"/>
              <a:t>.</a:t>
            </a:r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E083A-20E5-C7D9-F74F-8D806F577B7E}"/>
              </a:ext>
            </a:extLst>
          </p:cNvPr>
          <p:cNvSpPr/>
          <p:nvPr/>
        </p:nvSpPr>
        <p:spPr>
          <a:xfrm>
            <a:off x="161982" y="300023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A4F31-EC04-B992-1E98-6C0D3B49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2" y="145330"/>
            <a:ext cx="7048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7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FBC40-D860-3DD7-A235-688E6EB14001}"/>
              </a:ext>
            </a:extLst>
          </p:cNvPr>
          <p:cNvSpPr txBox="1"/>
          <p:nvPr/>
        </p:nvSpPr>
        <p:spPr>
          <a:xfrm>
            <a:off x="457175" y="1328725"/>
            <a:ext cx="4643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While there are many total customers, only a </a:t>
            </a:r>
            <a:r>
              <a:rPr lang="en-US" b="1" dirty="0"/>
              <a:t>smaller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 visits the website.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Even </a:t>
            </a:r>
            <a:r>
              <a:rPr lang="en-US" b="1" dirty="0"/>
              <a:t>fewer</a:t>
            </a:r>
            <a:r>
              <a:rPr lang="en-US" dirty="0"/>
              <a:t> respond to campaigns, and only a </a:t>
            </a:r>
            <a:r>
              <a:rPr lang="en-US" b="1" dirty="0"/>
              <a:t>small</a:t>
            </a:r>
            <a:r>
              <a:rPr lang="en-US" dirty="0"/>
              <a:t> </a:t>
            </a:r>
            <a:r>
              <a:rPr lang="en-US" b="1" dirty="0"/>
              <a:t>fraction</a:t>
            </a:r>
            <a:r>
              <a:rPr lang="en-US" dirty="0"/>
              <a:t> actually make a </a:t>
            </a:r>
            <a:r>
              <a:rPr lang="en-US" b="1" dirty="0"/>
              <a:t>purchase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This means most customers </a:t>
            </a:r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off</a:t>
            </a:r>
            <a:r>
              <a:rPr lang="en-US" dirty="0"/>
              <a:t> before buying so, try to </a:t>
            </a:r>
            <a:r>
              <a:rPr lang="en-US" b="1" dirty="0"/>
              <a:t>improve</a:t>
            </a:r>
            <a:r>
              <a:rPr lang="en-US" dirty="0"/>
              <a:t> </a:t>
            </a:r>
            <a:r>
              <a:rPr lang="en-US" b="1" dirty="0"/>
              <a:t>website</a:t>
            </a:r>
            <a:r>
              <a:rPr lang="en-US" dirty="0"/>
              <a:t> </a:t>
            </a:r>
            <a:r>
              <a:rPr lang="en-US" b="1" dirty="0"/>
              <a:t>experience</a:t>
            </a:r>
            <a:r>
              <a:rPr lang="en-US" dirty="0"/>
              <a:t>, </a:t>
            </a:r>
            <a:r>
              <a:rPr lang="en-US" b="1" dirty="0"/>
              <a:t>campaign</a:t>
            </a:r>
            <a:r>
              <a:rPr lang="en-US" dirty="0"/>
              <a:t> </a:t>
            </a:r>
            <a:r>
              <a:rPr lang="en-US" b="1" dirty="0"/>
              <a:t>targeting</a:t>
            </a:r>
            <a:r>
              <a:rPr lang="en-US" dirty="0"/>
              <a:t>, and follow-ups to </a:t>
            </a:r>
            <a:r>
              <a:rPr lang="en-US" b="1" dirty="0"/>
              <a:t>reduce</a:t>
            </a:r>
            <a:r>
              <a:rPr lang="en-US" dirty="0"/>
              <a:t> drop-off.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5494F-97B4-119A-1770-64DA757BF09F}"/>
              </a:ext>
            </a:extLst>
          </p:cNvPr>
          <p:cNvSpPr/>
          <p:nvPr/>
        </p:nvSpPr>
        <p:spPr>
          <a:xfrm>
            <a:off x="462033" y="157145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456A9-F7FB-273C-51CE-F7B1A70D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89" y="275902"/>
            <a:ext cx="7119947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3579F-8B82-4249-587F-296B28C2D1FB}"/>
              </a:ext>
            </a:extLst>
          </p:cNvPr>
          <p:cNvSpPr txBox="1"/>
          <p:nvPr/>
        </p:nvSpPr>
        <p:spPr>
          <a:xfrm>
            <a:off x="428599" y="1957379"/>
            <a:ext cx="4029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Out of all customers, only </a:t>
            </a:r>
            <a:r>
              <a:rPr lang="en-US" b="1" dirty="0"/>
              <a:t>~43%</a:t>
            </a:r>
            <a:r>
              <a:rPr lang="en-US" dirty="0"/>
              <a:t> visit the website.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Just </a:t>
            </a:r>
            <a:r>
              <a:rPr lang="en-US" b="1" dirty="0"/>
              <a:t>15%</a:t>
            </a:r>
            <a:r>
              <a:rPr lang="en-US" dirty="0"/>
              <a:t> respond to campaigns, and around </a:t>
            </a:r>
            <a:r>
              <a:rPr lang="en-US" b="1" dirty="0"/>
              <a:t>12%</a:t>
            </a:r>
            <a:r>
              <a:rPr lang="en-US" dirty="0"/>
              <a:t> actually make a purchase.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This shows a </a:t>
            </a:r>
            <a:r>
              <a:rPr lang="en-US" b="1" dirty="0"/>
              <a:t>big drop </a:t>
            </a:r>
            <a:r>
              <a:rPr lang="en-US" dirty="0"/>
              <a:t>between each step, especially after </a:t>
            </a:r>
            <a:r>
              <a:rPr lang="en-US" b="1" dirty="0"/>
              <a:t>visiting</a:t>
            </a:r>
            <a:r>
              <a:rPr lang="en-US" dirty="0"/>
              <a:t> the website.</a:t>
            </a:r>
          </a:p>
          <a:p>
            <a:endParaRPr lang="en-US" dirty="0"/>
          </a:p>
          <a:p>
            <a:r>
              <a:rPr lang="en-IN" dirty="0"/>
              <a:t>4.</a:t>
            </a:r>
            <a:r>
              <a:rPr lang="en-US" dirty="0"/>
              <a:t> </a:t>
            </a:r>
            <a:r>
              <a:rPr lang="en-US" b="1" dirty="0"/>
              <a:t>To increase sales</a:t>
            </a:r>
            <a:r>
              <a:rPr lang="en-US" dirty="0"/>
              <a:t>, improve your </a:t>
            </a:r>
            <a:r>
              <a:rPr lang="en-US" b="1" dirty="0"/>
              <a:t>campaign</a:t>
            </a:r>
            <a:r>
              <a:rPr lang="en-US" dirty="0"/>
              <a:t> targeting and guide website visitors </a:t>
            </a:r>
            <a:r>
              <a:rPr lang="en-US" b="1" dirty="0"/>
              <a:t>better toward making a purchase</a:t>
            </a:r>
            <a:r>
              <a:rPr lang="en-US" dirty="0"/>
              <a:t>.</a:t>
            </a:r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D3B00-C116-2F1B-EA21-86822F97B468}"/>
              </a:ext>
            </a:extLst>
          </p:cNvPr>
          <p:cNvSpPr/>
          <p:nvPr/>
        </p:nvSpPr>
        <p:spPr>
          <a:xfrm>
            <a:off x="519184" y="842958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5754E-FA3F-DA85-1F10-8071C49B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8" y="1151925"/>
            <a:ext cx="7677150" cy="45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5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148ED-A891-BD34-F7CE-23161EA3E881}"/>
              </a:ext>
            </a:extLst>
          </p:cNvPr>
          <p:cNvSpPr txBox="1"/>
          <p:nvPr/>
        </p:nvSpPr>
        <p:spPr>
          <a:xfrm>
            <a:off x="1157269" y="1443027"/>
            <a:ext cx="4029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="1" dirty="0"/>
              <a:t>.</a:t>
            </a:r>
            <a:r>
              <a:rPr lang="en-US" b="1" dirty="0"/>
              <a:t> Customers with PhD and Master’s degrees </a:t>
            </a:r>
            <a:r>
              <a:rPr lang="en-US" dirty="0"/>
              <a:t>generally have </a:t>
            </a:r>
            <a:r>
              <a:rPr lang="en-US" b="1" dirty="0"/>
              <a:t>higher</a:t>
            </a:r>
            <a:r>
              <a:rPr lang="en-US" dirty="0"/>
              <a:t> incomes.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 </a:t>
            </a:r>
            <a:r>
              <a:rPr lang="en-US" b="1" dirty="0"/>
              <a:t>Basic and 2n Cycle education</a:t>
            </a:r>
            <a:r>
              <a:rPr lang="en-US" dirty="0"/>
              <a:t> groups have the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income</a:t>
            </a:r>
            <a:r>
              <a:rPr lang="en-US" dirty="0"/>
              <a:t> ranges.</a:t>
            </a:r>
          </a:p>
          <a:p>
            <a:endParaRPr lang="en-IN" b="1" dirty="0"/>
          </a:p>
          <a:p>
            <a:r>
              <a:rPr lang="en-IN" b="1" dirty="0"/>
              <a:t>3.</a:t>
            </a:r>
            <a:r>
              <a:rPr lang="en-US" dirty="0"/>
              <a:t>  There's a </a:t>
            </a:r>
            <a:r>
              <a:rPr lang="en-US" b="1" dirty="0"/>
              <a:t>wide variation (outliers) </a:t>
            </a:r>
            <a:r>
              <a:rPr lang="en-US" dirty="0"/>
              <a:t>in income, especially </a:t>
            </a:r>
            <a:r>
              <a:rPr lang="en-US" b="1" dirty="0"/>
              <a:t>in higher education </a:t>
            </a:r>
            <a:r>
              <a:rPr lang="en-US" dirty="0"/>
              <a:t>groups.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/>
              <a:t>Targeting highly educated </a:t>
            </a:r>
            <a:r>
              <a:rPr lang="en-US" dirty="0"/>
              <a:t>customers may be </a:t>
            </a:r>
            <a:r>
              <a:rPr lang="en-US" b="1" dirty="0"/>
              <a:t>better for premium products </a:t>
            </a:r>
            <a:r>
              <a:rPr lang="en-US" dirty="0"/>
              <a:t>or </a:t>
            </a:r>
            <a:r>
              <a:rPr lang="en-US" b="1" dirty="0"/>
              <a:t>campaigns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3A041-62D1-7C2A-1B10-81D7B893EB66}"/>
              </a:ext>
            </a:extLst>
          </p:cNvPr>
          <p:cNvSpPr/>
          <p:nvPr/>
        </p:nvSpPr>
        <p:spPr>
          <a:xfrm>
            <a:off x="1290711" y="457191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6D686-E54C-AFE7-748A-F225A029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0" y="1214430"/>
            <a:ext cx="6991350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08846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60165-B07F-F7A5-B748-B33634CA8984}"/>
              </a:ext>
            </a:extLst>
          </p:cNvPr>
          <p:cNvSpPr txBox="1"/>
          <p:nvPr/>
        </p:nvSpPr>
        <p:spPr>
          <a:xfrm>
            <a:off x="528616" y="1485887"/>
            <a:ext cx="460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dirty="0"/>
              <a:t> Most customers are </a:t>
            </a:r>
            <a:r>
              <a:rPr lang="en-US" b="1" dirty="0"/>
              <a:t>Married and Together </a:t>
            </a:r>
            <a:r>
              <a:rPr lang="en-US" dirty="0"/>
              <a:t>– these two groups make up the </a:t>
            </a:r>
            <a:r>
              <a:rPr lang="en-US" b="1" dirty="0"/>
              <a:t>majority</a:t>
            </a:r>
            <a:r>
              <a:rPr lang="en-US" dirty="0"/>
              <a:t>.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="1" dirty="0"/>
              <a:t>.</a:t>
            </a:r>
            <a:r>
              <a:rPr lang="en-US" b="1" dirty="0"/>
              <a:t> Single and Divorced customers </a:t>
            </a:r>
            <a:r>
              <a:rPr lang="en-US" dirty="0"/>
              <a:t>are also present in decent numbers.</a:t>
            </a:r>
            <a:endParaRPr lang="en-IN" dirty="0"/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Very </a:t>
            </a:r>
            <a:r>
              <a:rPr lang="en-US" b="1" dirty="0"/>
              <a:t>few customers </a:t>
            </a:r>
            <a:r>
              <a:rPr lang="en-US" dirty="0"/>
              <a:t>are </a:t>
            </a:r>
            <a:r>
              <a:rPr lang="en-US" b="1" dirty="0"/>
              <a:t>Widowed </a:t>
            </a:r>
            <a:r>
              <a:rPr lang="en-US" dirty="0"/>
              <a:t>or in </a:t>
            </a:r>
            <a:r>
              <a:rPr lang="en-US" b="1" dirty="0"/>
              <a:t>Other categories.</a:t>
            </a:r>
          </a:p>
          <a:p>
            <a:endParaRPr lang="en-IN" b="1" dirty="0"/>
          </a:p>
          <a:p>
            <a:r>
              <a:rPr lang="en-IN" dirty="0"/>
              <a:t>4.</a:t>
            </a:r>
            <a:r>
              <a:rPr lang="en-US" dirty="0"/>
              <a:t> This helps in designing targeted campaigns based on </a:t>
            </a:r>
            <a:r>
              <a:rPr lang="en-US" b="1" dirty="0"/>
              <a:t>relationship status</a:t>
            </a:r>
            <a:r>
              <a:rPr lang="en-US" dirty="0"/>
              <a:t>.</a:t>
            </a:r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AE45F-9352-5E9F-FAE5-BB262C1D18C5}"/>
              </a:ext>
            </a:extLst>
          </p:cNvPr>
          <p:cNvSpPr/>
          <p:nvPr/>
        </p:nvSpPr>
        <p:spPr>
          <a:xfrm>
            <a:off x="476336" y="285737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F518E-5F25-36DB-CFEB-57354AF6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48" y="1585911"/>
            <a:ext cx="7062788" cy="33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3A2724-DDC3-D55D-1DEA-256F354FE0C7}"/>
              </a:ext>
            </a:extLst>
          </p:cNvPr>
          <p:cNvSpPr/>
          <p:nvPr/>
        </p:nvSpPr>
        <p:spPr>
          <a:xfrm>
            <a:off x="2964500" y="2757482"/>
            <a:ext cx="5579417" cy="11079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019E0A3-5BA5-1C9D-EDB9-7400278C801D}"/>
              </a:ext>
            </a:extLst>
          </p:cNvPr>
          <p:cNvSpPr/>
          <p:nvPr/>
        </p:nvSpPr>
        <p:spPr>
          <a:xfrm>
            <a:off x="7798741" y="3143247"/>
            <a:ext cx="473716" cy="500063"/>
          </a:xfrm>
          <a:prstGeom prst="smileyFac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361</TotalTime>
  <Words>424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Century Gothic</vt:lpstr>
      <vt:lpstr>Corbel</vt:lpstr>
      <vt:lpstr>Garamond(Body)</vt:lpstr>
      <vt:lpstr>Tw Cen MT</vt:lpstr>
      <vt:lpstr>Wingdings 2</vt:lpstr>
      <vt:lpstr>Wingdings 3</vt:lpstr>
      <vt:lpstr>Wisp</vt:lpstr>
      <vt:lpstr>Office Theme</vt:lpstr>
      <vt:lpstr>Parallax</vt:lpstr>
      <vt:lpstr>Frame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Patel</dc:creator>
  <cp:lastModifiedBy>Manish kumar</cp:lastModifiedBy>
  <cp:revision>17</cp:revision>
  <dcterms:created xsi:type="dcterms:W3CDTF">2025-05-01T07:59:16Z</dcterms:created>
  <dcterms:modified xsi:type="dcterms:W3CDTF">2025-06-08T06:26:10Z</dcterms:modified>
</cp:coreProperties>
</file>